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8288000" cy="10287000"/>
  <p:notesSz cx="6858000" cy="9144000"/>
  <p:embeddedFontLst>
    <p:embeddedFont>
      <p:font typeface="Nanum Gothic Bold" charset="1" panose="020D0804000000000000"/>
      <p:regular r:id="rId56"/>
    </p:embeddedFont>
    <p:embeddedFont>
      <p:font typeface="Nanum Gothic" charset="1" panose="020D0604000000000000"/>
      <p:regular r:id="rId57"/>
    </p:embeddedFont>
    <p:embeddedFont>
      <p:font typeface="TDTD원고딕" charset="1" panose="02000503000000000000"/>
      <p:regular r:id="rId58"/>
    </p:embeddedFont>
    <p:embeddedFont>
      <p:font typeface="Black Han Sans" charset="1" panose="00000000000000000000"/>
      <p:regular r:id="rId59"/>
    </p:embeddedFont>
    <p:embeddedFont>
      <p:font typeface="Nanum Gothic Ultra-Bold" charset="1" panose="020D0904000000000000"/>
      <p:regular r:id="rId60"/>
    </p:embeddedFont>
    <p:embeddedFont>
      <p:font typeface="TDTD순고딕" charset="1" panose="02000603000000000000"/>
      <p:regular r:id="rId61"/>
    </p:embeddedFont>
    <p:embeddedFont>
      <p:font typeface="Aileron" charset="1" panose="00000500000000000000"/>
      <p:regular r:id="rId65"/>
    </p:embeddedFont>
    <p:embeddedFont>
      <p:font typeface="Tlab 돋움 레귤러 Bold" charset="1" panose="02060800000000000000"/>
      <p:regular r:id="rId67"/>
    </p:embeddedFont>
    <p:embeddedFont>
      <p:font typeface="210 디딤고딕" charset="1" panose="02020503020101020101"/>
      <p:regular r:id="rId68"/>
    </p:embeddedFont>
    <p:embeddedFont>
      <p:font typeface="Tlab 돋움 레귤러" charset="1" panose="02060500000000000000"/>
      <p:regular r:id="rId69"/>
    </p:embeddedFont>
    <p:embeddedFont>
      <p:font typeface="Aileron Bold" charset="1" panose="00000800000000000000"/>
      <p:regular r:id="rId73"/>
    </p:embeddedFont>
    <p:embeddedFont>
      <p:font typeface="TDTD순고딕 Bold" charset="1" panose="02000803000000000000"/>
      <p:regular r:id="rId74"/>
    </p:embeddedFont>
    <p:embeddedFont>
      <p:font typeface="210 디딤고딕 Bold" charset="1" panose="02020503020101020101"/>
      <p:regular r:id="rId75"/>
    </p:embeddedFont>
    <p:embeddedFont>
      <p:font typeface="Noto Sans Kr" charset="1" panose="020B0200000000000000"/>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notesMasters/notesMaster1.xml" Type="http://schemas.openxmlformats.org/officeDocument/2006/relationships/notesMaster"/><Relationship Id="rId63" Target="theme/theme2.xml" Type="http://schemas.openxmlformats.org/officeDocument/2006/relationships/theme"/><Relationship Id="rId64" Target="notesSlides/notesSlide1.xml" Type="http://schemas.openxmlformats.org/officeDocument/2006/relationships/notesSlide"/><Relationship Id="rId65" Target="fonts/font65.fntdata" Type="http://schemas.openxmlformats.org/officeDocument/2006/relationships/font"/><Relationship Id="rId66" Target="notesSlides/notesSlide2.xml" Type="http://schemas.openxmlformats.org/officeDocument/2006/relationships/notesSlide"/><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notesSlides/notesSlide3.xml" Type="http://schemas.openxmlformats.org/officeDocument/2006/relationships/notesSlide"/><Relationship Id="rId71" Target="notesSlides/notesSlide4.xml" Type="http://schemas.openxmlformats.org/officeDocument/2006/relationships/notesSlide"/><Relationship Id="rId72" Target="notesSlides/notesSlide5.xml" Type="http://schemas.openxmlformats.org/officeDocument/2006/relationships/notesSlide"/><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notesSlides/notesSlide6.xml" Type="http://schemas.openxmlformats.org/officeDocument/2006/relationships/notesSlide"/><Relationship Id="rId78" Target="notesSlides/notesSlide7.xml" Type="http://schemas.openxmlformats.org/officeDocument/2006/relationships/note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이제 저희 채용 관리 서비스의 특별한 기능들을 소개시켜드리겠습니다. </a:t>
            </a:r>
          </a:p>
          <a:p>
            <a:r>
              <a:rPr lang="en-US"/>
              <a:t>우선, 채용 단계의 시작점인 공고// 의 자동화입니다. </a:t>
            </a:r>
          </a:p>
          <a:p>
            <a:r>
              <a:rPr lang="en-US"/>
              <a:t/>
            </a:r>
          </a:p>
          <a:p>
            <a:r>
              <a:rPr lang="en-US"/>
              <a:t>일반적으로 공고를 등록하려한다면 사용자가 직접 “지원 자격, 근무조건, 모집 정보 기타 등등”의 모든 항목을 직접 일일이 입력해야 했습니다.</a:t>
            </a:r>
          </a:p>
          <a:p>
            <a:r>
              <a:rPr lang="en-US"/>
              <a:t/>
            </a:r>
          </a:p>
          <a:p>
            <a:r>
              <a:rPr lang="en-US"/>
              <a:t>하지만 저희 솔루션은 이러한 번거로움을 AI 챗봇이 대신 해결해줍니다. 사용자는 챗봇과 간단한 대화를 통해 기본 정보만 입력하면 챗봇이 자동으로 공고 생성/수정, 내용 평가, 맞춤법 검사, 가중치 추출의 작업을 수행합니다.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기술적으로는 LangGraph 기반의 AI Agent가 챗봇 역할을 수행합니다.</a:t>
            </a:r>
          </a:p>
          <a:p>
            <a:r>
              <a:rPr lang="en-US"/>
              <a:t/>
            </a:r>
          </a:p>
          <a:p>
            <a:r>
              <a:rPr lang="en-US"/>
              <a:t>먼저 사용자의 입력을 수신하면</a:t>
            </a:r>
          </a:p>
          <a:p>
            <a:r>
              <a:rPr lang="en-US"/>
              <a:t/>
            </a:r>
          </a:p>
          <a:p>
            <a:r>
              <a:rPr lang="en-US"/>
              <a:t>이를 분석하여 요청이 복잡한 경우 쪼개서 이해하고,</a:t>
            </a:r>
          </a:p>
          <a:p>
            <a:r>
              <a:rPr lang="en-US"/>
              <a:t/>
            </a:r>
          </a:p>
          <a:p>
            <a:r>
              <a:rPr lang="en-US"/>
              <a:t>적절한 툴을 자동으로 선택해 실행합니다.</a:t>
            </a:r>
          </a:p>
          <a:p>
            <a:r>
              <a:rPr lang="en-US"/>
              <a:t/>
            </a:r>
          </a:p>
          <a:p>
            <a:r>
              <a:rPr lang="en-US"/>
              <a:t>이후 그 결과를 사용자에게 바로 반환하는 구조입니다.</a:t>
            </a:r>
          </a:p>
          <a:p>
            <a:r>
              <a:rPr lang="en-US"/>
              <a:t/>
            </a:r>
          </a:p>
          <a:p>
            <a:r>
              <a:rPr lang="en-US"/>
              <a:t>이때 사용되는 툴셋은 다음과 같습니다:</a:t>
            </a:r>
          </a:p>
          <a:p>
            <a:r>
              <a:rPr lang="en-US"/>
              <a:t/>
            </a:r>
          </a:p>
          <a:p>
            <a:r>
              <a:rPr lang="en-US"/>
              <a:t>form_fill_tool: 전체 공고 자동 생성</a:t>
            </a:r>
          </a:p>
          <a:p>
            <a:r>
              <a:rPr lang="en-US"/>
              <a:t/>
            </a:r>
          </a:p>
          <a:p>
            <a:r>
              <a:rPr lang="en-US"/>
              <a:t>form_edit_tool: 특정 항목만 부분 수정</a:t>
            </a:r>
          </a:p>
          <a:p>
            <a:r>
              <a:rPr lang="en-US"/>
              <a:t/>
            </a:r>
          </a:p>
          <a:p>
            <a:r>
              <a:rPr lang="en-US"/>
              <a:t>form_improve_tool: 자연스러운 표현 개선</a:t>
            </a:r>
          </a:p>
          <a:p>
            <a:r>
              <a:rPr lang="en-US"/>
              <a:t/>
            </a:r>
          </a:p>
          <a:p>
            <a:r>
              <a:rPr lang="en-US"/>
              <a:t>spell_check_tool: 맞춤법/표현 오류 수정</a:t>
            </a:r>
          </a:p>
          <a:p>
            <a:r>
              <a:rPr lang="en-US"/>
              <a:t/>
            </a:r>
          </a:p>
          <a:p>
            <a:r>
              <a:rPr lang="en-US"/>
              <a:t>weight_extraction_tool: 직무별 중요 항목 자동 추출</a:t>
            </a:r>
          </a:p>
          <a:p>
            <a:r>
              <a:rPr lang="en-US"/>
              <a:t/>
            </a:r>
          </a:p>
          <a:p>
            <a:r>
              <a:rPr lang="en-US"/>
              <a:t>이처럼 챗봇 하나로 공고 작성에 필요한 모든 툴을 연결하고 자동화했기 때문에,</a:t>
            </a:r>
          </a:p>
          <a:p>
            <a:r>
              <a:rPr lang="en-US"/>
              <a:t>비기술자도 쉽게 고품질 공고를 작성할 수 있도록 도와줍니다.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내용 생성/수정 툴들은 사용자의 자연어 요청을 받아 자동으로 채용공고를 작성합니다. 먼저 현재 페이지의 폼 상태를 분석하고, 사용자 요청과 기존 데이터를 결합한 Few-shot 프롬프트를 생성합니다. ChatOpenAI 모델이 이 프롬프트를 바탕으로 적절한 내용을 생성한 후, 데이터 검증을 거쳐 폼에 자동으로 채워넣습니다. 이를 통해 복잡한 공고 작성 과정을 간소화하고 일관성 있는 품질을 보장합니다."</a:t>
            </a:r>
          </a:p>
          <a:p>
            <a:r>
              <a:rPr lang="en-US"/>
              <a:t/>
            </a:r>
          </a:p>
          <a:p>
            <a:r>
              <a:rPr lang="en-US"/>
              <a:t/>
            </a:r>
          </a:p>
          <a:p>
            <a:r>
              <a:rPr lang="en-US"/>
              <a:t>내용 평가/개선 툴들은 작성된 공고의 품질을 자동으로 분석하고 개선합니다. 먼저 현재 내용의 품질을 분석하고, 맞춤법과 문법을 검사합니다. AI가 분석 결과를 바탕으로 구체적인 개선 제안을 생성하며, 발견된 오류는 자동으로 수정합니다. 최종적으로 개선된 내용을 폼에 적용하여 전문적이고 완성도 높은 채용공고를 완성합니다. 이를 통해 공고의 품질을 지속적으로 향상시키고 브랜드 이미지를 개선합니다."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AI 기반 가중치 추출 기능은 사용자가 버튼을 클릭하면, 작성된 채용 공고를 분석해 이력서 평가에 필요한 가중치를 자동으로 생성합니다. 먼저 공고 내용을 분석해 핵심 기술 및 요구사항을 추출하고, DB 내 유사한 공고를 SequenceMatcher로 비교하여 패턴을 학습합니다. 또한 기존 공고의 가중치 데이터를 참조해 일관성을 확보한 뒤, ChatOpenAI 기반 LLM이 현재 공고에 특화된 가중치를 생성합니다. 마지막으로 중복 항목을 제거하고, 도출된 결과가 시스템에 자동 적용되어 정확하고 효율적인 평가 기준을 제공합니다.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"이력서 표절 판독기의 임베딩 시스템은 OpenAI의 text-embedding-3-small 모델을 활용합니다. JSON 구조의 이력서 데이터 중 필요한 텍스트만 추출하여 1536차원 벡터로 임베딩하고, ChromaDB 벡터 데이터베이스에 저장합니다. 새 이력서가 등록될 때마다 실시간으로 임베딩이 생성되며, 기존 이력서들도 일괄 처리할 수 있어 시스템 확장성을 보장합니다."</a:t>
            </a:r>
          </a:p>
          <a:p>
            <a:r>
              <a:rPr lang="en-US"/>
              <a:t/>
            </a:r>
          </a:p>
          <a:p>
            <a:r>
              <a:rPr lang="en-US"/>
              <a:t/>
            </a:r>
          </a:p>
          <a:p>
            <a:r>
              <a:rPr lang="en-US"/>
              <a:t/>
            </a:r>
          </a:p>
          <a:p>
            <a:r>
              <a:rPr lang="en-US"/>
              <a:t>"표절 검사 로직은 임베딩된 이력서를 기반으로 ChromaDB에서 유사한 이력서를 검색합니다. 코사인 유사도를 계산하여 설정된 임계값과 비교하고, 표절 의심 여부를 판정합니다. 자기 자신은 제외하여 정확성을 확보하고, 상위 5개의 유사 이력서를 반환합니다. 검사 결과는 DB에 캐싱되어 중복 검사 시 성능을 최적화합니다."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"면접관 특징 분석 시스템은 과거 평가 데이터를 기반으로 개별 특성을 분석합니다. 엄격도, 일관성, 기술/인성 중심도 등 8개 지표를 측정하고, 전체 면접관 대비 상대적 위치를 파악합니다. 실시간으로 프로필을 업데이트하며 신뢰도 기반으로 데이터 품질을 평가합니다."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"면접관 자동 배정 시스템은 모집 마감 시 자동으로 트리거됩니다. 수학 알고리즘을 기반으로 밸런스 있는 조합을 만들어 편향을 방지하고, 엄격도 분산, 전문성 커버리지 등 다중 지표를 계산하여 최적 조합을 선택합니다. 동일 부서 2명과 인사팀 1명을 기본으로 배정하며, 최적화 실패 시 랜덤 선택으로 폴백합니다."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4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7.png" Type="http://schemas.openxmlformats.org/officeDocument/2006/relationships/image"/><Relationship Id="rId4" Target="../media/image4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49.png" Type="http://schemas.openxmlformats.org/officeDocument/2006/relationships/image"/><Relationship Id="rId6" Target="../media/image5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5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svg" Type="http://schemas.openxmlformats.org/officeDocument/2006/relationships/image"/><Relationship Id="rId12" Target="../media/image60.png" Type="http://schemas.openxmlformats.org/officeDocument/2006/relationships/image"/><Relationship Id="rId13" Target="../media/image61.svg" Type="http://schemas.openxmlformats.org/officeDocument/2006/relationships/image"/><Relationship Id="rId14" Target="../media/image62.png" Type="http://schemas.openxmlformats.org/officeDocument/2006/relationships/image"/><Relationship Id="rId15" Target="../media/image63.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11" Target="../media/image71.png" Type="http://schemas.openxmlformats.org/officeDocument/2006/relationships/image"/><Relationship Id="rId12" Target="../media/image72.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66.png" Type="http://schemas.openxmlformats.org/officeDocument/2006/relationships/image"/><Relationship Id="rId7" Target="../media/image67.svg"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3.png" Type="http://schemas.openxmlformats.org/officeDocument/2006/relationships/image"/><Relationship Id="rId5" Target="../media/image74.png" Type="http://schemas.openxmlformats.org/officeDocument/2006/relationships/image"/><Relationship Id="rId6" Target="../media/image75.png" Type="http://schemas.openxmlformats.org/officeDocument/2006/relationships/image"/><Relationship Id="rId7" Target="../media/image76.gif"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7.png" Type="http://schemas.openxmlformats.org/officeDocument/2006/relationships/image"/><Relationship Id="rId5" Target="../media/image78.svg" Type="http://schemas.openxmlformats.org/officeDocument/2006/relationships/image"/><Relationship Id="rId6" Target="../media/image79.png" Type="http://schemas.openxmlformats.org/officeDocument/2006/relationships/image"/><Relationship Id="rId7" Target="../media/image71.png" Type="http://schemas.openxmlformats.org/officeDocument/2006/relationships/image"/><Relationship Id="rId8" Target="../media/image7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svg" Type="http://schemas.openxmlformats.org/officeDocument/2006/relationships/image"/><Relationship Id="rId11" Target="../media/image87.png" Type="http://schemas.openxmlformats.org/officeDocument/2006/relationships/image"/><Relationship Id="rId12" Target="../media/image88.svg" Type="http://schemas.openxmlformats.org/officeDocument/2006/relationships/image"/><Relationship Id="rId13" Target="../media/image89.png" Type="http://schemas.openxmlformats.org/officeDocument/2006/relationships/image"/><Relationship Id="rId14" Target="../media/image90.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80.png" Type="http://schemas.openxmlformats.org/officeDocument/2006/relationships/image"/><Relationship Id="rId5" Target="../media/image81.png" Type="http://schemas.openxmlformats.org/officeDocument/2006/relationships/image"/><Relationship Id="rId6" Target="../media/image82.svg" Type="http://schemas.openxmlformats.org/officeDocument/2006/relationships/image"/><Relationship Id="rId7" Target="../media/image83.png" Type="http://schemas.openxmlformats.org/officeDocument/2006/relationships/image"/><Relationship Id="rId8" Target="../media/image84.svg" Type="http://schemas.openxmlformats.org/officeDocument/2006/relationships/image"/><Relationship Id="rId9" Target="../media/image8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5.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91.png" Type="http://schemas.openxmlformats.org/officeDocument/2006/relationships/image"/><Relationship Id="rId5" Target="../media/image92.svg" Type="http://schemas.openxmlformats.org/officeDocument/2006/relationships/image"/><Relationship Id="rId6" Target="../media/image93.pn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9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96.pn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99.png" Type="http://schemas.openxmlformats.org/officeDocument/2006/relationships/image"/><Relationship Id="rId5" Target="../media/image10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0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02.png" Type="http://schemas.openxmlformats.org/officeDocument/2006/relationships/image"/><Relationship Id="rId5" Target="../media/image103.png" Type="http://schemas.openxmlformats.org/officeDocument/2006/relationships/image"/><Relationship Id="rId6" Target="../media/image104.png" Type="http://schemas.openxmlformats.org/officeDocument/2006/relationships/image"/><Relationship Id="rId7" Target="../media/image10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06.png" Type="http://schemas.openxmlformats.org/officeDocument/2006/relationships/image"/><Relationship Id="rId5" Target="../media/image107.png" Type="http://schemas.openxmlformats.org/officeDocument/2006/relationships/image"/><Relationship Id="rId6" Target="../media/image108.png" Type="http://schemas.openxmlformats.org/officeDocument/2006/relationships/image"/><Relationship Id="rId7" Target="../media/image10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0.png" Type="http://schemas.openxmlformats.org/officeDocument/2006/relationships/image"/><Relationship Id="rId5" Target="../media/image111.svg" Type="http://schemas.openxmlformats.org/officeDocument/2006/relationships/image"/><Relationship Id="rId6" Target="../media/image11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3.png" Type="http://schemas.openxmlformats.org/officeDocument/2006/relationships/image"/><Relationship Id="rId5" Target="../media/image114.png" Type="http://schemas.openxmlformats.org/officeDocument/2006/relationships/image"/><Relationship Id="rId6" Target="../media/image115.png" Type="http://schemas.openxmlformats.org/officeDocument/2006/relationships/image"/><Relationship Id="rId7" Target="../media/image11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7.png" Type="http://schemas.openxmlformats.org/officeDocument/2006/relationships/image"/><Relationship Id="rId5" Target="../media/image118.png" Type="http://schemas.openxmlformats.org/officeDocument/2006/relationships/image"/><Relationship Id="rId6" Target="../media/image119.png" Type="http://schemas.openxmlformats.org/officeDocument/2006/relationships/image"/><Relationship Id="rId7" Target="../media/image12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21.png" Type="http://schemas.openxmlformats.org/officeDocument/2006/relationships/image"/><Relationship Id="rId5" Target="../media/image12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23.png" Type="http://schemas.openxmlformats.org/officeDocument/2006/relationships/image"/><Relationship Id="rId5" Target="../media/image124.png" Type="http://schemas.openxmlformats.org/officeDocument/2006/relationships/image"/><Relationship Id="rId6" Target="../media/image125.png" Type="http://schemas.openxmlformats.org/officeDocument/2006/relationships/image"/><Relationship Id="rId7" Target="../media/image126.png" Type="http://schemas.openxmlformats.org/officeDocument/2006/relationships/image"/><Relationship Id="rId8" Target="../media/image12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28.png" Type="http://schemas.openxmlformats.org/officeDocument/2006/relationships/image"/><Relationship Id="rId5" Target="../media/image12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1.png" Type="http://schemas.openxmlformats.org/officeDocument/2006/relationships/image"/><Relationship Id="rId3" Target="../media/image132.sv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png" Type="http://schemas.openxmlformats.org/officeDocument/2006/relationships/image"/><Relationship Id="rId7" Target="../media/image2.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1.png" Type="http://schemas.openxmlformats.org/officeDocument/2006/relationships/image"/><Relationship Id="rId3" Target="../media/image132.sv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134.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135.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6.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1.png" Type="http://schemas.openxmlformats.org/officeDocument/2006/relationships/image"/><Relationship Id="rId3" Target="../media/image132.sv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7.png" Type="http://schemas.openxmlformats.org/officeDocument/2006/relationships/image"/><Relationship Id="rId5" Target="../embeddings/oleObject1.bin" Type="http://schemas.openxmlformats.org/officeDocument/2006/relationships/oleObjec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8.png" Type="http://schemas.openxmlformats.org/officeDocument/2006/relationships/image"/><Relationship Id="rId3" Target="../media/image139.png" Type="http://schemas.openxmlformats.org/officeDocument/2006/relationships/image"/><Relationship Id="rId4" Target="../media/image140.svg" Type="http://schemas.openxmlformats.org/officeDocument/2006/relationships/image"/><Relationship Id="rId5" Target="../media/image141.png" Type="http://schemas.openxmlformats.org/officeDocument/2006/relationships/image"/><Relationship Id="rId6" Target="../media/image142.svg" Type="http://schemas.openxmlformats.org/officeDocument/2006/relationships/image"/><Relationship Id="rId7" Target="../media/image143.png" Type="http://schemas.openxmlformats.org/officeDocument/2006/relationships/image"/><Relationship Id="rId8" Target="../media/image144.svg" Type="http://schemas.openxmlformats.org/officeDocument/2006/relationships/image"/><Relationship Id="rId9" Target="../media/image145.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8.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png" Type="http://schemas.openxmlformats.org/officeDocument/2006/relationships/image"/><Relationship Id="rId13" Target="../media/image2.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12" Target="../media/image31.png" Type="http://schemas.openxmlformats.org/officeDocument/2006/relationships/image"/><Relationship Id="rId13" Target="../media/image32.png" Type="http://schemas.openxmlformats.org/officeDocument/2006/relationships/image"/><Relationship Id="rId14" Target="../media/image33.png" Type="http://schemas.openxmlformats.org/officeDocument/2006/relationships/image"/><Relationship Id="rId15" Target="../media/image34.png" Type="http://schemas.openxmlformats.org/officeDocument/2006/relationships/image"/><Relationship Id="rId16" Target="../media/image35.png" Type="http://schemas.openxmlformats.org/officeDocument/2006/relationships/image"/><Relationship Id="rId17" Target="../media/image36.png" Type="http://schemas.openxmlformats.org/officeDocument/2006/relationships/image"/><Relationship Id="rId18" Target="../media/image1.png" Type="http://schemas.openxmlformats.org/officeDocument/2006/relationships/image"/><Relationship Id="rId19" Target="../media/image2.png" Type="http://schemas.openxmlformats.org/officeDocument/2006/relationships/image"/><Relationship Id="rId2" Target="../media/image21.png" Type="http://schemas.openxmlformats.org/officeDocument/2006/relationships/image"/><Relationship Id="rId20" Target="../media/image37.png" Type="http://schemas.openxmlformats.org/officeDocument/2006/relationships/image"/><Relationship Id="rId21" Target="../media/image38.png" Type="http://schemas.openxmlformats.org/officeDocument/2006/relationships/image"/><Relationship Id="rId22" Target="../media/image39.png" Type="http://schemas.openxmlformats.org/officeDocument/2006/relationships/image"/><Relationship Id="rId23" Target="../media/image40.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flipV="true">
            <a:off x="13224690" y="5781678"/>
            <a:ext cx="10225139" cy="0"/>
          </a:xfrm>
          <a:prstGeom prst="line">
            <a:avLst/>
          </a:prstGeom>
          <a:ln cap="flat" w="28575">
            <a:solidFill>
              <a:srgbClr val="1FB5FF"/>
            </a:solidFill>
            <a:prstDash val="solid"/>
            <a:headEnd type="none" len="sm" w="sm"/>
            <a:tailEnd type="none" len="sm" w="sm"/>
          </a:ln>
        </p:spPr>
      </p:sp>
      <p:sp>
        <p:nvSpPr>
          <p:cNvPr name="TextBox 3" id="3"/>
          <p:cNvSpPr txBox="true"/>
          <p:nvPr/>
        </p:nvSpPr>
        <p:spPr>
          <a:xfrm rot="0">
            <a:off x="1634685" y="8885555"/>
            <a:ext cx="6615993" cy="372745"/>
          </a:xfrm>
          <a:prstGeom prst="rect">
            <a:avLst/>
          </a:prstGeom>
        </p:spPr>
        <p:txBody>
          <a:bodyPr anchor="t" rtlCol="false" tIns="0" lIns="0" bIns="0" rIns="0">
            <a:spAutoFit/>
          </a:bodyPr>
          <a:lstStyle/>
          <a:p>
            <a:pPr algn="l" marL="0" indent="0" lvl="0">
              <a:lnSpc>
                <a:spcPts val="3079"/>
              </a:lnSpc>
              <a:spcBef>
                <a:spcPct val="0"/>
              </a:spcBef>
            </a:pPr>
            <a:r>
              <a:rPr lang="en-US" b="true" sz="2199">
                <a:solidFill>
                  <a:srgbClr val="004AAD"/>
                </a:solidFill>
                <a:latin typeface="Nanum Gothic Bold"/>
                <a:ea typeface="Nanum Gothic Bold"/>
                <a:cs typeface="Nanum Gothic Bold"/>
                <a:sym typeface="Nanum Gothic Bold"/>
              </a:rPr>
              <a:t>회의실 유랑단</a:t>
            </a:r>
            <a:r>
              <a:rPr lang="en-US" sz="2199">
                <a:solidFill>
                  <a:srgbClr val="004AAD"/>
                </a:solidFill>
                <a:latin typeface="Nanum Gothic"/>
                <a:ea typeface="Nanum Gothic"/>
                <a:cs typeface="Nanum Gothic"/>
                <a:sym typeface="Nanum Gothic"/>
              </a:rPr>
              <a:t> : 최지현 김도원 이현서 홍유정</a:t>
            </a:r>
          </a:p>
        </p:txBody>
      </p:sp>
      <p:sp>
        <p:nvSpPr>
          <p:cNvPr name="TextBox 4" id="4"/>
          <p:cNvSpPr txBox="true"/>
          <p:nvPr/>
        </p:nvSpPr>
        <p:spPr>
          <a:xfrm rot="0">
            <a:off x="1634685" y="3747111"/>
            <a:ext cx="4401397" cy="1318894"/>
          </a:xfrm>
          <a:prstGeom prst="rect">
            <a:avLst/>
          </a:prstGeom>
        </p:spPr>
        <p:txBody>
          <a:bodyPr anchor="t" rtlCol="false" tIns="0" lIns="0" bIns="0" rIns="0">
            <a:spAutoFit/>
          </a:bodyPr>
          <a:lstStyle/>
          <a:p>
            <a:pPr algn="l">
              <a:lnSpc>
                <a:spcPts val="10780"/>
              </a:lnSpc>
            </a:pPr>
            <a:r>
              <a:rPr lang="en-US" sz="7700">
                <a:solidFill>
                  <a:srgbClr val="121278"/>
                </a:solidFill>
                <a:latin typeface="TDTD원고딕"/>
                <a:ea typeface="TDTD원고딕"/>
                <a:cs typeface="TDTD원고딕"/>
                <a:sym typeface="TDTD원고딕"/>
              </a:rPr>
              <a:t>Kocruit</a:t>
            </a:r>
          </a:p>
        </p:txBody>
      </p:sp>
      <p:sp>
        <p:nvSpPr>
          <p:cNvPr name="TextBox 5" id="5"/>
          <p:cNvSpPr txBox="true"/>
          <p:nvPr/>
        </p:nvSpPr>
        <p:spPr>
          <a:xfrm rot="0">
            <a:off x="3835383" y="6679555"/>
            <a:ext cx="5955987" cy="563875"/>
          </a:xfrm>
          <a:prstGeom prst="rect">
            <a:avLst/>
          </a:prstGeom>
        </p:spPr>
        <p:txBody>
          <a:bodyPr anchor="t" rtlCol="false" tIns="0" lIns="0" bIns="0" rIns="0">
            <a:spAutoFit/>
          </a:bodyPr>
          <a:lstStyle/>
          <a:p>
            <a:pPr algn="l">
              <a:lnSpc>
                <a:spcPts val="4620"/>
              </a:lnSpc>
            </a:pPr>
            <a:r>
              <a:rPr lang="en-US" sz="3300">
                <a:solidFill>
                  <a:srgbClr val="004AAD"/>
                </a:solidFill>
                <a:latin typeface="TDTD원고딕"/>
                <a:ea typeface="TDTD원고딕"/>
                <a:cs typeface="TDTD원고딕"/>
                <a:sym typeface="TDTD원고딕"/>
              </a:rPr>
              <a:t>채용을 읽고、사람을 잇다。。。</a:t>
            </a:r>
          </a:p>
        </p:txBody>
      </p:sp>
      <p:sp>
        <p:nvSpPr>
          <p:cNvPr name="TextBox 6" id="6"/>
          <p:cNvSpPr txBox="true"/>
          <p:nvPr/>
        </p:nvSpPr>
        <p:spPr>
          <a:xfrm rot="0">
            <a:off x="1485361" y="5066005"/>
            <a:ext cx="11830075" cy="1204451"/>
          </a:xfrm>
          <a:prstGeom prst="rect">
            <a:avLst/>
          </a:prstGeom>
        </p:spPr>
        <p:txBody>
          <a:bodyPr anchor="t" rtlCol="false" tIns="0" lIns="0" bIns="0" rIns="0">
            <a:spAutoFit/>
          </a:bodyPr>
          <a:lstStyle/>
          <a:p>
            <a:pPr algn="l">
              <a:lnSpc>
                <a:spcPts val="7538"/>
              </a:lnSpc>
            </a:pPr>
            <a:r>
              <a:rPr lang="en-US" sz="7935" spc="-396">
                <a:solidFill>
                  <a:srgbClr val="121278"/>
                </a:solidFill>
                <a:latin typeface="Black Han Sans"/>
                <a:ea typeface="Black Han Sans"/>
                <a:cs typeface="Black Han Sans"/>
                <a:sym typeface="Black Han Sans"/>
              </a:rPr>
              <a:t>“AI Agent 기반 채용</a:t>
            </a:r>
            <a:r>
              <a:rPr lang="en-US" sz="7935" spc="-396">
                <a:solidFill>
                  <a:srgbClr val="121278"/>
                </a:solidFill>
                <a:latin typeface="Black Han Sans"/>
                <a:ea typeface="Black Han Sans"/>
                <a:cs typeface="Black Han Sans"/>
                <a:sym typeface="Black Han Sans"/>
              </a:rPr>
              <a:t> 솔루션”</a:t>
            </a:r>
          </a:p>
        </p:txBody>
      </p:sp>
      <p:sp>
        <p:nvSpPr>
          <p:cNvPr name="Freeform 7" id="7"/>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8" id="8"/>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980630" y="3841135"/>
            <a:ext cx="16278670" cy="0"/>
          </a:xfrm>
          <a:prstGeom prst="line">
            <a:avLst/>
          </a:prstGeom>
          <a:ln cap="flat" w="19050">
            <a:solidFill>
              <a:srgbClr val="485849"/>
            </a:solidFill>
            <a:prstDash val="solid"/>
            <a:headEnd type="none" len="sm" w="sm"/>
            <a:tailEnd type="none" len="sm" w="sm"/>
          </a:ln>
        </p:spPr>
      </p:sp>
      <p:grpSp>
        <p:nvGrpSpPr>
          <p:cNvPr name="Group 3" id="3"/>
          <p:cNvGrpSpPr/>
          <p:nvPr/>
        </p:nvGrpSpPr>
        <p:grpSpPr>
          <a:xfrm rot="0">
            <a:off x="1879503" y="3399720"/>
            <a:ext cx="1005073" cy="863735"/>
            <a:chOff x="0" y="0"/>
            <a:chExt cx="812800" cy="698500"/>
          </a:xfrm>
        </p:grpSpPr>
        <p:sp>
          <p:nvSpPr>
            <p:cNvPr name="Freeform 4" id="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77ABF4"/>
            </a:solidFill>
            <a:ln w="19050" cap="sq">
              <a:solidFill>
                <a:srgbClr val="485849"/>
              </a:solidFill>
              <a:prstDash val="solid"/>
              <a:miter/>
            </a:ln>
          </p:spPr>
        </p:sp>
        <p:sp>
          <p:nvSpPr>
            <p:cNvPr name="TextBox 5" id="5"/>
            <p:cNvSpPr txBox="true"/>
            <p:nvPr/>
          </p:nvSpPr>
          <p:spPr>
            <a:xfrm>
              <a:off x="114300" y="-47625"/>
              <a:ext cx="584200" cy="746125"/>
            </a:xfrm>
            <a:prstGeom prst="rect">
              <a:avLst/>
            </a:prstGeom>
          </p:spPr>
          <p:txBody>
            <a:bodyPr anchor="ctr" rtlCol="false" tIns="50800" lIns="50800" bIns="50800" rIns="50800"/>
            <a:lstStyle/>
            <a:p>
              <a:pPr algn="ctr">
                <a:lnSpc>
                  <a:spcPts val="3079"/>
                </a:lnSpc>
              </a:pPr>
              <a:r>
                <a:rPr lang="en-US" sz="2199">
                  <a:solidFill>
                    <a:srgbClr val="FAFFFA"/>
                  </a:solidFill>
                  <a:latin typeface="TDTD원고딕"/>
                  <a:ea typeface="TDTD원고딕"/>
                  <a:cs typeface="TDTD원고딕"/>
                  <a:sym typeface="TDTD원고딕"/>
                </a:rPr>
                <a:t>1</a:t>
              </a:r>
            </a:p>
          </p:txBody>
        </p:sp>
      </p:grpSp>
      <p:sp>
        <p:nvSpPr>
          <p:cNvPr name="AutoShape 6" id="6"/>
          <p:cNvSpPr/>
          <p:nvPr/>
        </p:nvSpPr>
        <p:spPr>
          <a:xfrm flipV="true">
            <a:off x="2382039" y="4263455"/>
            <a:ext cx="0" cy="1221211"/>
          </a:xfrm>
          <a:prstGeom prst="line">
            <a:avLst/>
          </a:prstGeom>
          <a:ln cap="flat" w="28575">
            <a:solidFill>
              <a:srgbClr val="485849"/>
            </a:solidFill>
            <a:prstDash val="sysDot"/>
            <a:headEnd type="none" len="sm" w="sm"/>
            <a:tailEnd type="none" len="sm" w="sm"/>
          </a:ln>
        </p:spPr>
      </p:sp>
      <p:grpSp>
        <p:nvGrpSpPr>
          <p:cNvPr name="Group 7" id="7"/>
          <p:cNvGrpSpPr/>
          <p:nvPr/>
        </p:nvGrpSpPr>
        <p:grpSpPr>
          <a:xfrm rot="0">
            <a:off x="1165458" y="4816457"/>
            <a:ext cx="2430997" cy="1701143"/>
            <a:chOff x="0" y="0"/>
            <a:chExt cx="638776" cy="446997"/>
          </a:xfrm>
        </p:grpSpPr>
        <p:sp>
          <p:nvSpPr>
            <p:cNvPr name="Freeform 8" id="8"/>
            <p:cNvSpPr/>
            <p:nvPr/>
          </p:nvSpPr>
          <p:spPr>
            <a:xfrm flipH="false" flipV="false" rot="0">
              <a:off x="0" y="0"/>
              <a:ext cx="638776" cy="446997"/>
            </a:xfrm>
            <a:custGeom>
              <a:avLst/>
              <a:gdLst/>
              <a:ahLst/>
              <a:cxnLst/>
              <a:rect r="r" b="b" t="t" l="l"/>
              <a:pathLst>
                <a:path h="446997" w="638776">
                  <a:moveTo>
                    <a:pt x="38216" y="0"/>
                  </a:moveTo>
                  <a:lnTo>
                    <a:pt x="600560" y="0"/>
                  </a:lnTo>
                  <a:cubicBezTo>
                    <a:pt x="610695" y="0"/>
                    <a:pt x="620416" y="4026"/>
                    <a:pt x="627583" y="11193"/>
                  </a:cubicBezTo>
                  <a:cubicBezTo>
                    <a:pt x="634750" y="18360"/>
                    <a:pt x="638776" y="28081"/>
                    <a:pt x="638776" y="38216"/>
                  </a:cubicBezTo>
                  <a:lnTo>
                    <a:pt x="638776" y="408781"/>
                  </a:lnTo>
                  <a:cubicBezTo>
                    <a:pt x="638776" y="429887"/>
                    <a:pt x="621666" y="446997"/>
                    <a:pt x="600560" y="446997"/>
                  </a:cubicBezTo>
                  <a:lnTo>
                    <a:pt x="38216" y="446997"/>
                  </a:lnTo>
                  <a:cubicBezTo>
                    <a:pt x="28081" y="446997"/>
                    <a:pt x="18360" y="442971"/>
                    <a:pt x="11193" y="435804"/>
                  </a:cubicBezTo>
                  <a:cubicBezTo>
                    <a:pt x="4026" y="428637"/>
                    <a:pt x="0" y="418917"/>
                    <a:pt x="0" y="408781"/>
                  </a:cubicBezTo>
                  <a:lnTo>
                    <a:pt x="0" y="38216"/>
                  </a:lnTo>
                  <a:cubicBezTo>
                    <a:pt x="0" y="28081"/>
                    <a:pt x="4026" y="18360"/>
                    <a:pt x="11193" y="11193"/>
                  </a:cubicBezTo>
                  <a:cubicBezTo>
                    <a:pt x="18360" y="4026"/>
                    <a:pt x="28081" y="0"/>
                    <a:pt x="38216" y="0"/>
                  </a:cubicBezTo>
                  <a:close/>
                </a:path>
              </a:pathLst>
            </a:custGeom>
            <a:solidFill>
              <a:srgbClr val="C9E2FF"/>
            </a:solidFill>
            <a:ln w="19050" cap="sq">
              <a:solidFill>
                <a:srgbClr val="C9E2FF"/>
              </a:solidFill>
              <a:prstDash val="solid"/>
              <a:miter/>
            </a:ln>
          </p:spPr>
        </p:sp>
        <p:sp>
          <p:nvSpPr>
            <p:cNvPr name="TextBox 9" id="9"/>
            <p:cNvSpPr txBox="true"/>
            <p:nvPr/>
          </p:nvSpPr>
          <p:spPr>
            <a:xfrm>
              <a:off x="0" y="-76200"/>
              <a:ext cx="638776" cy="523197"/>
            </a:xfrm>
            <a:prstGeom prst="rect">
              <a:avLst/>
            </a:prstGeom>
          </p:spPr>
          <p:txBody>
            <a:bodyPr anchor="ctr" rtlCol="false" tIns="50800" lIns="50800" bIns="50800" rIns="50800"/>
            <a:lstStyle/>
            <a:p>
              <a:pPr algn="ctr">
                <a:lnSpc>
                  <a:spcPts val="3919"/>
                </a:lnSpc>
              </a:pPr>
              <a:r>
                <a:rPr lang="en-US" sz="2799">
                  <a:solidFill>
                    <a:srgbClr val="485849"/>
                  </a:solidFill>
                  <a:latin typeface="TDTD원고딕"/>
                  <a:ea typeface="TDTD원고딕"/>
                  <a:cs typeface="TDTD원고딕"/>
                  <a:sym typeface="TDTD원고딕"/>
                </a:rPr>
                <a:t>공고 등록</a:t>
              </a:r>
            </a:p>
          </p:txBody>
        </p:sp>
      </p:grpSp>
      <p:grpSp>
        <p:nvGrpSpPr>
          <p:cNvPr name="Group 10" id="10"/>
          <p:cNvGrpSpPr/>
          <p:nvPr/>
        </p:nvGrpSpPr>
        <p:grpSpPr>
          <a:xfrm rot="0">
            <a:off x="1165458" y="6657194"/>
            <a:ext cx="2430997" cy="1949739"/>
            <a:chOff x="0" y="0"/>
            <a:chExt cx="638776" cy="512319"/>
          </a:xfrm>
        </p:grpSpPr>
        <p:sp>
          <p:nvSpPr>
            <p:cNvPr name="Freeform 11" id="11"/>
            <p:cNvSpPr/>
            <p:nvPr/>
          </p:nvSpPr>
          <p:spPr>
            <a:xfrm flipH="false" flipV="false" rot="0">
              <a:off x="0" y="0"/>
              <a:ext cx="638776" cy="512319"/>
            </a:xfrm>
            <a:custGeom>
              <a:avLst/>
              <a:gdLst/>
              <a:ahLst/>
              <a:cxnLst/>
              <a:rect r="r" b="b" t="t" l="l"/>
              <a:pathLst>
                <a:path h="512319" w="638776">
                  <a:moveTo>
                    <a:pt x="38216" y="0"/>
                  </a:moveTo>
                  <a:lnTo>
                    <a:pt x="600560" y="0"/>
                  </a:lnTo>
                  <a:cubicBezTo>
                    <a:pt x="610695" y="0"/>
                    <a:pt x="620416" y="4026"/>
                    <a:pt x="627583" y="11193"/>
                  </a:cubicBezTo>
                  <a:cubicBezTo>
                    <a:pt x="634750" y="18360"/>
                    <a:pt x="638776" y="28081"/>
                    <a:pt x="638776" y="38216"/>
                  </a:cubicBezTo>
                  <a:lnTo>
                    <a:pt x="638776" y="474103"/>
                  </a:lnTo>
                  <a:cubicBezTo>
                    <a:pt x="638776" y="484239"/>
                    <a:pt x="634750" y="493959"/>
                    <a:pt x="627583" y="501126"/>
                  </a:cubicBezTo>
                  <a:cubicBezTo>
                    <a:pt x="620416" y="508293"/>
                    <a:pt x="610695" y="512319"/>
                    <a:pt x="600560" y="512319"/>
                  </a:cubicBezTo>
                  <a:lnTo>
                    <a:pt x="38216" y="512319"/>
                  </a:lnTo>
                  <a:cubicBezTo>
                    <a:pt x="28081" y="512319"/>
                    <a:pt x="18360" y="508293"/>
                    <a:pt x="11193" y="501126"/>
                  </a:cubicBezTo>
                  <a:cubicBezTo>
                    <a:pt x="4026" y="493959"/>
                    <a:pt x="0" y="484239"/>
                    <a:pt x="0" y="474103"/>
                  </a:cubicBezTo>
                  <a:lnTo>
                    <a:pt x="0" y="38216"/>
                  </a:lnTo>
                  <a:cubicBezTo>
                    <a:pt x="0" y="28081"/>
                    <a:pt x="4026" y="18360"/>
                    <a:pt x="11193" y="11193"/>
                  </a:cubicBezTo>
                  <a:cubicBezTo>
                    <a:pt x="18360" y="4026"/>
                    <a:pt x="28081" y="0"/>
                    <a:pt x="38216" y="0"/>
                  </a:cubicBezTo>
                  <a:close/>
                </a:path>
              </a:pathLst>
            </a:custGeom>
            <a:solidFill>
              <a:srgbClr val="FFFFFF"/>
            </a:solidFill>
            <a:ln w="19050" cap="sq">
              <a:solidFill>
                <a:srgbClr val="485849"/>
              </a:solidFill>
              <a:prstDash val="solid"/>
              <a:miter/>
            </a:ln>
          </p:spPr>
        </p:sp>
        <p:sp>
          <p:nvSpPr>
            <p:cNvPr name="TextBox 12" id="12"/>
            <p:cNvSpPr txBox="true"/>
            <p:nvPr/>
          </p:nvSpPr>
          <p:spPr>
            <a:xfrm>
              <a:off x="0" y="-47625"/>
              <a:ext cx="638776" cy="559944"/>
            </a:xfrm>
            <a:prstGeom prst="rect">
              <a:avLst/>
            </a:prstGeom>
          </p:spPr>
          <p:txBody>
            <a:bodyPr anchor="ctr" rtlCol="false" tIns="50800" lIns="50800" bIns="50800" rIns="50800"/>
            <a:lstStyle/>
            <a:p>
              <a:pPr algn="l" marL="474979" indent="-237490" lvl="1">
                <a:lnSpc>
                  <a:spcPts val="3079"/>
                </a:lnSpc>
                <a:buFont typeface="Arial"/>
                <a:buChar char="•"/>
              </a:pPr>
              <a:r>
                <a:rPr lang="en-US" sz="2199">
                  <a:solidFill>
                    <a:srgbClr val="485849"/>
                  </a:solidFill>
                  <a:latin typeface="TDTD순고딕"/>
                  <a:ea typeface="TDTD순고딕"/>
                  <a:cs typeface="TDTD순고딕"/>
                  <a:sym typeface="TDTD순고딕"/>
                </a:rPr>
                <a:t>채용 인원 등록</a:t>
              </a:r>
            </a:p>
            <a:p>
              <a:pPr algn="l" marL="474979" indent="-237490" lvl="1">
                <a:lnSpc>
                  <a:spcPts val="3079"/>
                </a:lnSpc>
                <a:buFont typeface="Arial"/>
                <a:buChar char="•"/>
              </a:pPr>
              <a:r>
                <a:rPr lang="en-US" sz="2199">
                  <a:solidFill>
                    <a:srgbClr val="485849"/>
                  </a:solidFill>
                  <a:latin typeface="TDTD순고딕"/>
                  <a:ea typeface="TDTD순고딕"/>
                  <a:cs typeface="TDTD순고딕"/>
                  <a:sym typeface="TDTD순고딕"/>
                </a:rPr>
                <a:t>지원자 모집 안내</a:t>
              </a:r>
            </a:p>
          </p:txBody>
        </p:sp>
      </p:grpSp>
      <p:grpSp>
        <p:nvGrpSpPr>
          <p:cNvPr name="Group 13" id="13"/>
          <p:cNvGrpSpPr/>
          <p:nvPr/>
        </p:nvGrpSpPr>
        <p:grpSpPr>
          <a:xfrm rot="0">
            <a:off x="4622861" y="3409268"/>
            <a:ext cx="1005073" cy="863735"/>
            <a:chOff x="0" y="0"/>
            <a:chExt cx="812800" cy="698500"/>
          </a:xfrm>
        </p:grpSpPr>
        <p:sp>
          <p:nvSpPr>
            <p:cNvPr name="Freeform 14" id="1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C92D5"/>
            </a:solidFill>
            <a:ln w="19050" cap="sq">
              <a:solidFill>
                <a:srgbClr val="485849"/>
              </a:solidFill>
              <a:prstDash val="solid"/>
              <a:miter/>
            </a:ln>
          </p:spPr>
        </p:sp>
        <p:sp>
          <p:nvSpPr>
            <p:cNvPr name="TextBox 15" id="15"/>
            <p:cNvSpPr txBox="true"/>
            <p:nvPr/>
          </p:nvSpPr>
          <p:spPr>
            <a:xfrm>
              <a:off x="114300" y="-47625"/>
              <a:ext cx="584200" cy="746125"/>
            </a:xfrm>
            <a:prstGeom prst="rect">
              <a:avLst/>
            </a:prstGeom>
          </p:spPr>
          <p:txBody>
            <a:bodyPr anchor="ctr" rtlCol="false" tIns="50800" lIns="50800" bIns="50800" rIns="50800"/>
            <a:lstStyle/>
            <a:p>
              <a:pPr algn="ctr">
                <a:lnSpc>
                  <a:spcPts val="3079"/>
                </a:lnSpc>
              </a:pPr>
              <a:r>
                <a:rPr lang="en-US" sz="2199">
                  <a:solidFill>
                    <a:srgbClr val="FFFFFA"/>
                  </a:solidFill>
                  <a:latin typeface="TDTD원고딕"/>
                  <a:ea typeface="TDTD원고딕"/>
                  <a:cs typeface="TDTD원고딕"/>
                  <a:sym typeface="TDTD원고딕"/>
                </a:rPr>
                <a:t>2</a:t>
              </a:r>
            </a:p>
          </p:txBody>
        </p:sp>
      </p:grpSp>
      <p:sp>
        <p:nvSpPr>
          <p:cNvPr name="AutoShape 16" id="16"/>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17" id="17"/>
          <p:cNvSpPr/>
          <p:nvPr/>
        </p:nvSpPr>
        <p:spPr>
          <a:xfrm flipV="true">
            <a:off x="5125398" y="4263455"/>
            <a:ext cx="0" cy="1221211"/>
          </a:xfrm>
          <a:prstGeom prst="line">
            <a:avLst/>
          </a:prstGeom>
          <a:ln cap="flat" w="28575">
            <a:solidFill>
              <a:srgbClr val="485849"/>
            </a:solidFill>
            <a:prstDash val="sysDot"/>
            <a:headEnd type="none" len="sm" w="sm"/>
            <a:tailEnd type="none" len="sm" w="sm"/>
          </a:ln>
        </p:spPr>
      </p:sp>
      <p:grpSp>
        <p:nvGrpSpPr>
          <p:cNvPr name="Group 18" id="18"/>
          <p:cNvGrpSpPr/>
          <p:nvPr/>
        </p:nvGrpSpPr>
        <p:grpSpPr>
          <a:xfrm rot="0">
            <a:off x="3908816" y="4816457"/>
            <a:ext cx="2430997" cy="1701143"/>
            <a:chOff x="0" y="0"/>
            <a:chExt cx="638776" cy="446997"/>
          </a:xfrm>
        </p:grpSpPr>
        <p:sp>
          <p:nvSpPr>
            <p:cNvPr name="Freeform 19" id="19"/>
            <p:cNvSpPr/>
            <p:nvPr/>
          </p:nvSpPr>
          <p:spPr>
            <a:xfrm flipH="false" flipV="false" rot="0">
              <a:off x="0" y="0"/>
              <a:ext cx="638776" cy="446997"/>
            </a:xfrm>
            <a:custGeom>
              <a:avLst/>
              <a:gdLst/>
              <a:ahLst/>
              <a:cxnLst/>
              <a:rect r="r" b="b" t="t" l="l"/>
              <a:pathLst>
                <a:path h="446997" w="638776">
                  <a:moveTo>
                    <a:pt x="38216" y="0"/>
                  </a:moveTo>
                  <a:lnTo>
                    <a:pt x="600560" y="0"/>
                  </a:lnTo>
                  <a:cubicBezTo>
                    <a:pt x="610695" y="0"/>
                    <a:pt x="620416" y="4026"/>
                    <a:pt x="627583" y="11193"/>
                  </a:cubicBezTo>
                  <a:cubicBezTo>
                    <a:pt x="634750" y="18360"/>
                    <a:pt x="638776" y="28081"/>
                    <a:pt x="638776" y="38216"/>
                  </a:cubicBezTo>
                  <a:lnTo>
                    <a:pt x="638776" y="408781"/>
                  </a:lnTo>
                  <a:cubicBezTo>
                    <a:pt x="638776" y="429887"/>
                    <a:pt x="621666" y="446997"/>
                    <a:pt x="600560" y="446997"/>
                  </a:cubicBezTo>
                  <a:lnTo>
                    <a:pt x="38216" y="446997"/>
                  </a:lnTo>
                  <a:cubicBezTo>
                    <a:pt x="28081" y="446997"/>
                    <a:pt x="18360" y="442971"/>
                    <a:pt x="11193" y="435804"/>
                  </a:cubicBezTo>
                  <a:cubicBezTo>
                    <a:pt x="4026" y="428637"/>
                    <a:pt x="0" y="418917"/>
                    <a:pt x="0" y="408781"/>
                  </a:cubicBezTo>
                  <a:lnTo>
                    <a:pt x="0" y="38216"/>
                  </a:lnTo>
                  <a:cubicBezTo>
                    <a:pt x="0" y="28081"/>
                    <a:pt x="4026" y="18360"/>
                    <a:pt x="11193" y="11193"/>
                  </a:cubicBezTo>
                  <a:cubicBezTo>
                    <a:pt x="18360" y="4026"/>
                    <a:pt x="28081" y="0"/>
                    <a:pt x="38216" y="0"/>
                  </a:cubicBezTo>
                  <a:close/>
                </a:path>
              </a:pathLst>
            </a:custGeom>
            <a:solidFill>
              <a:srgbClr val="C9E2FF"/>
            </a:solidFill>
            <a:ln w="19050" cap="sq">
              <a:solidFill>
                <a:srgbClr val="C9E2FF"/>
              </a:solidFill>
              <a:prstDash val="solid"/>
              <a:miter/>
            </a:ln>
          </p:spPr>
        </p:sp>
        <p:sp>
          <p:nvSpPr>
            <p:cNvPr name="TextBox 20" id="20"/>
            <p:cNvSpPr txBox="true"/>
            <p:nvPr/>
          </p:nvSpPr>
          <p:spPr>
            <a:xfrm>
              <a:off x="0" y="-76200"/>
              <a:ext cx="638776" cy="523197"/>
            </a:xfrm>
            <a:prstGeom prst="rect">
              <a:avLst/>
            </a:prstGeom>
          </p:spPr>
          <p:txBody>
            <a:bodyPr anchor="ctr" rtlCol="false" tIns="50800" lIns="50800" bIns="50800" rIns="50800"/>
            <a:lstStyle/>
            <a:p>
              <a:pPr algn="ctr">
                <a:lnSpc>
                  <a:spcPts val="3919"/>
                </a:lnSpc>
              </a:pPr>
              <a:r>
                <a:rPr lang="en-US" sz="2799">
                  <a:solidFill>
                    <a:srgbClr val="485849"/>
                  </a:solidFill>
                  <a:latin typeface="TDTD원고딕"/>
                  <a:ea typeface="TDTD원고딕"/>
                  <a:cs typeface="TDTD원고딕"/>
                  <a:sym typeface="TDTD원고딕"/>
                </a:rPr>
                <a:t>지원서 분석</a:t>
              </a:r>
              <a:r>
                <a:rPr lang="en-US" sz="2799">
                  <a:solidFill>
                    <a:srgbClr val="485849"/>
                  </a:solidFill>
                  <a:latin typeface="TDTD원고딕"/>
                  <a:ea typeface="TDTD원고딕"/>
                  <a:cs typeface="TDTD원고딕"/>
                  <a:sym typeface="TDTD원고딕"/>
                </a:rPr>
                <a:t> </a:t>
              </a:r>
            </a:p>
          </p:txBody>
        </p:sp>
      </p:grpSp>
      <p:grpSp>
        <p:nvGrpSpPr>
          <p:cNvPr name="Group 21" id="21"/>
          <p:cNvGrpSpPr/>
          <p:nvPr/>
        </p:nvGrpSpPr>
        <p:grpSpPr>
          <a:xfrm rot="0">
            <a:off x="3910982" y="6657194"/>
            <a:ext cx="2428831" cy="1949739"/>
            <a:chOff x="0" y="0"/>
            <a:chExt cx="638207" cy="512319"/>
          </a:xfrm>
        </p:grpSpPr>
        <p:sp>
          <p:nvSpPr>
            <p:cNvPr name="Freeform 22" id="22"/>
            <p:cNvSpPr/>
            <p:nvPr/>
          </p:nvSpPr>
          <p:spPr>
            <a:xfrm flipH="false" flipV="false" rot="0">
              <a:off x="0" y="0"/>
              <a:ext cx="638207" cy="512319"/>
            </a:xfrm>
            <a:custGeom>
              <a:avLst/>
              <a:gdLst/>
              <a:ahLst/>
              <a:cxnLst/>
              <a:rect r="r" b="b" t="t" l="l"/>
              <a:pathLst>
                <a:path h="512319" w="638207">
                  <a:moveTo>
                    <a:pt x="38250" y="0"/>
                  </a:moveTo>
                  <a:lnTo>
                    <a:pt x="599957" y="0"/>
                  </a:lnTo>
                  <a:cubicBezTo>
                    <a:pt x="610101" y="0"/>
                    <a:pt x="619830" y="4030"/>
                    <a:pt x="627004" y="11203"/>
                  </a:cubicBezTo>
                  <a:cubicBezTo>
                    <a:pt x="634177" y="18376"/>
                    <a:pt x="638207" y="28106"/>
                    <a:pt x="638207" y="38250"/>
                  </a:cubicBezTo>
                  <a:lnTo>
                    <a:pt x="638207" y="474069"/>
                  </a:lnTo>
                  <a:cubicBezTo>
                    <a:pt x="638207" y="484214"/>
                    <a:pt x="634177" y="493943"/>
                    <a:pt x="627004" y="501116"/>
                  </a:cubicBezTo>
                  <a:cubicBezTo>
                    <a:pt x="619830" y="508289"/>
                    <a:pt x="610101" y="512319"/>
                    <a:pt x="599957" y="512319"/>
                  </a:cubicBezTo>
                  <a:lnTo>
                    <a:pt x="38250" y="512319"/>
                  </a:lnTo>
                  <a:cubicBezTo>
                    <a:pt x="28106" y="512319"/>
                    <a:pt x="18376" y="508289"/>
                    <a:pt x="11203" y="501116"/>
                  </a:cubicBezTo>
                  <a:cubicBezTo>
                    <a:pt x="4030" y="493943"/>
                    <a:pt x="0" y="484214"/>
                    <a:pt x="0" y="474069"/>
                  </a:cubicBezTo>
                  <a:lnTo>
                    <a:pt x="0" y="38250"/>
                  </a:lnTo>
                  <a:cubicBezTo>
                    <a:pt x="0" y="28106"/>
                    <a:pt x="4030" y="18376"/>
                    <a:pt x="11203" y="11203"/>
                  </a:cubicBezTo>
                  <a:cubicBezTo>
                    <a:pt x="18376" y="4030"/>
                    <a:pt x="28106" y="0"/>
                    <a:pt x="38250" y="0"/>
                  </a:cubicBezTo>
                  <a:close/>
                </a:path>
              </a:pathLst>
            </a:custGeom>
            <a:solidFill>
              <a:srgbClr val="FFFFFF"/>
            </a:solidFill>
            <a:ln w="19050" cap="sq">
              <a:solidFill>
                <a:srgbClr val="485849"/>
              </a:solidFill>
              <a:prstDash val="solid"/>
              <a:miter/>
            </a:ln>
          </p:spPr>
        </p:sp>
        <p:sp>
          <p:nvSpPr>
            <p:cNvPr name="TextBox 23" id="23"/>
            <p:cNvSpPr txBox="true"/>
            <p:nvPr/>
          </p:nvSpPr>
          <p:spPr>
            <a:xfrm>
              <a:off x="0" y="-47625"/>
              <a:ext cx="638207" cy="559944"/>
            </a:xfrm>
            <a:prstGeom prst="rect">
              <a:avLst/>
            </a:prstGeom>
          </p:spPr>
          <p:txBody>
            <a:bodyPr anchor="ctr" rtlCol="false" tIns="50800" lIns="50800" bIns="50800" rIns="50800"/>
            <a:lstStyle/>
            <a:p>
              <a:pPr algn="l" marL="474979" indent="-237490" lvl="1">
                <a:lnSpc>
                  <a:spcPts val="3079"/>
                </a:lnSpc>
                <a:buFont typeface="Arial"/>
                <a:buChar char="•"/>
              </a:pPr>
              <a:r>
                <a:rPr lang="en-US" sz="2199">
                  <a:solidFill>
                    <a:srgbClr val="485849"/>
                  </a:solidFill>
                  <a:latin typeface="TDTD순고딕"/>
                  <a:ea typeface="TDTD순고딕"/>
                  <a:cs typeface="TDTD순고딕"/>
                  <a:sym typeface="TDTD순고딕"/>
                </a:rPr>
                <a:t>AI 기반 경험·역량·리스크 </a:t>
              </a:r>
              <a:r>
                <a:rPr lang="en-US" sz="2199">
                  <a:solidFill>
                    <a:srgbClr val="485849"/>
                  </a:solidFill>
                  <a:latin typeface="TDTD순고딕"/>
                  <a:ea typeface="TDTD순고딕"/>
                  <a:cs typeface="TDTD순고딕"/>
                  <a:sym typeface="TDTD순고딕"/>
                </a:rPr>
                <a:t>분석</a:t>
              </a:r>
            </a:p>
            <a:p>
              <a:pPr algn="l" marL="474979" indent="-237490" lvl="1">
                <a:lnSpc>
                  <a:spcPts val="3079"/>
                </a:lnSpc>
                <a:buFont typeface="Arial"/>
                <a:buChar char="•"/>
              </a:pPr>
              <a:r>
                <a:rPr lang="en-US" sz="2199">
                  <a:solidFill>
                    <a:srgbClr val="485849"/>
                  </a:solidFill>
                  <a:latin typeface="TDTD순고딕"/>
                  <a:ea typeface="TDTD순고딕"/>
                  <a:cs typeface="TDTD순고딕"/>
                  <a:sym typeface="TDTD순고딕"/>
                </a:rPr>
                <a:t>AI 분석 + 담당자 병행 판단</a:t>
              </a:r>
            </a:p>
          </p:txBody>
        </p:sp>
      </p:grpSp>
      <p:grpSp>
        <p:nvGrpSpPr>
          <p:cNvPr name="Group 24" id="24"/>
          <p:cNvGrpSpPr/>
          <p:nvPr/>
        </p:nvGrpSpPr>
        <p:grpSpPr>
          <a:xfrm rot="0">
            <a:off x="7368183" y="3409268"/>
            <a:ext cx="1005073" cy="863735"/>
            <a:chOff x="0" y="0"/>
            <a:chExt cx="812800" cy="698500"/>
          </a:xfrm>
        </p:grpSpPr>
        <p:sp>
          <p:nvSpPr>
            <p:cNvPr name="Freeform 25" id="2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77ABF4"/>
            </a:solidFill>
            <a:ln w="19050" cap="sq">
              <a:solidFill>
                <a:srgbClr val="485849"/>
              </a:solidFill>
              <a:prstDash val="solid"/>
              <a:miter/>
            </a:ln>
          </p:spPr>
        </p:sp>
        <p:sp>
          <p:nvSpPr>
            <p:cNvPr name="TextBox 26" id="26"/>
            <p:cNvSpPr txBox="true"/>
            <p:nvPr/>
          </p:nvSpPr>
          <p:spPr>
            <a:xfrm>
              <a:off x="114300" y="-47625"/>
              <a:ext cx="584200" cy="746125"/>
            </a:xfrm>
            <a:prstGeom prst="rect">
              <a:avLst/>
            </a:prstGeom>
          </p:spPr>
          <p:txBody>
            <a:bodyPr anchor="ctr" rtlCol="false" tIns="50800" lIns="50800" bIns="50800" rIns="50800"/>
            <a:lstStyle/>
            <a:p>
              <a:pPr algn="ctr">
                <a:lnSpc>
                  <a:spcPts val="3079"/>
                </a:lnSpc>
              </a:pPr>
              <a:r>
                <a:rPr lang="en-US" sz="2199">
                  <a:solidFill>
                    <a:srgbClr val="FFFFFA"/>
                  </a:solidFill>
                  <a:latin typeface="TDTD원고딕"/>
                  <a:ea typeface="TDTD원고딕"/>
                  <a:cs typeface="TDTD원고딕"/>
                  <a:sym typeface="TDTD원고딕"/>
                </a:rPr>
                <a:t>3</a:t>
              </a:r>
            </a:p>
          </p:txBody>
        </p:sp>
      </p:grpSp>
      <p:sp>
        <p:nvSpPr>
          <p:cNvPr name="AutoShape 27" id="27"/>
          <p:cNvSpPr/>
          <p:nvPr/>
        </p:nvSpPr>
        <p:spPr>
          <a:xfrm flipV="true">
            <a:off x="7870720" y="4263455"/>
            <a:ext cx="0" cy="1221211"/>
          </a:xfrm>
          <a:prstGeom prst="line">
            <a:avLst/>
          </a:prstGeom>
          <a:ln cap="flat" w="28575">
            <a:solidFill>
              <a:srgbClr val="485849"/>
            </a:solidFill>
            <a:prstDash val="sysDot"/>
            <a:headEnd type="none" len="sm" w="sm"/>
            <a:tailEnd type="none" len="sm" w="sm"/>
          </a:ln>
        </p:spPr>
      </p:sp>
      <p:grpSp>
        <p:nvGrpSpPr>
          <p:cNvPr name="Group 28" id="28"/>
          <p:cNvGrpSpPr/>
          <p:nvPr/>
        </p:nvGrpSpPr>
        <p:grpSpPr>
          <a:xfrm rot="0">
            <a:off x="6654138" y="4816457"/>
            <a:ext cx="2430997" cy="1701143"/>
            <a:chOff x="0" y="0"/>
            <a:chExt cx="638776" cy="446997"/>
          </a:xfrm>
        </p:grpSpPr>
        <p:sp>
          <p:nvSpPr>
            <p:cNvPr name="Freeform 29" id="29"/>
            <p:cNvSpPr/>
            <p:nvPr/>
          </p:nvSpPr>
          <p:spPr>
            <a:xfrm flipH="false" flipV="false" rot="0">
              <a:off x="0" y="0"/>
              <a:ext cx="638776" cy="446997"/>
            </a:xfrm>
            <a:custGeom>
              <a:avLst/>
              <a:gdLst/>
              <a:ahLst/>
              <a:cxnLst/>
              <a:rect r="r" b="b" t="t" l="l"/>
              <a:pathLst>
                <a:path h="446997" w="638776">
                  <a:moveTo>
                    <a:pt x="38216" y="0"/>
                  </a:moveTo>
                  <a:lnTo>
                    <a:pt x="600560" y="0"/>
                  </a:lnTo>
                  <a:cubicBezTo>
                    <a:pt x="610695" y="0"/>
                    <a:pt x="620416" y="4026"/>
                    <a:pt x="627583" y="11193"/>
                  </a:cubicBezTo>
                  <a:cubicBezTo>
                    <a:pt x="634750" y="18360"/>
                    <a:pt x="638776" y="28081"/>
                    <a:pt x="638776" y="38216"/>
                  </a:cubicBezTo>
                  <a:lnTo>
                    <a:pt x="638776" y="408781"/>
                  </a:lnTo>
                  <a:cubicBezTo>
                    <a:pt x="638776" y="429887"/>
                    <a:pt x="621666" y="446997"/>
                    <a:pt x="600560" y="446997"/>
                  </a:cubicBezTo>
                  <a:lnTo>
                    <a:pt x="38216" y="446997"/>
                  </a:lnTo>
                  <a:cubicBezTo>
                    <a:pt x="28081" y="446997"/>
                    <a:pt x="18360" y="442971"/>
                    <a:pt x="11193" y="435804"/>
                  </a:cubicBezTo>
                  <a:cubicBezTo>
                    <a:pt x="4026" y="428637"/>
                    <a:pt x="0" y="418917"/>
                    <a:pt x="0" y="408781"/>
                  </a:cubicBezTo>
                  <a:lnTo>
                    <a:pt x="0" y="38216"/>
                  </a:lnTo>
                  <a:cubicBezTo>
                    <a:pt x="0" y="28081"/>
                    <a:pt x="4026" y="18360"/>
                    <a:pt x="11193" y="11193"/>
                  </a:cubicBezTo>
                  <a:cubicBezTo>
                    <a:pt x="18360" y="4026"/>
                    <a:pt x="28081" y="0"/>
                    <a:pt x="38216" y="0"/>
                  </a:cubicBezTo>
                  <a:close/>
                </a:path>
              </a:pathLst>
            </a:custGeom>
            <a:solidFill>
              <a:srgbClr val="C9E2FF"/>
            </a:solidFill>
            <a:ln w="19050" cap="sq">
              <a:solidFill>
                <a:srgbClr val="C9E2FF"/>
              </a:solidFill>
              <a:prstDash val="solid"/>
              <a:miter/>
            </a:ln>
          </p:spPr>
        </p:sp>
        <p:sp>
          <p:nvSpPr>
            <p:cNvPr name="TextBox 30" id="30"/>
            <p:cNvSpPr txBox="true"/>
            <p:nvPr/>
          </p:nvSpPr>
          <p:spPr>
            <a:xfrm>
              <a:off x="0" y="-76200"/>
              <a:ext cx="638776" cy="523197"/>
            </a:xfrm>
            <a:prstGeom prst="rect">
              <a:avLst/>
            </a:prstGeom>
          </p:spPr>
          <p:txBody>
            <a:bodyPr anchor="ctr" rtlCol="false" tIns="50800" lIns="50800" bIns="50800" rIns="50800"/>
            <a:lstStyle/>
            <a:p>
              <a:pPr algn="ctr">
                <a:lnSpc>
                  <a:spcPts val="3919"/>
                </a:lnSpc>
              </a:pPr>
              <a:r>
                <a:rPr lang="en-US" sz="2799">
                  <a:solidFill>
                    <a:srgbClr val="485849"/>
                  </a:solidFill>
                  <a:latin typeface="TDTD원고딕"/>
                  <a:ea typeface="TDTD원고딕"/>
                  <a:cs typeface="TDTD원고딕"/>
                  <a:sym typeface="TDTD원고딕"/>
                </a:rPr>
                <a:t>서류 전형</a:t>
              </a:r>
            </a:p>
          </p:txBody>
        </p:sp>
      </p:grpSp>
      <p:grpSp>
        <p:nvGrpSpPr>
          <p:cNvPr name="Group 31" id="31"/>
          <p:cNvGrpSpPr/>
          <p:nvPr/>
        </p:nvGrpSpPr>
        <p:grpSpPr>
          <a:xfrm rot="0">
            <a:off x="6656304" y="6657194"/>
            <a:ext cx="2428831" cy="1949739"/>
            <a:chOff x="0" y="0"/>
            <a:chExt cx="638207" cy="512319"/>
          </a:xfrm>
        </p:grpSpPr>
        <p:sp>
          <p:nvSpPr>
            <p:cNvPr name="Freeform 32" id="32"/>
            <p:cNvSpPr/>
            <p:nvPr/>
          </p:nvSpPr>
          <p:spPr>
            <a:xfrm flipH="false" flipV="false" rot="0">
              <a:off x="0" y="0"/>
              <a:ext cx="638207" cy="512319"/>
            </a:xfrm>
            <a:custGeom>
              <a:avLst/>
              <a:gdLst/>
              <a:ahLst/>
              <a:cxnLst/>
              <a:rect r="r" b="b" t="t" l="l"/>
              <a:pathLst>
                <a:path h="512319" w="638207">
                  <a:moveTo>
                    <a:pt x="38250" y="0"/>
                  </a:moveTo>
                  <a:lnTo>
                    <a:pt x="599957" y="0"/>
                  </a:lnTo>
                  <a:cubicBezTo>
                    <a:pt x="610101" y="0"/>
                    <a:pt x="619830" y="4030"/>
                    <a:pt x="627004" y="11203"/>
                  </a:cubicBezTo>
                  <a:cubicBezTo>
                    <a:pt x="634177" y="18376"/>
                    <a:pt x="638207" y="28106"/>
                    <a:pt x="638207" y="38250"/>
                  </a:cubicBezTo>
                  <a:lnTo>
                    <a:pt x="638207" y="474069"/>
                  </a:lnTo>
                  <a:cubicBezTo>
                    <a:pt x="638207" y="484214"/>
                    <a:pt x="634177" y="493943"/>
                    <a:pt x="627004" y="501116"/>
                  </a:cubicBezTo>
                  <a:cubicBezTo>
                    <a:pt x="619830" y="508289"/>
                    <a:pt x="610101" y="512319"/>
                    <a:pt x="599957" y="512319"/>
                  </a:cubicBezTo>
                  <a:lnTo>
                    <a:pt x="38250" y="512319"/>
                  </a:lnTo>
                  <a:cubicBezTo>
                    <a:pt x="28106" y="512319"/>
                    <a:pt x="18376" y="508289"/>
                    <a:pt x="11203" y="501116"/>
                  </a:cubicBezTo>
                  <a:cubicBezTo>
                    <a:pt x="4030" y="493943"/>
                    <a:pt x="0" y="484214"/>
                    <a:pt x="0" y="474069"/>
                  </a:cubicBezTo>
                  <a:lnTo>
                    <a:pt x="0" y="38250"/>
                  </a:lnTo>
                  <a:cubicBezTo>
                    <a:pt x="0" y="28106"/>
                    <a:pt x="4030" y="18376"/>
                    <a:pt x="11203" y="11203"/>
                  </a:cubicBezTo>
                  <a:cubicBezTo>
                    <a:pt x="18376" y="4030"/>
                    <a:pt x="28106" y="0"/>
                    <a:pt x="38250" y="0"/>
                  </a:cubicBezTo>
                  <a:close/>
                </a:path>
              </a:pathLst>
            </a:custGeom>
            <a:solidFill>
              <a:srgbClr val="FFFFFF"/>
            </a:solidFill>
            <a:ln w="19050" cap="sq">
              <a:solidFill>
                <a:srgbClr val="485849"/>
              </a:solidFill>
              <a:prstDash val="solid"/>
              <a:miter/>
            </a:ln>
          </p:spPr>
        </p:sp>
        <p:sp>
          <p:nvSpPr>
            <p:cNvPr name="TextBox 33" id="33"/>
            <p:cNvSpPr txBox="true"/>
            <p:nvPr/>
          </p:nvSpPr>
          <p:spPr>
            <a:xfrm>
              <a:off x="0" y="-47625"/>
              <a:ext cx="638207" cy="559944"/>
            </a:xfrm>
            <a:prstGeom prst="rect">
              <a:avLst/>
            </a:prstGeom>
          </p:spPr>
          <p:txBody>
            <a:bodyPr anchor="ctr" rtlCol="false" tIns="50800" lIns="50800" bIns="50800" rIns="50800"/>
            <a:lstStyle/>
            <a:p>
              <a:pPr algn="l" marL="474979" indent="-237490" lvl="1">
                <a:lnSpc>
                  <a:spcPts val="3079"/>
                </a:lnSpc>
                <a:buFont typeface="Arial"/>
                <a:buChar char="•"/>
              </a:pPr>
              <a:r>
                <a:rPr lang="en-US" sz="2199">
                  <a:solidFill>
                    <a:srgbClr val="485849"/>
                  </a:solidFill>
                  <a:latin typeface="TDTD순고딕"/>
                  <a:ea typeface="TDTD순고딕"/>
                  <a:cs typeface="TDTD순고딕"/>
                  <a:sym typeface="TDTD순고딕"/>
                </a:rPr>
                <a:t>서류전형</a:t>
              </a:r>
            </a:p>
            <a:p>
              <a:pPr algn="l" marL="949959" indent="-316653" lvl="2">
                <a:lnSpc>
                  <a:spcPts val="3079"/>
                </a:lnSpc>
                <a:buFont typeface="Arial"/>
                <a:buChar char="⚬"/>
              </a:pPr>
              <a:r>
                <a:rPr lang="en-US" sz="2199">
                  <a:solidFill>
                    <a:srgbClr val="485849"/>
                  </a:solidFill>
                  <a:latin typeface="TDTD순고딕"/>
                  <a:ea typeface="TDTD순고딕"/>
                  <a:cs typeface="TDTD순고딕"/>
                  <a:sym typeface="TDTD순고딕"/>
                </a:rPr>
                <a:t>10배수</a:t>
              </a:r>
            </a:p>
            <a:p>
              <a:pPr algn="l">
                <a:lnSpc>
                  <a:spcPts val="3079"/>
                </a:lnSpc>
              </a:pPr>
            </a:p>
          </p:txBody>
        </p:sp>
      </p:grpSp>
      <p:grpSp>
        <p:nvGrpSpPr>
          <p:cNvPr name="Group 34" id="34"/>
          <p:cNvGrpSpPr/>
          <p:nvPr/>
        </p:nvGrpSpPr>
        <p:grpSpPr>
          <a:xfrm rot="0">
            <a:off x="10113505" y="3409268"/>
            <a:ext cx="1005073" cy="863735"/>
            <a:chOff x="0" y="0"/>
            <a:chExt cx="812800" cy="698500"/>
          </a:xfrm>
        </p:grpSpPr>
        <p:sp>
          <p:nvSpPr>
            <p:cNvPr name="Freeform 35" id="3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C92D5"/>
            </a:solidFill>
            <a:ln w="19050" cap="sq">
              <a:solidFill>
                <a:srgbClr val="485849"/>
              </a:solidFill>
              <a:prstDash val="solid"/>
              <a:miter/>
            </a:ln>
          </p:spPr>
        </p:sp>
        <p:sp>
          <p:nvSpPr>
            <p:cNvPr name="TextBox 36" id="36"/>
            <p:cNvSpPr txBox="true"/>
            <p:nvPr/>
          </p:nvSpPr>
          <p:spPr>
            <a:xfrm>
              <a:off x="114300" y="-47625"/>
              <a:ext cx="584200" cy="746125"/>
            </a:xfrm>
            <a:prstGeom prst="rect">
              <a:avLst/>
            </a:prstGeom>
          </p:spPr>
          <p:txBody>
            <a:bodyPr anchor="ctr" rtlCol="false" tIns="50800" lIns="50800" bIns="50800" rIns="50800"/>
            <a:lstStyle/>
            <a:p>
              <a:pPr algn="ctr">
                <a:lnSpc>
                  <a:spcPts val="3079"/>
                </a:lnSpc>
              </a:pPr>
              <a:r>
                <a:rPr lang="en-US" sz="2199">
                  <a:solidFill>
                    <a:srgbClr val="FFFFFA"/>
                  </a:solidFill>
                  <a:latin typeface="TDTD원고딕"/>
                  <a:ea typeface="TDTD원고딕"/>
                  <a:cs typeface="TDTD원고딕"/>
                  <a:sym typeface="TDTD원고딕"/>
                </a:rPr>
                <a:t>4</a:t>
              </a:r>
            </a:p>
          </p:txBody>
        </p:sp>
      </p:grpSp>
      <p:sp>
        <p:nvSpPr>
          <p:cNvPr name="AutoShape 37" id="37"/>
          <p:cNvSpPr/>
          <p:nvPr/>
        </p:nvSpPr>
        <p:spPr>
          <a:xfrm flipV="true">
            <a:off x="10616042" y="4263455"/>
            <a:ext cx="0" cy="1221211"/>
          </a:xfrm>
          <a:prstGeom prst="line">
            <a:avLst/>
          </a:prstGeom>
          <a:ln cap="flat" w="28575">
            <a:solidFill>
              <a:srgbClr val="485849"/>
            </a:solidFill>
            <a:prstDash val="sysDot"/>
            <a:headEnd type="none" len="sm" w="sm"/>
            <a:tailEnd type="none" len="sm" w="sm"/>
          </a:ln>
        </p:spPr>
      </p:sp>
      <p:grpSp>
        <p:nvGrpSpPr>
          <p:cNvPr name="Group 38" id="38"/>
          <p:cNvGrpSpPr/>
          <p:nvPr/>
        </p:nvGrpSpPr>
        <p:grpSpPr>
          <a:xfrm rot="0">
            <a:off x="9399460" y="4816457"/>
            <a:ext cx="2430997" cy="1701143"/>
            <a:chOff x="0" y="0"/>
            <a:chExt cx="638776" cy="446997"/>
          </a:xfrm>
        </p:grpSpPr>
        <p:sp>
          <p:nvSpPr>
            <p:cNvPr name="Freeform 39" id="39"/>
            <p:cNvSpPr/>
            <p:nvPr/>
          </p:nvSpPr>
          <p:spPr>
            <a:xfrm flipH="false" flipV="false" rot="0">
              <a:off x="0" y="0"/>
              <a:ext cx="638776" cy="446997"/>
            </a:xfrm>
            <a:custGeom>
              <a:avLst/>
              <a:gdLst/>
              <a:ahLst/>
              <a:cxnLst/>
              <a:rect r="r" b="b" t="t" l="l"/>
              <a:pathLst>
                <a:path h="446997" w="638776">
                  <a:moveTo>
                    <a:pt x="38216" y="0"/>
                  </a:moveTo>
                  <a:lnTo>
                    <a:pt x="600560" y="0"/>
                  </a:lnTo>
                  <a:cubicBezTo>
                    <a:pt x="610695" y="0"/>
                    <a:pt x="620416" y="4026"/>
                    <a:pt x="627583" y="11193"/>
                  </a:cubicBezTo>
                  <a:cubicBezTo>
                    <a:pt x="634750" y="18360"/>
                    <a:pt x="638776" y="28081"/>
                    <a:pt x="638776" y="38216"/>
                  </a:cubicBezTo>
                  <a:lnTo>
                    <a:pt x="638776" y="408781"/>
                  </a:lnTo>
                  <a:cubicBezTo>
                    <a:pt x="638776" y="429887"/>
                    <a:pt x="621666" y="446997"/>
                    <a:pt x="600560" y="446997"/>
                  </a:cubicBezTo>
                  <a:lnTo>
                    <a:pt x="38216" y="446997"/>
                  </a:lnTo>
                  <a:cubicBezTo>
                    <a:pt x="28081" y="446997"/>
                    <a:pt x="18360" y="442971"/>
                    <a:pt x="11193" y="435804"/>
                  </a:cubicBezTo>
                  <a:cubicBezTo>
                    <a:pt x="4026" y="428637"/>
                    <a:pt x="0" y="418917"/>
                    <a:pt x="0" y="408781"/>
                  </a:cubicBezTo>
                  <a:lnTo>
                    <a:pt x="0" y="38216"/>
                  </a:lnTo>
                  <a:cubicBezTo>
                    <a:pt x="0" y="28081"/>
                    <a:pt x="4026" y="18360"/>
                    <a:pt x="11193" y="11193"/>
                  </a:cubicBezTo>
                  <a:cubicBezTo>
                    <a:pt x="18360" y="4026"/>
                    <a:pt x="28081" y="0"/>
                    <a:pt x="38216" y="0"/>
                  </a:cubicBezTo>
                  <a:close/>
                </a:path>
              </a:pathLst>
            </a:custGeom>
            <a:solidFill>
              <a:srgbClr val="C9E2FF"/>
            </a:solidFill>
            <a:ln w="19050" cap="sq">
              <a:solidFill>
                <a:srgbClr val="C9E2FF"/>
              </a:solidFill>
              <a:prstDash val="solid"/>
              <a:miter/>
            </a:ln>
          </p:spPr>
        </p:sp>
        <p:sp>
          <p:nvSpPr>
            <p:cNvPr name="TextBox 40" id="40"/>
            <p:cNvSpPr txBox="true"/>
            <p:nvPr/>
          </p:nvSpPr>
          <p:spPr>
            <a:xfrm>
              <a:off x="0" y="-76200"/>
              <a:ext cx="638776" cy="523197"/>
            </a:xfrm>
            <a:prstGeom prst="rect">
              <a:avLst/>
            </a:prstGeom>
          </p:spPr>
          <p:txBody>
            <a:bodyPr anchor="ctr" rtlCol="false" tIns="50800" lIns="50800" bIns="50800" rIns="50800"/>
            <a:lstStyle/>
            <a:p>
              <a:pPr algn="ctr">
                <a:lnSpc>
                  <a:spcPts val="3919"/>
                </a:lnSpc>
              </a:pPr>
              <a:r>
                <a:rPr lang="en-US" sz="2799">
                  <a:solidFill>
                    <a:srgbClr val="485849"/>
                  </a:solidFill>
                  <a:latin typeface="TDTD원고딕"/>
                  <a:ea typeface="TDTD원고딕"/>
                  <a:cs typeface="TDTD원고딕"/>
                  <a:sym typeface="TDTD원고딕"/>
                </a:rPr>
                <a:t>직무적합도</a:t>
              </a:r>
            </a:p>
            <a:p>
              <a:pPr algn="ctr">
                <a:lnSpc>
                  <a:spcPts val="3919"/>
                </a:lnSpc>
              </a:pPr>
              <a:r>
                <a:rPr lang="en-US" sz="2799">
                  <a:solidFill>
                    <a:srgbClr val="485849"/>
                  </a:solidFill>
                  <a:latin typeface="TDTD원고딕"/>
                  <a:ea typeface="TDTD원고딕"/>
                  <a:cs typeface="TDTD원고딕"/>
                  <a:sym typeface="TDTD원고딕"/>
                </a:rPr>
                <a:t>테스트</a:t>
              </a:r>
            </a:p>
          </p:txBody>
        </p:sp>
      </p:grpSp>
      <p:grpSp>
        <p:nvGrpSpPr>
          <p:cNvPr name="Group 41" id="41"/>
          <p:cNvGrpSpPr/>
          <p:nvPr/>
        </p:nvGrpSpPr>
        <p:grpSpPr>
          <a:xfrm rot="0">
            <a:off x="9399460" y="6703214"/>
            <a:ext cx="2428831" cy="1949739"/>
            <a:chOff x="0" y="0"/>
            <a:chExt cx="638207" cy="512319"/>
          </a:xfrm>
        </p:grpSpPr>
        <p:sp>
          <p:nvSpPr>
            <p:cNvPr name="Freeform 42" id="42"/>
            <p:cNvSpPr/>
            <p:nvPr/>
          </p:nvSpPr>
          <p:spPr>
            <a:xfrm flipH="false" flipV="false" rot="0">
              <a:off x="0" y="0"/>
              <a:ext cx="638207" cy="512319"/>
            </a:xfrm>
            <a:custGeom>
              <a:avLst/>
              <a:gdLst/>
              <a:ahLst/>
              <a:cxnLst/>
              <a:rect r="r" b="b" t="t" l="l"/>
              <a:pathLst>
                <a:path h="512319" w="638207">
                  <a:moveTo>
                    <a:pt x="38250" y="0"/>
                  </a:moveTo>
                  <a:lnTo>
                    <a:pt x="599957" y="0"/>
                  </a:lnTo>
                  <a:cubicBezTo>
                    <a:pt x="610101" y="0"/>
                    <a:pt x="619830" y="4030"/>
                    <a:pt x="627004" y="11203"/>
                  </a:cubicBezTo>
                  <a:cubicBezTo>
                    <a:pt x="634177" y="18376"/>
                    <a:pt x="638207" y="28106"/>
                    <a:pt x="638207" y="38250"/>
                  </a:cubicBezTo>
                  <a:lnTo>
                    <a:pt x="638207" y="474069"/>
                  </a:lnTo>
                  <a:cubicBezTo>
                    <a:pt x="638207" y="484214"/>
                    <a:pt x="634177" y="493943"/>
                    <a:pt x="627004" y="501116"/>
                  </a:cubicBezTo>
                  <a:cubicBezTo>
                    <a:pt x="619830" y="508289"/>
                    <a:pt x="610101" y="512319"/>
                    <a:pt x="599957" y="512319"/>
                  </a:cubicBezTo>
                  <a:lnTo>
                    <a:pt x="38250" y="512319"/>
                  </a:lnTo>
                  <a:cubicBezTo>
                    <a:pt x="28106" y="512319"/>
                    <a:pt x="18376" y="508289"/>
                    <a:pt x="11203" y="501116"/>
                  </a:cubicBezTo>
                  <a:cubicBezTo>
                    <a:pt x="4030" y="493943"/>
                    <a:pt x="0" y="484214"/>
                    <a:pt x="0" y="474069"/>
                  </a:cubicBezTo>
                  <a:lnTo>
                    <a:pt x="0" y="38250"/>
                  </a:lnTo>
                  <a:cubicBezTo>
                    <a:pt x="0" y="28106"/>
                    <a:pt x="4030" y="18376"/>
                    <a:pt x="11203" y="11203"/>
                  </a:cubicBezTo>
                  <a:cubicBezTo>
                    <a:pt x="18376" y="4030"/>
                    <a:pt x="28106" y="0"/>
                    <a:pt x="38250" y="0"/>
                  </a:cubicBezTo>
                  <a:close/>
                </a:path>
              </a:pathLst>
            </a:custGeom>
            <a:solidFill>
              <a:srgbClr val="FFFFFF"/>
            </a:solidFill>
            <a:ln w="19050" cap="sq">
              <a:solidFill>
                <a:srgbClr val="485849"/>
              </a:solidFill>
              <a:prstDash val="solid"/>
              <a:miter/>
            </a:ln>
          </p:spPr>
        </p:sp>
        <p:sp>
          <p:nvSpPr>
            <p:cNvPr name="TextBox 43" id="43"/>
            <p:cNvSpPr txBox="true"/>
            <p:nvPr/>
          </p:nvSpPr>
          <p:spPr>
            <a:xfrm>
              <a:off x="0" y="-47625"/>
              <a:ext cx="638207" cy="559944"/>
            </a:xfrm>
            <a:prstGeom prst="rect">
              <a:avLst/>
            </a:prstGeom>
          </p:spPr>
          <p:txBody>
            <a:bodyPr anchor="ctr" rtlCol="false" tIns="50800" lIns="50800" bIns="50800" rIns="50800"/>
            <a:lstStyle/>
            <a:p>
              <a:pPr algn="l" marL="474979" indent="-237490" lvl="1">
                <a:lnSpc>
                  <a:spcPts val="3079"/>
                </a:lnSpc>
                <a:buFont typeface="Arial"/>
                <a:buChar char="•"/>
              </a:pPr>
              <a:r>
                <a:rPr lang="en-US" sz="2199">
                  <a:solidFill>
                    <a:srgbClr val="485849"/>
                  </a:solidFill>
                  <a:latin typeface="TDTD순고딕"/>
                  <a:ea typeface="TDTD순고딕"/>
                  <a:cs typeface="TDTD순고딕"/>
                  <a:sym typeface="TDTD순고딕"/>
                </a:rPr>
                <a:t>직무 적성 평가</a:t>
              </a:r>
            </a:p>
            <a:p>
              <a:pPr algn="l" marL="474979" indent="-237490" lvl="1">
                <a:lnSpc>
                  <a:spcPts val="3079"/>
                </a:lnSpc>
                <a:buFont typeface="Arial"/>
                <a:buChar char="•"/>
              </a:pPr>
              <a:r>
                <a:rPr lang="en-US" sz="2199">
                  <a:solidFill>
                    <a:srgbClr val="485849"/>
                  </a:solidFill>
                  <a:latin typeface="TDTD순고딕"/>
                  <a:ea typeface="TDTD순고딕"/>
                  <a:cs typeface="TDTD순고딕"/>
                  <a:sym typeface="TDTD순고딕"/>
                </a:rPr>
                <a:t>코딩 테스트</a:t>
              </a:r>
            </a:p>
            <a:p>
              <a:pPr algn="l" marL="474979" indent="-237490" lvl="1">
                <a:lnSpc>
                  <a:spcPts val="3079"/>
                </a:lnSpc>
                <a:buFont typeface="Arial"/>
                <a:buChar char="•"/>
              </a:pPr>
              <a:r>
                <a:rPr lang="en-US" sz="2199">
                  <a:solidFill>
                    <a:srgbClr val="485849"/>
                  </a:solidFill>
                  <a:latin typeface="TDTD순고딕"/>
                  <a:ea typeface="TDTD순고딕"/>
                  <a:cs typeface="TDTD순고딕"/>
                  <a:sym typeface="TDTD순고딕"/>
                </a:rPr>
                <a:t>5배수</a:t>
              </a:r>
            </a:p>
          </p:txBody>
        </p:sp>
      </p:grpSp>
      <p:grpSp>
        <p:nvGrpSpPr>
          <p:cNvPr name="Group 44" id="44"/>
          <p:cNvGrpSpPr/>
          <p:nvPr/>
        </p:nvGrpSpPr>
        <p:grpSpPr>
          <a:xfrm rot="0">
            <a:off x="12858827" y="3399720"/>
            <a:ext cx="1005073" cy="863735"/>
            <a:chOff x="0" y="0"/>
            <a:chExt cx="812800" cy="698500"/>
          </a:xfrm>
        </p:grpSpPr>
        <p:sp>
          <p:nvSpPr>
            <p:cNvPr name="Freeform 45" id="4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77ABF4"/>
            </a:solidFill>
            <a:ln w="19050" cap="sq">
              <a:solidFill>
                <a:srgbClr val="485849"/>
              </a:solidFill>
              <a:prstDash val="solid"/>
              <a:miter/>
            </a:ln>
          </p:spPr>
        </p:sp>
        <p:sp>
          <p:nvSpPr>
            <p:cNvPr name="TextBox 46" id="46"/>
            <p:cNvSpPr txBox="true"/>
            <p:nvPr/>
          </p:nvSpPr>
          <p:spPr>
            <a:xfrm>
              <a:off x="114300" y="-47625"/>
              <a:ext cx="584200" cy="746125"/>
            </a:xfrm>
            <a:prstGeom prst="rect">
              <a:avLst/>
            </a:prstGeom>
          </p:spPr>
          <p:txBody>
            <a:bodyPr anchor="ctr" rtlCol="false" tIns="50800" lIns="50800" bIns="50800" rIns="50800"/>
            <a:lstStyle/>
            <a:p>
              <a:pPr algn="ctr">
                <a:lnSpc>
                  <a:spcPts val="3079"/>
                </a:lnSpc>
              </a:pPr>
              <a:r>
                <a:rPr lang="en-US" sz="2199">
                  <a:solidFill>
                    <a:srgbClr val="FFFFFA"/>
                  </a:solidFill>
                  <a:latin typeface="TDTD원고딕"/>
                  <a:ea typeface="TDTD원고딕"/>
                  <a:cs typeface="TDTD원고딕"/>
                  <a:sym typeface="TDTD원고딕"/>
                </a:rPr>
                <a:t>5</a:t>
              </a:r>
            </a:p>
          </p:txBody>
        </p:sp>
      </p:grpSp>
      <p:sp>
        <p:nvSpPr>
          <p:cNvPr name="AutoShape 47" id="47"/>
          <p:cNvSpPr/>
          <p:nvPr/>
        </p:nvSpPr>
        <p:spPr>
          <a:xfrm flipV="true">
            <a:off x="13361364" y="4253908"/>
            <a:ext cx="0" cy="1221211"/>
          </a:xfrm>
          <a:prstGeom prst="line">
            <a:avLst/>
          </a:prstGeom>
          <a:ln cap="flat" w="28575">
            <a:solidFill>
              <a:srgbClr val="485849"/>
            </a:solidFill>
            <a:prstDash val="sysDot"/>
            <a:headEnd type="none" len="sm" w="sm"/>
            <a:tailEnd type="none" len="sm" w="sm"/>
          </a:ln>
        </p:spPr>
      </p:sp>
      <p:grpSp>
        <p:nvGrpSpPr>
          <p:cNvPr name="Group 48" id="48"/>
          <p:cNvGrpSpPr/>
          <p:nvPr/>
        </p:nvGrpSpPr>
        <p:grpSpPr>
          <a:xfrm rot="0">
            <a:off x="12144782" y="4806910"/>
            <a:ext cx="2430997" cy="1701143"/>
            <a:chOff x="0" y="0"/>
            <a:chExt cx="638776" cy="446997"/>
          </a:xfrm>
        </p:grpSpPr>
        <p:sp>
          <p:nvSpPr>
            <p:cNvPr name="Freeform 49" id="49"/>
            <p:cNvSpPr/>
            <p:nvPr/>
          </p:nvSpPr>
          <p:spPr>
            <a:xfrm flipH="false" flipV="false" rot="0">
              <a:off x="0" y="0"/>
              <a:ext cx="638776" cy="446997"/>
            </a:xfrm>
            <a:custGeom>
              <a:avLst/>
              <a:gdLst/>
              <a:ahLst/>
              <a:cxnLst/>
              <a:rect r="r" b="b" t="t" l="l"/>
              <a:pathLst>
                <a:path h="446997" w="638776">
                  <a:moveTo>
                    <a:pt x="38216" y="0"/>
                  </a:moveTo>
                  <a:lnTo>
                    <a:pt x="600560" y="0"/>
                  </a:lnTo>
                  <a:cubicBezTo>
                    <a:pt x="610695" y="0"/>
                    <a:pt x="620416" y="4026"/>
                    <a:pt x="627583" y="11193"/>
                  </a:cubicBezTo>
                  <a:cubicBezTo>
                    <a:pt x="634750" y="18360"/>
                    <a:pt x="638776" y="28081"/>
                    <a:pt x="638776" y="38216"/>
                  </a:cubicBezTo>
                  <a:lnTo>
                    <a:pt x="638776" y="408781"/>
                  </a:lnTo>
                  <a:cubicBezTo>
                    <a:pt x="638776" y="429887"/>
                    <a:pt x="621666" y="446997"/>
                    <a:pt x="600560" y="446997"/>
                  </a:cubicBezTo>
                  <a:lnTo>
                    <a:pt x="38216" y="446997"/>
                  </a:lnTo>
                  <a:cubicBezTo>
                    <a:pt x="28081" y="446997"/>
                    <a:pt x="18360" y="442971"/>
                    <a:pt x="11193" y="435804"/>
                  </a:cubicBezTo>
                  <a:cubicBezTo>
                    <a:pt x="4026" y="428637"/>
                    <a:pt x="0" y="418917"/>
                    <a:pt x="0" y="408781"/>
                  </a:cubicBezTo>
                  <a:lnTo>
                    <a:pt x="0" y="38216"/>
                  </a:lnTo>
                  <a:cubicBezTo>
                    <a:pt x="0" y="28081"/>
                    <a:pt x="4026" y="18360"/>
                    <a:pt x="11193" y="11193"/>
                  </a:cubicBezTo>
                  <a:cubicBezTo>
                    <a:pt x="18360" y="4026"/>
                    <a:pt x="28081" y="0"/>
                    <a:pt x="38216" y="0"/>
                  </a:cubicBezTo>
                  <a:close/>
                </a:path>
              </a:pathLst>
            </a:custGeom>
            <a:solidFill>
              <a:srgbClr val="C9E2FF"/>
            </a:solidFill>
            <a:ln w="19050" cap="sq">
              <a:solidFill>
                <a:srgbClr val="C9E2FF"/>
              </a:solidFill>
              <a:prstDash val="solid"/>
              <a:miter/>
            </a:ln>
          </p:spPr>
        </p:sp>
        <p:sp>
          <p:nvSpPr>
            <p:cNvPr name="TextBox 50" id="50"/>
            <p:cNvSpPr txBox="true"/>
            <p:nvPr/>
          </p:nvSpPr>
          <p:spPr>
            <a:xfrm>
              <a:off x="0" y="-76200"/>
              <a:ext cx="638776" cy="523197"/>
            </a:xfrm>
            <a:prstGeom prst="rect">
              <a:avLst/>
            </a:prstGeom>
          </p:spPr>
          <p:txBody>
            <a:bodyPr anchor="ctr" rtlCol="false" tIns="50800" lIns="50800" bIns="50800" rIns="50800"/>
            <a:lstStyle/>
            <a:p>
              <a:pPr algn="ctr">
                <a:lnSpc>
                  <a:spcPts val="3919"/>
                </a:lnSpc>
              </a:pPr>
              <a:r>
                <a:rPr lang="en-US" sz="2799">
                  <a:solidFill>
                    <a:srgbClr val="485849"/>
                  </a:solidFill>
                  <a:latin typeface="TDTD원고딕"/>
                  <a:ea typeface="TDTD원고딕"/>
                  <a:cs typeface="TDTD원고딕"/>
                  <a:sym typeface="TDTD원고딕"/>
                </a:rPr>
                <a:t>면접</a:t>
              </a:r>
            </a:p>
          </p:txBody>
        </p:sp>
      </p:grpSp>
      <p:grpSp>
        <p:nvGrpSpPr>
          <p:cNvPr name="Group 51" id="51"/>
          <p:cNvGrpSpPr/>
          <p:nvPr/>
        </p:nvGrpSpPr>
        <p:grpSpPr>
          <a:xfrm rot="0">
            <a:off x="12146948" y="6647647"/>
            <a:ext cx="2428831" cy="2432304"/>
            <a:chOff x="0" y="0"/>
            <a:chExt cx="638207" cy="639119"/>
          </a:xfrm>
        </p:grpSpPr>
        <p:sp>
          <p:nvSpPr>
            <p:cNvPr name="Freeform 52" id="52"/>
            <p:cNvSpPr/>
            <p:nvPr/>
          </p:nvSpPr>
          <p:spPr>
            <a:xfrm flipH="false" flipV="false" rot="0">
              <a:off x="0" y="0"/>
              <a:ext cx="638207" cy="639119"/>
            </a:xfrm>
            <a:custGeom>
              <a:avLst/>
              <a:gdLst/>
              <a:ahLst/>
              <a:cxnLst/>
              <a:rect r="r" b="b" t="t" l="l"/>
              <a:pathLst>
                <a:path h="639119" w="638207">
                  <a:moveTo>
                    <a:pt x="38250" y="0"/>
                  </a:moveTo>
                  <a:lnTo>
                    <a:pt x="599957" y="0"/>
                  </a:lnTo>
                  <a:cubicBezTo>
                    <a:pt x="610101" y="0"/>
                    <a:pt x="619830" y="4030"/>
                    <a:pt x="627004" y="11203"/>
                  </a:cubicBezTo>
                  <a:cubicBezTo>
                    <a:pt x="634177" y="18376"/>
                    <a:pt x="638207" y="28106"/>
                    <a:pt x="638207" y="38250"/>
                  </a:cubicBezTo>
                  <a:lnTo>
                    <a:pt x="638207" y="600869"/>
                  </a:lnTo>
                  <a:cubicBezTo>
                    <a:pt x="638207" y="611014"/>
                    <a:pt x="634177" y="620743"/>
                    <a:pt x="627004" y="627916"/>
                  </a:cubicBezTo>
                  <a:cubicBezTo>
                    <a:pt x="619830" y="635089"/>
                    <a:pt x="610101" y="639119"/>
                    <a:pt x="599957" y="639119"/>
                  </a:cubicBezTo>
                  <a:lnTo>
                    <a:pt x="38250" y="639119"/>
                  </a:lnTo>
                  <a:cubicBezTo>
                    <a:pt x="28106" y="639119"/>
                    <a:pt x="18376" y="635089"/>
                    <a:pt x="11203" y="627916"/>
                  </a:cubicBezTo>
                  <a:cubicBezTo>
                    <a:pt x="4030" y="620743"/>
                    <a:pt x="0" y="611014"/>
                    <a:pt x="0" y="600869"/>
                  </a:cubicBezTo>
                  <a:lnTo>
                    <a:pt x="0" y="38250"/>
                  </a:lnTo>
                  <a:cubicBezTo>
                    <a:pt x="0" y="28106"/>
                    <a:pt x="4030" y="18376"/>
                    <a:pt x="11203" y="11203"/>
                  </a:cubicBezTo>
                  <a:cubicBezTo>
                    <a:pt x="18376" y="4030"/>
                    <a:pt x="28106" y="0"/>
                    <a:pt x="38250" y="0"/>
                  </a:cubicBezTo>
                  <a:close/>
                </a:path>
              </a:pathLst>
            </a:custGeom>
            <a:solidFill>
              <a:srgbClr val="FFFFFF"/>
            </a:solidFill>
            <a:ln w="19050" cap="sq">
              <a:solidFill>
                <a:srgbClr val="485849"/>
              </a:solidFill>
              <a:prstDash val="solid"/>
              <a:miter/>
            </a:ln>
          </p:spPr>
        </p:sp>
        <p:sp>
          <p:nvSpPr>
            <p:cNvPr name="TextBox 53" id="53"/>
            <p:cNvSpPr txBox="true"/>
            <p:nvPr/>
          </p:nvSpPr>
          <p:spPr>
            <a:xfrm>
              <a:off x="0" y="-47625"/>
              <a:ext cx="638207" cy="686744"/>
            </a:xfrm>
            <a:prstGeom prst="rect">
              <a:avLst/>
            </a:prstGeom>
          </p:spPr>
          <p:txBody>
            <a:bodyPr anchor="ctr" rtlCol="false" tIns="50800" lIns="50800" bIns="50800" rIns="50800"/>
            <a:lstStyle/>
            <a:p>
              <a:pPr algn="l" marL="474979" indent="-237490" lvl="1">
                <a:lnSpc>
                  <a:spcPts val="3079"/>
                </a:lnSpc>
                <a:buFont typeface="Arial"/>
                <a:buChar char="•"/>
              </a:pPr>
              <a:r>
                <a:rPr lang="en-US" sz="2199">
                  <a:solidFill>
                    <a:srgbClr val="485849"/>
                  </a:solidFill>
                  <a:latin typeface="TDTD순고딕"/>
                  <a:ea typeface="TDTD순고딕"/>
                  <a:cs typeface="TDTD순고딕"/>
                  <a:sym typeface="TDTD순고딕"/>
                </a:rPr>
                <a:t>AI 면접 (P / N)</a:t>
              </a:r>
            </a:p>
            <a:p>
              <a:pPr algn="l" marL="949959" indent="-316653" lvl="2">
                <a:lnSpc>
                  <a:spcPts val="3079"/>
                </a:lnSpc>
                <a:buFont typeface="Arial"/>
                <a:buChar char="⚬"/>
              </a:pPr>
              <a:r>
                <a:rPr lang="en-US" sz="2199">
                  <a:solidFill>
                    <a:srgbClr val="485849"/>
                  </a:solidFill>
                  <a:latin typeface="TDTD순고딕"/>
                  <a:ea typeface="TDTD순고딕"/>
                  <a:cs typeface="TDTD순고딕"/>
                  <a:sym typeface="TDTD순고딕"/>
                </a:rPr>
                <a:t>인성평가</a:t>
              </a:r>
            </a:p>
            <a:p>
              <a:pPr algn="l" marL="474979" indent="-237490" lvl="1">
                <a:lnSpc>
                  <a:spcPts val="3079"/>
                </a:lnSpc>
                <a:buFont typeface="Arial"/>
                <a:buChar char="•"/>
              </a:pPr>
              <a:r>
                <a:rPr lang="en-US" sz="2199">
                  <a:solidFill>
                    <a:srgbClr val="485849"/>
                  </a:solidFill>
                  <a:latin typeface="TDTD순고딕"/>
                  <a:ea typeface="TDTD순고딕"/>
                  <a:cs typeface="TDTD순고딕"/>
                  <a:sym typeface="TDTD순고딕"/>
                </a:rPr>
                <a:t>실무진 면접</a:t>
              </a:r>
            </a:p>
            <a:p>
              <a:pPr algn="l" marL="949959" indent="-316653" lvl="2">
                <a:lnSpc>
                  <a:spcPts val="3079"/>
                </a:lnSpc>
                <a:buFont typeface="Arial"/>
                <a:buChar char="⚬"/>
              </a:pPr>
              <a:r>
                <a:rPr lang="en-US" sz="2199">
                  <a:solidFill>
                    <a:srgbClr val="485849"/>
                  </a:solidFill>
                  <a:latin typeface="TDTD순고딕"/>
                  <a:ea typeface="TDTD순고딕"/>
                  <a:cs typeface="TDTD순고딕"/>
                  <a:sym typeface="TDTD순고딕"/>
                </a:rPr>
                <a:t>3배수</a:t>
              </a:r>
            </a:p>
            <a:p>
              <a:pPr algn="l" marL="474979" indent="-237490" lvl="1">
                <a:lnSpc>
                  <a:spcPts val="3079"/>
                </a:lnSpc>
                <a:buFont typeface="Arial"/>
                <a:buChar char="•"/>
              </a:pPr>
              <a:r>
                <a:rPr lang="en-US" sz="2199">
                  <a:solidFill>
                    <a:srgbClr val="485849"/>
                  </a:solidFill>
                  <a:latin typeface="TDTD순고딕"/>
                  <a:ea typeface="TDTD순고딕"/>
                  <a:cs typeface="TDTD순고딕"/>
                  <a:sym typeface="TDTD순고딕"/>
                </a:rPr>
                <a:t>임원진 면접</a:t>
              </a:r>
            </a:p>
            <a:p>
              <a:pPr algn="l" marL="949959" indent="-316653" lvl="2">
                <a:lnSpc>
                  <a:spcPts val="3079"/>
                </a:lnSpc>
                <a:buFont typeface="Arial"/>
                <a:buChar char="⚬"/>
              </a:pPr>
              <a:r>
                <a:rPr lang="en-US" sz="2199">
                  <a:solidFill>
                    <a:srgbClr val="485849"/>
                  </a:solidFill>
                  <a:latin typeface="TDTD순고딕"/>
                  <a:ea typeface="TDTD순고딕"/>
                  <a:cs typeface="TDTD순고딕"/>
                  <a:sym typeface="TDTD순고딕"/>
                </a:rPr>
                <a:t>선</a:t>
              </a:r>
              <a:r>
                <a:rPr lang="en-US" sz="2199">
                  <a:solidFill>
                    <a:srgbClr val="485849"/>
                  </a:solidFill>
                  <a:latin typeface="TDTD순고딕"/>
                  <a:ea typeface="TDTD순고딕"/>
                  <a:cs typeface="TDTD순고딕"/>
                  <a:sym typeface="TDTD순고딕"/>
                </a:rPr>
                <a:t>발 인원</a:t>
              </a:r>
            </a:p>
          </p:txBody>
        </p:sp>
      </p:grpSp>
      <p:grpSp>
        <p:nvGrpSpPr>
          <p:cNvPr name="Group 54" id="54"/>
          <p:cNvGrpSpPr/>
          <p:nvPr/>
        </p:nvGrpSpPr>
        <p:grpSpPr>
          <a:xfrm rot="0">
            <a:off x="15604149" y="3409268"/>
            <a:ext cx="1005073" cy="863735"/>
            <a:chOff x="0" y="0"/>
            <a:chExt cx="812800" cy="698500"/>
          </a:xfrm>
        </p:grpSpPr>
        <p:sp>
          <p:nvSpPr>
            <p:cNvPr name="Freeform 55" id="5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C92D5"/>
            </a:solidFill>
            <a:ln w="19050" cap="sq">
              <a:solidFill>
                <a:srgbClr val="485849"/>
              </a:solidFill>
              <a:prstDash val="solid"/>
              <a:miter/>
            </a:ln>
          </p:spPr>
        </p:sp>
        <p:sp>
          <p:nvSpPr>
            <p:cNvPr name="TextBox 56" id="56"/>
            <p:cNvSpPr txBox="true"/>
            <p:nvPr/>
          </p:nvSpPr>
          <p:spPr>
            <a:xfrm>
              <a:off x="114300" y="-47625"/>
              <a:ext cx="584200" cy="746125"/>
            </a:xfrm>
            <a:prstGeom prst="rect">
              <a:avLst/>
            </a:prstGeom>
          </p:spPr>
          <p:txBody>
            <a:bodyPr anchor="ctr" rtlCol="false" tIns="50800" lIns="50800" bIns="50800" rIns="50800"/>
            <a:lstStyle/>
            <a:p>
              <a:pPr algn="ctr">
                <a:lnSpc>
                  <a:spcPts val="3079"/>
                </a:lnSpc>
              </a:pPr>
              <a:r>
                <a:rPr lang="en-US" sz="2199">
                  <a:solidFill>
                    <a:srgbClr val="FFFFFA"/>
                  </a:solidFill>
                  <a:latin typeface="TDTD원고딕"/>
                  <a:ea typeface="TDTD원고딕"/>
                  <a:cs typeface="TDTD원고딕"/>
                  <a:sym typeface="TDTD원고딕"/>
                </a:rPr>
                <a:t>6</a:t>
              </a:r>
            </a:p>
          </p:txBody>
        </p:sp>
      </p:grpSp>
      <p:sp>
        <p:nvSpPr>
          <p:cNvPr name="AutoShape 57" id="57"/>
          <p:cNvSpPr/>
          <p:nvPr/>
        </p:nvSpPr>
        <p:spPr>
          <a:xfrm flipV="true">
            <a:off x="16106686" y="4263455"/>
            <a:ext cx="0" cy="1221211"/>
          </a:xfrm>
          <a:prstGeom prst="line">
            <a:avLst/>
          </a:prstGeom>
          <a:ln cap="flat" w="28575">
            <a:solidFill>
              <a:srgbClr val="485849"/>
            </a:solidFill>
            <a:prstDash val="sysDot"/>
            <a:headEnd type="none" len="sm" w="sm"/>
            <a:tailEnd type="none" len="sm" w="sm"/>
          </a:ln>
        </p:spPr>
      </p:sp>
      <p:grpSp>
        <p:nvGrpSpPr>
          <p:cNvPr name="Group 58" id="58"/>
          <p:cNvGrpSpPr/>
          <p:nvPr/>
        </p:nvGrpSpPr>
        <p:grpSpPr>
          <a:xfrm rot="0">
            <a:off x="14890104" y="4816457"/>
            <a:ext cx="2430997" cy="1701143"/>
            <a:chOff x="0" y="0"/>
            <a:chExt cx="638776" cy="446997"/>
          </a:xfrm>
        </p:grpSpPr>
        <p:sp>
          <p:nvSpPr>
            <p:cNvPr name="Freeform 59" id="59"/>
            <p:cNvSpPr/>
            <p:nvPr/>
          </p:nvSpPr>
          <p:spPr>
            <a:xfrm flipH="false" flipV="false" rot="0">
              <a:off x="0" y="0"/>
              <a:ext cx="638776" cy="446997"/>
            </a:xfrm>
            <a:custGeom>
              <a:avLst/>
              <a:gdLst/>
              <a:ahLst/>
              <a:cxnLst/>
              <a:rect r="r" b="b" t="t" l="l"/>
              <a:pathLst>
                <a:path h="446997" w="638776">
                  <a:moveTo>
                    <a:pt x="38216" y="0"/>
                  </a:moveTo>
                  <a:lnTo>
                    <a:pt x="600560" y="0"/>
                  </a:lnTo>
                  <a:cubicBezTo>
                    <a:pt x="610695" y="0"/>
                    <a:pt x="620416" y="4026"/>
                    <a:pt x="627583" y="11193"/>
                  </a:cubicBezTo>
                  <a:cubicBezTo>
                    <a:pt x="634750" y="18360"/>
                    <a:pt x="638776" y="28081"/>
                    <a:pt x="638776" y="38216"/>
                  </a:cubicBezTo>
                  <a:lnTo>
                    <a:pt x="638776" y="408781"/>
                  </a:lnTo>
                  <a:cubicBezTo>
                    <a:pt x="638776" y="429887"/>
                    <a:pt x="621666" y="446997"/>
                    <a:pt x="600560" y="446997"/>
                  </a:cubicBezTo>
                  <a:lnTo>
                    <a:pt x="38216" y="446997"/>
                  </a:lnTo>
                  <a:cubicBezTo>
                    <a:pt x="28081" y="446997"/>
                    <a:pt x="18360" y="442971"/>
                    <a:pt x="11193" y="435804"/>
                  </a:cubicBezTo>
                  <a:cubicBezTo>
                    <a:pt x="4026" y="428637"/>
                    <a:pt x="0" y="418917"/>
                    <a:pt x="0" y="408781"/>
                  </a:cubicBezTo>
                  <a:lnTo>
                    <a:pt x="0" y="38216"/>
                  </a:lnTo>
                  <a:cubicBezTo>
                    <a:pt x="0" y="28081"/>
                    <a:pt x="4026" y="18360"/>
                    <a:pt x="11193" y="11193"/>
                  </a:cubicBezTo>
                  <a:cubicBezTo>
                    <a:pt x="18360" y="4026"/>
                    <a:pt x="28081" y="0"/>
                    <a:pt x="38216" y="0"/>
                  </a:cubicBezTo>
                  <a:close/>
                </a:path>
              </a:pathLst>
            </a:custGeom>
            <a:solidFill>
              <a:srgbClr val="C9E2FF"/>
            </a:solidFill>
            <a:ln w="19050" cap="sq">
              <a:solidFill>
                <a:srgbClr val="C9E2FF"/>
              </a:solidFill>
              <a:prstDash val="solid"/>
              <a:miter/>
            </a:ln>
          </p:spPr>
        </p:sp>
        <p:sp>
          <p:nvSpPr>
            <p:cNvPr name="TextBox 60" id="60"/>
            <p:cNvSpPr txBox="true"/>
            <p:nvPr/>
          </p:nvSpPr>
          <p:spPr>
            <a:xfrm>
              <a:off x="0" y="-76200"/>
              <a:ext cx="638776" cy="523197"/>
            </a:xfrm>
            <a:prstGeom prst="rect">
              <a:avLst/>
            </a:prstGeom>
          </p:spPr>
          <p:txBody>
            <a:bodyPr anchor="ctr" rtlCol="false" tIns="50800" lIns="50800" bIns="50800" rIns="50800"/>
            <a:lstStyle/>
            <a:p>
              <a:pPr algn="ctr">
                <a:lnSpc>
                  <a:spcPts val="3919"/>
                </a:lnSpc>
              </a:pPr>
              <a:r>
                <a:rPr lang="en-US" sz="2799">
                  <a:solidFill>
                    <a:srgbClr val="485849"/>
                  </a:solidFill>
                  <a:latin typeface="TDTD원고딕"/>
                  <a:ea typeface="TDTD원고딕"/>
                  <a:cs typeface="TDTD원고딕"/>
                  <a:sym typeface="TDTD원고딕"/>
                </a:rPr>
                <a:t>최종 선발</a:t>
              </a:r>
            </a:p>
          </p:txBody>
        </p:sp>
      </p:grpSp>
      <p:grpSp>
        <p:nvGrpSpPr>
          <p:cNvPr name="Group 61" id="61"/>
          <p:cNvGrpSpPr/>
          <p:nvPr/>
        </p:nvGrpSpPr>
        <p:grpSpPr>
          <a:xfrm rot="0">
            <a:off x="14892270" y="6657194"/>
            <a:ext cx="2428831" cy="1949739"/>
            <a:chOff x="0" y="0"/>
            <a:chExt cx="638207" cy="512319"/>
          </a:xfrm>
        </p:grpSpPr>
        <p:sp>
          <p:nvSpPr>
            <p:cNvPr name="Freeform 62" id="62"/>
            <p:cNvSpPr/>
            <p:nvPr/>
          </p:nvSpPr>
          <p:spPr>
            <a:xfrm flipH="false" flipV="false" rot="0">
              <a:off x="0" y="0"/>
              <a:ext cx="638207" cy="512319"/>
            </a:xfrm>
            <a:custGeom>
              <a:avLst/>
              <a:gdLst/>
              <a:ahLst/>
              <a:cxnLst/>
              <a:rect r="r" b="b" t="t" l="l"/>
              <a:pathLst>
                <a:path h="512319" w="638207">
                  <a:moveTo>
                    <a:pt x="38250" y="0"/>
                  </a:moveTo>
                  <a:lnTo>
                    <a:pt x="599957" y="0"/>
                  </a:lnTo>
                  <a:cubicBezTo>
                    <a:pt x="610101" y="0"/>
                    <a:pt x="619830" y="4030"/>
                    <a:pt x="627004" y="11203"/>
                  </a:cubicBezTo>
                  <a:cubicBezTo>
                    <a:pt x="634177" y="18376"/>
                    <a:pt x="638207" y="28106"/>
                    <a:pt x="638207" y="38250"/>
                  </a:cubicBezTo>
                  <a:lnTo>
                    <a:pt x="638207" y="474069"/>
                  </a:lnTo>
                  <a:cubicBezTo>
                    <a:pt x="638207" y="484214"/>
                    <a:pt x="634177" y="493943"/>
                    <a:pt x="627004" y="501116"/>
                  </a:cubicBezTo>
                  <a:cubicBezTo>
                    <a:pt x="619830" y="508289"/>
                    <a:pt x="610101" y="512319"/>
                    <a:pt x="599957" y="512319"/>
                  </a:cubicBezTo>
                  <a:lnTo>
                    <a:pt x="38250" y="512319"/>
                  </a:lnTo>
                  <a:cubicBezTo>
                    <a:pt x="28106" y="512319"/>
                    <a:pt x="18376" y="508289"/>
                    <a:pt x="11203" y="501116"/>
                  </a:cubicBezTo>
                  <a:cubicBezTo>
                    <a:pt x="4030" y="493943"/>
                    <a:pt x="0" y="484214"/>
                    <a:pt x="0" y="474069"/>
                  </a:cubicBezTo>
                  <a:lnTo>
                    <a:pt x="0" y="38250"/>
                  </a:lnTo>
                  <a:cubicBezTo>
                    <a:pt x="0" y="28106"/>
                    <a:pt x="4030" y="18376"/>
                    <a:pt x="11203" y="11203"/>
                  </a:cubicBezTo>
                  <a:cubicBezTo>
                    <a:pt x="18376" y="4030"/>
                    <a:pt x="28106" y="0"/>
                    <a:pt x="38250" y="0"/>
                  </a:cubicBezTo>
                  <a:close/>
                </a:path>
              </a:pathLst>
            </a:custGeom>
            <a:solidFill>
              <a:srgbClr val="FFFFFF"/>
            </a:solidFill>
            <a:ln w="19050" cap="sq">
              <a:solidFill>
                <a:srgbClr val="485849"/>
              </a:solidFill>
              <a:prstDash val="solid"/>
              <a:miter/>
            </a:ln>
          </p:spPr>
        </p:sp>
        <p:sp>
          <p:nvSpPr>
            <p:cNvPr name="TextBox 63" id="63"/>
            <p:cNvSpPr txBox="true"/>
            <p:nvPr/>
          </p:nvSpPr>
          <p:spPr>
            <a:xfrm>
              <a:off x="0" y="-47625"/>
              <a:ext cx="638207" cy="559944"/>
            </a:xfrm>
            <a:prstGeom prst="rect">
              <a:avLst/>
            </a:prstGeom>
          </p:spPr>
          <p:txBody>
            <a:bodyPr anchor="ctr" rtlCol="false" tIns="50800" lIns="50800" bIns="50800" rIns="50800"/>
            <a:lstStyle/>
            <a:p>
              <a:pPr algn="l" marL="474979" indent="-237490" lvl="1">
                <a:lnSpc>
                  <a:spcPts val="3079"/>
                </a:lnSpc>
                <a:buFont typeface="Arial"/>
                <a:buChar char="•"/>
              </a:pPr>
              <a:r>
                <a:rPr lang="en-US" sz="2199">
                  <a:solidFill>
                    <a:srgbClr val="485849"/>
                  </a:solidFill>
                  <a:latin typeface="TDTD순고딕"/>
                  <a:ea typeface="TDTD순고딕"/>
                  <a:cs typeface="TDTD순고딕"/>
                  <a:sym typeface="TDTD순고딕"/>
                </a:rPr>
                <a:t>선발 인원 확정</a:t>
              </a:r>
            </a:p>
          </p:txBody>
        </p:sp>
      </p:grpSp>
      <p:sp>
        <p:nvSpPr>
          <p:cNvPr name="Freeform 64" id="64"/>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65" id="65"/>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sp>
        <p:nvSpPr>
          <p:cNvPr name="TextBox 66" id="66"/>
          <p:cNvSpPr txBox="true"/>
          <p:nvPr/>
        </p:nvSpPr>
        <p:spPr>
          <a:xfrm rot="0">
            <a:off x="1465164" y="1649170"/>
            <a:ext cx="8428581"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선발 과정</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3" id="3"/>
          <p:cNvSpPr/>
          <p:nvPr/>
        </p:nvSpPr>
        <p:spPr>
          <a:xfrm flipV="true">
            <a:off x="8895310" y="1787731"/>
            <a:ext cx="0" cy="288956"/>
          </a:xfrm>
          <a:prstGeom prst="line">
            <a:avLst/>
          </a:prstGeom>
          <a:ln cap="flat" w="9525">
            <a:solidFill>
              <a:srgbClr val="1FB5FF"/>
            </a:solidFill>
            <a:prstDash val="sysDash"/>
            <a:headEnd type="none" len="sm" w="sm"/>
            <a:tailEnd type="none" len="sm" w="sm"/>
          </a:ln>
        </p:spPr>
      </p:sp>
      <p:sp>
        <p:nvSpPr>
          <p:cNvPr name="TextBox 4" id="4"/>
          <p:cNvSpPr txBox="true"/>
          <p:nvPr/>
        </p:nvSpPr>
        <p:spPr>
          <a:xfrm rot="0">
            <a:off x="1612825" y="1649170"/>
            <a:ext cx="8428581"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공고 자동화</a:t>
            </a:r>
          </a:p>
        </p:txBody>
      </p:sp>
      <p:grpSp>
        <p:nvGrpSpPr>
          <p:cNvPr name="Group 5" id="5"/>
          <p:cNvGrpSpPr/>
          <p:nvPr/>
        </p:nvGrpSpPr>
        <p:grpSpPr>
          <a:xfrm rot="2700000">
            <a:off x="8853281" y="2094332"/>
            <a:ext cx="85198" cy="85198"/>
            <a:chOff x="0" y="0"/>
            <a:chExt cx="50173" cy="50173"/>
          </a:xfrm>
        </p:grpSpPr>
        <p:sp>
          <p:nvSpPr>
            <p:cNvPr name="Freeform 6" id="6"/>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7" id="7"/>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8106234" y="1079896"/>
            <a:ext cx="1578153" cy="707835"/>
            <a:chOff x="0" y="0"/>
            <a:chExt cx="929365" cy="416840"/>
          </a:xfrm>
        </p:grpSpPr>
        <p:sp>
          <p:nvSpPr>
            <p:cNvPr name="Freeform 9" id="9"/>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41BFD5"/>
              </a:solidFill>
              <a:prstDash val="solid"/>
              <a:miter/>
            </a:ln>
          </p:spPr>
        </p:sp>
        <p:sp>
          <p:nvSpPr>
            <p:cNvPr name="TextBox 10" id="10"/>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1" id="11"/>
          <p:cNvSpPr/>
          <p:nvPr/>
        </p:nvSpPr>
        <p:spPr>
          <a:xfrm flipV="true">
            <a:off x="8098237" y="1480141"/>
            <a:ext cx="1586150" cy="0"/>
          </a:xfrm>
          <a:prstGeom prst="line">
            <a:avLst/>
          </a:prstGeom>
          <a:ln cap="flat" w="9525">
            <a:solidFill>
              <a:srgbClr val="1FB5FF"/>
            </a:solidFill>
            <a:prstDash val="sysDash"/>
            <a:headEnd type="none" len="sm" w="sm"/>
            <a:tailEnd type="none" len="sm" w="sm"/>
          </a:ln>
        </p:spPr>
      </p:sp>
      <p:sp>
        <p:nvSpPr>
          <p:cNvPr name="AutoShape 12" id="12"/>
          <p:cNvSpPr/>
          <p:nvPr/>
        </p:nvSpPr>
        <p:spPr>
          <a:xfrm flipV="true">
            <a:off x="10654978" y="1787731"/>
            <a:ext cx="0" cy="288956"/>
          </a:xfrm>
          <a:prstGeom prst="line">
            <a:avLst/>
          </a:prstGeom>
          <a:ln cap="flat" w="9525">
            <a:solidFill>
              <a:srgbClr val="1FB5FF"/>
            </a:solidFill>
            <a:prstDash val="sysDash"/>
            <a:headEnd type="none" len="sm" w="sm"/>
            <a:tailEnd type="none" len="sm" w="sm"/>
          </a:ln>
        </p:spPr>
      </p:sp>
      <p:grpSp>
        <p:nvGrpSpPr>
          <p:cNvPr name="Group 13" id="13"/>
          <p:cNvGrpSpPr/>
          <p:nvPr/>
        </p:nvGrpSpPr>
        <p:grpSpPr>
          <a:xfrm rot="2700000">
            <a:off x="10612949" y="2094332"/>
            <a:ext cx="85198" cy="85198"/>
            <a:chOff x="0" y="0"/>
            <a:chExt cx="50173" cy="50173"/>
          </a:xfrm>
        </p:grpSpPr>
        <p:sp>
          <p:nvSpPr>
            <p:cNvPr name="Freeform 14" id="14"/>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5" id="15"/>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9865902" y="1079896"/>
            <a:ext cx="1578153" cy="707835"/>
            <a:chOff x="0" y="0"/>
            <a:chExt cx="929365" cy="416840"/>
          </a:xfrm>
        </p:grpSpPr>
        <p:sp>
          <p:nvSpPr>
            <p:cNvPr name="Freeform 17" id="17"/>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18" id="18"/>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9" id="19"/>
          <p:cNvSpPr/>
          <p:nvPr/>
        </p:nvSpPr>
        <p:spPr>
          <a:xfrm flipV="true">
            <a:off x="9857905" y="1480141"/>
            <a:ext cx="1586150" cy="0"/>
          </a:xfrm>
          <a:prstGeom prst="line">
            <a:avLst/>
          </a:prstGeom>
          <a:ln cap="flat" w="9525">
            <a:solidFill>
              <a:srgbClr val="1FB5FF"/>
            </a:solidFill>
            <a:prstDash val="sysDash"/>
            <a:headEnd type="none" len="sm" w="sm"/>
            <a:tailEnd type="none" len="sm" w="sm"/>
          </a:ln>
        </p:spPr>
      </p:sp>
      <p:sp>
        <p:nvSpPr>
          <p:cNvPr name="Freeform 20" id="20"/>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3"/>
            <a:stretch>
              <a:fillRect l="0" t="-47685" r="0" b="-48823"/>
            </a:stretch>
          </a:blipFill>
        </p:spPr>
      </p:sp>
      <p:sp>
        <p:nvSpPr>
          <p:cNvPr name="Freeform 21" id="21"/>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4"/>
            <a:stretch>
              <a:fillRect l="0" t="-62703" r="0" b="-99999"/>
            </a:stretch>
          </a:blipFill>
        </p:spPr>
      </p:sp>
      <p:sp>
        <p:nvSpPr>
          <p:cNvPr name="Freeform 22" id="22"/>
          <p:cNvSpPr/>
          <p:nvPr/>
        </p:nvSpPr>
        <p:spPr>
          <a:xfrm flipH="false" flipV="false" rot="0">
            <a:off x="4570146" y="3550112"/>
            <a:ext cx="3017549" cy="3017549"/>
          </a:xfrm>
          <a:custGeom>
            <a:avLst/>
            <a:gdLst/>
            <a:ahLst/>
            <a:cxnLst/>
            <a:rect r="r" b="b" t="t" l="l"/>
            <a:pathLst>
              <a:path h="3017549" w="3017549">
                <a:moveTo>
                  <a:pt x="0" y="0"/>
                </a:moveTo>
                <a:lnTo>
                  <a:pt x="3017550" y="0"/>
                </a:lnTo>
                <a:lnTo>
                  <a:pt x="3017550" y="3017549"/>
                </a:lnTo>
                <a:lnTo>
                  <a:pt x="0" y="3017549"/>
                </a:lnTo>
                <a:lnTo>
                  <a:pt x="0" y="0"/>
                </a:lnTo>
                <a:close/>
              </a:path>
            </a:pathLst>
          </a:custGeom>
          <a:blipFill>
            <a:blip r:embed="rId5"/>
            <a:stretch>
              <a:fillRect l="0" t="0" r="0" b="0"/>
            </a:stretch>
          </a:blipFill>
        </p:spPr>
      </p:sp>
      <p:sp>
        <p:nvSpPr>
          <p:cNvPr name="Freeform 23" id="23"/>
          <p:cNvSpPr/>
          <p:nvPr/>
        </p:nvSpPr>
        <p:spPr>
          <a:xfrm flipH="false" flipV="false" rot="0">
            <a:off x="10292796" y="3550112"/>
            <a:ext cx="3043052" cy="3043052"/>
          </a:xfrm>
          <a:custGeom>
            <a:avLst/>
            <a:gdLst/>
            <a:ahLst/>
            <a:cxnLst/>
            <a:rect r="r" b="b" t="t" l="l"/>
            <a:pathLst>
              <a:path h="3043052" w="3043052">
                <a:moveTo>
                  <a:pt x="0" y="0"/>
                </a:moveTo>
                <a:lnTo>
                  <a:pt x="3043051" y="0"/>
                </a:lnTo>
                <a:lnTo>
                  <a:pt x="3043051" y="3043051"/>
                </a:lnTo>
                <a:lnTo>
                  <a:pt x="0" y="3043051"/>
                </a:lnTo>
                <a:lnTo>
                  <a:pt x="0" y="0"/>
                </a:lnTo>
                <a:close/>
              </a:path>
            </a:pathLst>
          </a:custGeom>
          <a:blipFill>
            <a:blip r:embed="rId6"/>
            <a:stretch>
              <a:fillRect l="0" t="0" r="0" b="0"/>
            </a:stretch>
          </a:blipFill>
        </p:spPr>
      </p:sp>
      <p:grpSp>
        <p:nvGrpSpPr>
          <p:cNvPr name="Group 24" id="24"/>
          <p:cNvGrpSpPr/>
          <p:nvPr/>
        </p:nvGrpSpPr>
        <p:grpSpPr>
          <a:xfrm rot="-10800000">
            <a:off x="4645109" y="6999971"/>
            <a:ext cx="306428" cy="1940655"/>
            <a:chOff x="0" y="0"/>
            <a:chExt cx="408570" cy="2587540"/>
          </a:xfrm>
        </p:grpSpPr>
        <p:sp>
          <p:nvSpPr>
            <p:cNvPr name="AutoShape 25" id="25"/>
            <p:cNvSpPr/>
            <p:nvPr/>
          </p:nvSpPr>
          <p:spPr>
            <a:xfrm>
              <a:off x="0" y="25077"/>
              <a:ext cx="374539" cy="0"/>
            </a:xfrm>
            <a:prstGeom prst="line">
              <a:avLst/>
            </a:prstGeom>
            <a:ln cap="flat" w="50155">
              <a:solidFill>
                <a:srgbClr val="121278"/>
              </a:solidFill>
              <a:prstDash val="solid"/>
              <a:headEnd type="oval" len="lg" w="lg"/>
              <a:tailEnd type="none" len="sm" w="sm"/>
            </a:ln>
          </p:spPr>
        </p:sp>
        <p:sp>
          <p:nvSpPr>
            <p:cNvPr name="AutoShape 26" id="26"/>
            <p:cNvSpPr/>
            <p:nvPr/>
          </p:nvSpPr>
          <p:spPr>
            <a:xfrm>
              <a:off x="0" y="2562463"/>
              <a:ext cx="374539" cy="0"/>
            </a:xfrm>
            <a:prstGeom prst="line">
              <a:avLst/>
            </a:prstGeom>
            <a:ln cap="flat" w="50155">
              <a:solidFill>
                <a:srgbClr val="121278"/>
              </a:solidFill>
              <a:prstDash val="solid"/>
              <a:headEnd type="oval" len="lg" w="lg"/>
              <a:tailEnd type="none" len="sm" w="sm"/>
            </a:ln>
          </p:spPr>
        </p:sp>
        <p:sp>
          <p:nvSpPr>
            <p:cNvPr name="AutoShape 27" id="27"/>
            <p:cNvSpPr/>
            <p:nvPr/>
          </p:nvSpPr>
          <p:spPr>
            <a:xfrm>
              <a:off x="8954" y="1707442"/>
              <a:ext cx="374539" cy="0"/>
            </a:xfrm>
            <a:prstGeom prst="line">
              <a:avLst/>
            </a:prstGeom>
            <a:ln cap="flat" w="50155">
              <a:solidFill>
                <a:srgbClr val="121278"/>
              </a:solidFill>
              <a:prstDash val="solid"/>
              <a:headEnd type="oval" len="lg" w="lg"/>
              <a:tailEnd type="none" len="sm" w="sm"/>
            </a:ln>
          </p:spPr>
        </p:sp>
        <p:sp>
          <p:nvSpPr>
            <p:cNvPr name="AutoShape 28" id="28"/>
            <p:cNvSpPr/>
            <p:nvPr/>
          </p:nvSpPr>
          <p:spPr>
            <a:xfrm>
              <a:off x="0" y="876322"/>
              <a:ext cx="374539" cy="0"/>
            </a:xfrm>
            <a:prstGeom prst="line">
              <a:avLst/>
            </a:prstGeom>
            <a:ln cap="flat" w="50155">
              <a:solidFill>
                <a:srgbClr val="121278"/>
              </a:solidFill>
              <a:prstDash val="solid"/>
              <a:headEnd type="oval" len="lg" w="lg"/>
              <a:tailEnd type="none" len="sm" w="sm"/>
            </a:ln>
          </p:spPr>
        </p:sp>
        <p:sp>
          <p:nvSpPr>
            <p:cNvPr name="AutoShape 29" id="29"/>
            <p:cNvSpPr/>
            <p:nvPr/>
          </p:nvSpPr>
          <p:spPr>
            <a:xfrm flipV="true">
              <a:off x="383493" y="5108"/>
              <a:ext cx="0" cy="2577325"/>
            </a:xfrm>
            <a:prstGeom prst="line">
              <a:avLst/>
            </a:prstGeom>
            <a:ln cap="flat" w="50155">
              <a:solidFill>
                <a:srgbClr val="121278"/>
              </a:solidFill>
              <a:prstDash val="solid"/>
              <a:headEnd type="none" len="sm" w="sm"/>
              <a:tailEnd type="none" len="sm" w="sm"/>
            </a:ln>
          </p:spPr>
        </p:sp>
      </p:grpSp>
      <p:grpSp>
        <p:nvGrpSpPr>
          <p:cNvPr name="Group 30" id="30"/>
          <p:cNvGrpSpPr/>
          <p:nvPr/>
        </p:nvGrpSpPr>
        <p:grpSpPr>
          <a:xfrm rot="-10800000">
            <a:off x="10368392" y="6982689"/>
            <a:ext cx="309018" cy="1957056"/>
            <a:chOff x="0" y="0"/>
            <a:chExt cx="412023" cy="2609408"/>
          </a:xfrm>
        </p:grpSpPr>
        <p:sp>
          <p:nvSpPr>
            <p:cNvPr name="AutoShape 31" id="31"/>
            <p:cNvSpPr/>
            <p:nvPr/>
          </p:nvSpPr>
          <p:spPr>
            <a:xfrm>
              <a:off x="0" y="25289"/>
              <a:ext cx="377705" cy="0"/>
            </a:xfrm>
            <a:prstGeom prst="line">
              <a:avLst/>
            </a:prstGeom>
            <a:ln cap="flat" w="50579">
              <a:solidFill>
                <a:srgbClr val="121278"/>
              </a:solidFill>
              <a:prstDash val="solid"/>
              <a:headEnd type="oval" len="lg" w="lg"/>
              <a:tailEnd type="none" len="sm" w="sm"/>
            </a:ln>
          </p:spPr>
        </p:sp>
        <p:sp>
          <p:nvSpPr>
            <p:cNvPr name="AutoShape 32" id="32"/>
            <p:cNvSpPr/>
            <p:nvPr/>
          </p:nvSpPr>
          <p:spPr>
            <a:xfrm>
              <a:off x="0" y="2584119"/>
              <a:ext cx="377705" cy="0"/>
            </a:xfrm>
            <a:prstGeom prst="line">
              <a:avLst/>
            </a:prstGeom>
            <a:ln cap="flat" w="50579">
              <a:solidFill>
                <a:srgbClr val="121278"/>
              </a:solidFill>
              <a:prstDash val="solid"/>
              <a:headEnd type="oval" len="lg" w="lg"/>
              <a:tailEnd type="none" len="sm" w="sm"/>
            </a:ln>
          </p:spPr>
        </p:sp>
        <p:sp>
          <p:nvSpPr>
            <p:cNvPr name="AutoShape 33" id="33"/>
            <p:cNvSpPr/>
            <p:nvPr/>
          </p:nvSpPr>
          <p:spPr>
            <a:xfrm>
              <a:off x="9029" y="1721872"/>
              <a:ext cx="377705" cy="0"/>
            </a:xfrm>
            <a:prstGeom prst="line">
              <a:avLst/>
            </a:prstGeom>
            <a:ln cap="flat" w="50579">
              <a:solidFill>
                <a:srgbClr val="121278"/>
              </a:solidFill>
              <a:prstDash val="solid"/>
              <a:headEnd type="oval" len="lg" w="lg"/>
              <a:tailEnd type="none" len="sm" w="sm"/>
            </a:ln>
          </p:spPr>
        </p:sp>
        <p:sp>
          <p:nvSpPr>
            <p:cNvPr name="AutoShape 34" id="34"/>
            <p:cNvSpPr/>
            <p:nvPr/>
          </p:nvSpPr>
          <p:spPr>
            <a:xfrm>
              <a:off x="0" y="883728"/>
              <a:ext cx="377705" cy="0"/>
            </a:xfrm>
            <a:prstGeom prst="line">
              <a:avLst/>
            </a:prstGeom>
            <a:ln cap="flat" w="50579">
              <a:solidFill>
                <a:srgbClr val="121278"/>
              </a:solidFill>
              <a:prstDash val="solid"/>
              <a:headEnd type="oval" len="lg" w="lg"/>
              <a:tailEnd type="none" len="sm" w="sm"/>
            </a:ln>
          </p:spPr>
        </p:sp>
        <p:sp>
          <p:nvSpPr>
            <p:cNvPr name="AutoShape 35" id="35"/>
            <p:cNvSpPr/>
            <p:nvPr/>
          </p:nvSpPr>
          <p:spPr>
            <a:xfrm flipV="true">
              <a:off x="386734" y="5151"/>
              <a:ext cx="0" cy="2599107"/>
            </a:xfrm>
            <a:prstGeom prst="line">
              <a:avLst/>
            </a:prstGeom>
            <a:ln cap="flat" w="50579">
              <a:solidFill>
                <a:srgbClr val="121278"/>
              </a:solidFill>
              <a:prstDash val="solid"/>
              <a:headEnd type="none" len="sm" w="sm"/>
              <a:tailEnd type="none" len="sm" w="sm"/>
            </a:ln>
          </p:spPr>
        </p:sp>
      </p:grpSp>
      <p:sp>
        <p:nvSpPr>
          <p:cNvPr name="AutoShape 36" id="36"/>
          <p:cNvSpPr/>
          <p:nvPr/>
        </p:nvSpPr>
        <p:spPr>
          <a:xfrm>
            <a:off x="3126250" y="4414858"/>
            <a:ext cx="1253835" cy="436611"/>
          </a:xfrm>
          <a:prstGeom prst="line">
            <a:avLst/>
          </a:prstGeom>
          <a:ln cap="flat" w="38100">
            <a:solidFill>
              <a:srgbClr val="FF3131"/>
            </a:solidFill>
            <a:prstDash val="solid"/>
            <a:headEnd type="none" len="sm" w="sm"/>
            <a:tailEnd type="arrow" len="sm" w="med"/>
          </a:ln>
        </p:spPr>
      </p:sp>
      <p:sp>
        <p:nvSpPr>
          <p:cNvPr name="TextBox 37" id="37"/>
          <p:cNvSpPr txBox="true"/>
          <p:nvPr/>
        </p:nvSpPr>
        <p:spPr>
          <a:xfrm rot="0">
            <a:off x="1747358" y="3604280"/>
            <a:ext cx="1220461" cy="1564005"/>
          </a:xfrm>
          <a:prstGeom prst="rect">
            <a:avLst/>
          </a:prstGeom>
        </p:spPr>
        <p:txBody>
          <a:bodyPr anchor="t" rtlCol="false" tIns="0" lIns="0" bIns="0" rIns="0">
            <a:spAutoFit/>
          </a:bodyPr>
          <a:lstStyle/>
          <a:p>
            <a:pPr algn="l" marL="367029" indent="-183514" lvl="1">
              <a:lnSpc>
                <a:spcPts val="2549"/>
              </a:lnSpc>
              <a:buFont typeface="Arial"/>
              <a:buChar char="•"/>
            </a:pPr>
            <a:r>
              <a:rPr lang="en-US" sz="1699">
                <a:solidFill>
                  <a:srgbClr val="000000"/>
                </a:solidFill>
                <a:latin typeface="Aileron"/>
                <a:ea typeface="Aileron"/>
                <a:cs typeface="Aileron"/>
                <a:sym typeface="Aileron"/>
              </a:rPr>
              <a:t>지원 자격</a:t>
            </a:r>
          </a:p>
          <a:p>
            <a:pPr algn="l" marL="367029" indent="-183514" lvl="1">
              <a:lnSpc>
                <a:spcPts val="2549"/>
              </a:lnSpc>
              <a:buFont typeface="Arial"/>
              <a:buChar char="•"/>
            </a:pPr>
            <a:r>
              <a:rPr lang="en-US" sz="1699">
                <a:solidFill>
                  <a:srgbClr val="000000"/>
                </a:solidFill>
                <a:latin typeface="Aileron"/>
                <a:ea typeface="Aileron"/>
                <a:cs typeface="Aileron"/>
                <a:sym typeface="Aileron"/>
              </a:rPr>
              <a:t>근무조건</a:t>
            </a:r>
          </a:p>
          <a:p>
            <a:pPr algn="l" marL="367029" indent="-183514" lvl="1">
              <a:lnSpc>
                <a:spcPts val="2549"/>
              </a:lnSpc>
              <a:buFont typeface="Arial"/>
              <a:buChar char="•"/>
            </a:pPr>
            <a:r>
              <a:rPr lang="en-US" sz="1699">
                <a:solidFill>
                  <a:srgbClr val="000000"/>
                </a:solidFill>
                <a:latin typeface="Aileron"/>
                <a:ea typeface="Aileron"/>
                <a:cs typeface="Aileron"/>
                <a:sym typeface="Aileron"/>
              </a:rPr>
              <a:t>모집 정보</a:t>
            </a:r>
          </a:p>
          <a:p>
            <a:pPr algn="l" marL="367029" indent="-183514" lvl="1">
              <a:lnSpc>
                <a:spcPts val="2549"/>
              </a:lnSpc>
              <a:buFont typeface="Arial"/>
              <a:buChar char="•"/>
            </a:pPr>
            <a:r>
              <a:rPr lang="en-US" sz="1699">
                <a:solidFill>
                  <a:srgbClr val="000000"/>
                </a:solidFill>
                <a:latin typeface="Aileron"/>
                <a:ea typeface="Aileron"/>
                <a:cs typeface="Aileron"/>
                <a:sym typeface="Aileron"/>
              </a:rPr>
              <a:t>전형절차</a:t>
            </a:r>
          </a:p>
          <a:p>
            <a:pPr algn="l" marL="367029" indent="-183514" lvl="1">
              <a:lnSpc>
                <a:spcPts val="2549"/>
              </a:lnSpc>
              <a:buFont typeface="Arial"/>
              <a:buChar char="•"/>
            </a:pPr>
            <a:r>
              <a:rPr lang="en-US" sz="1699">
                <a:solidFill>
                  <a:srgbClr val="000000"/>
                </a:solidFill>
                <a:latin typeface="Aileron"/>
                <a:ea typeface="Aileron"/>
                <a:cs typeface="Aileron"/>
                <a:sym typeface="Aileron"/>
              </a:rPr>
              <a:t>면접 일정</a:t>
            </a:r>
          </a:p>
        </p:txBody>
      </p:sp>
      <p:sp>
        <p:nvSpPr>
          <p:cNvPr name="TextBox 38" id="38"/>
          <p:cNvSpPr txBox="true"/>
          <p:nvPr/>
        </p:nvSpPr>
        <p:spPr>
          <a:xfrm rot="5400000">
            <a:off x="2370330" y="5190136"/>
            <a:ext cx="560849" cy="323850"/>
          </a:xfrm>
          <a:prstGeom prst="rect">
            <a:avLst/>
          </a:prstGeom>
        </p:spPr>
        <p:txBody>
          <a:bodyPr anchor="t" rtlCol="false" tIns="0" lIns="0" bIns="0" rIns="0">
            <a:spAutoFit/>
          </a:bodyPr>
          <a:lstStyle/>
          <a:p>
            <a:pPr algn="ctr">
              <a:lnSpc>
                <a:spcPts val="2520"/>
              </a:lnSpc>
            </a:pPr>
            <a:r>
              <a:rPr lang="en-US" b="true" sz="2100">
                <a:solidFill>
                  <a:srgbClr val="000000"/>
                </a:solidFill>
                <a:latin typeface="Nanum Gothic Ultra-Bold"/>
                <a:ea typeface="Nanum Gothic Ultra-Bold"/>
                <a:cs typeface="Nanum Gothic Ultra-Bold"/>
                <a:sym typeface="Nanum Gothic Ultra-Bold"/>
              </a:rPr>
              <a:t>...</a:t>
            </a:r>
          </a:p>
        </p:txBody>
      </p:sp>
      <p:sp>
        <p:nvSpPr>
          <p:cNvPr name="TextBox 39" id="39"/>
          <p:cNvSpPr txBox="true"/>
          <p:nvPr/>
        </p:nvSpPr>
        <p:spPr>
          <a:xfrm rot="0">
            <a:off x="8276111" y="1513479"/>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40" id="40"/>
          <p:cNvSpPr txBox="true"/>
          <p:nvPr/>
        </p:nvSpPr>
        <p:spPr>
          <a:xfrm rot="0">
            <a:off x="8106234" y="1193690"/>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공고 자동화</a:t>
            </a:r>
          </a:p>
        </p:txBody>
      </p:sp>
      <p:sp>
        <p:nvSpPr>
          <p:cNvPr name="TextBox 41" id="41"/>
          <p:cNvSpPr txBox="true"/>
          <p:nvPr/>
        </p:nvSpPr>
        <p:spPr>
          <a:xfrm rot="0">
            <a:off x="10035779" y="1513479"/>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42" id="42"/>
          <p:cNvSpPr txBox="true"/>
          <p:nvPr/>
        </p:nvSpPr>
        <p:spPr>
          <a:xfrm rot="0">
            <a:off x="9865902" y="1193690"/>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면접관 배정</a:t>
            </a:r>
          </a:p>
        </p:txBody>
      </p:sp>
      <p:sp>
        <p:nvSpPr>
          <p:cNvPr name="TextBox 43" id="43"/>
          <p:cNvSpPr txBox="true"/>
          <p:nvPr/>
        </p:nvSpPr>
        <p:spPr>
          <a:xfrm rot="0">
            <a:off x="11616644" y="1117945"/>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44" id="44"/>
          <p:cNvSpPr txBox="true"/>
          <p:nvPr/>
        </p:nvSpPr>
        <p:spPr>
          <a:xfrm rot="0">
            <a:off x="5170134" y="6801575"/>
            <a:ext cx="1720673" cy="371475"/>
          </a:xfrm>
          <a:prstGeom prst="rect">
            <a:avLst/>
          </a:prstGeom>
        </p:spPr>
        <p:txBody>
          <a:bodyPr anchor="t" rtlCol="false" tIns="0" lIns="0" bIns="0" rIns="0">
            <a:spAutoFit/>
          </a:bodyPr>
          <a:lstStyle/>
          <a:p>
            <a:pPr algn="l">
              <a:lnSpc>
                <a:spcPts val="3000"/>
              </a:lnSpc>
            </a:pPr>
            <a:r>
              <a:rPr lang="en-US" sz="2000">
                <a:solidFill>
                  <a:srgbClr val="000000"/>
                </a:solidFill>
                <a:latin typeface="Aileron"/>
                <a:ea typeface="Aileron"/>
                <a:cs typeface="Aileron"/>
                <a:sym typeface="Aileron"/>
              </a:rPr>
              <a:t>공고 생성/수정</a:t>
            </a:r>
          </a:p>
        </p:txBody>
      </p:sp>
      <p:sp>
        <p:nvSpPr>
          <p:cNvPr name="TextBox 45" id="45"/>
          <p:cNvSpPr txBox="true"/>
          <p:nvPr/>
        </p:nvSpPr>
        <p:spPr>
          <a:xfrm rot="0">
            <a:off x="5170134" y="7439829"/>
            <a:ext cx="1492718" cy="371475"/>
          </a:xfrm>
          <a:prstGeom prst="rect">
            <a:avLst/>
          </a:prstGeom>
        </p:spPr>
        <p:txBody>
          <a:bodyPr anchor="t" rtlCol="false" tIns="0" lIns="0" bIns="0" rIns="0">
            <a:spAutoFit/>
          </a:bodyPr>
          <a:lstStyle/>
          <a:p>
            <a:pPr algn="l">
              <a:lnSpc>
                <a:spcPts val="3000"/>
              </a:lnSpc>
            </a:pPr>
            <a:r>
              <a:rPr lang="en-US" sz="2000">
                <a:solidFill>
                  <a:srgbClr val="000000"/>
                </a:solidFill>
                <a:latin typeface="Aileron"/>
                <a:ea typeface="Aileron"/>
                <a:cs typeface="Aileron"/>
                <a:sym typeface="Aileron"/>
              </a:rPr>
              <a:t>내용 평가</a:t>
            </a:r>
          </a:p>
        </p:txBody>
      </p:sp>
      <p:sp>
        <p:nvSpPr>
          <p:cNvPr name="TextBox 46" id="46"/>
          <p:cNvSpPr txBox="true"/>
          <p:nvPr/>
        </p:nvSpPr>
        <p:spPr>
          <a:xfrm rot="0">
            <a:off x="5170134" y="8075335"/>
            <a:ext cx="1492718" cy="371475"/>
          </a:xfrm>
          <a:prstGeom prst="rect">
            <a:avLst/>
          </a:prstGeom>
        </p:spPr>
        <p:txBody>
          <a:bodyPr anchor="t" rtlCol="false" tIns="0" lIns="0" bIns="0" rIns="0">
            <a:spAutoFit/>
          </a:bodyPr>
          <a:lstStyle/>
          <a:p>
            <a:pPr algn="l">
              <a:lnSpc>
                <a:spcPts val="3000"/>
              </a:lnSpc>
            </a:pPr>
            <a:r>
              <a:rPr lang="en-US" sz="2000">
                <a:solidFill>
                  <a:srgbClr val="000000"/>
                </a:solidFill>
                <a:latin typeface="Aileron"/>
                <a:ea typeface="Aileron"/>
                <a:cs typeface="Aileron"/>
                <a:sym typeface="Aileron"/>
              </a:rPr>
              <a:t>맞춤법 검사</a:t>
            </a:r>
          </a:p>
        </p:txBody>
      </p:sp>
      <p:sp>
        <p:nvSpPr>
          <p:cNvPr name="TextBox 47" id="47"/>
          <p:cNvSpPr txBox="true"/>
          <p:nvPr/>
        </p:nvSpPr>
        <p:spPr>
          <a:xfrm rot="0">
            <a:off x="5158583" y="8710984"/>
            <a:ext cx="1492718" cy="371475"/>
          </a:xfrm>
          <a:prstGeom prst="rect">
            <a:avLst/>
          </a:prstGeom>
        </p:spPr>
        <p:txBody>
          <a:bodyPr anchor="t" rtlCol="false" tIns="0" lIns="0" bIns="0" rIns="0">
            <a:spAutoFit/>
          </a:bodyPr>
          <a:lstStyle/>
          <a:p>
            <a:pPr algn="l">
              <a:lnSpc>
                <a:spcPts val="3000"/>
              </a:lnSpc>
            </a:pPr>
            <a:r>
              <a:rPr lang="en-US" sz="2000">
                <a:solidFill>
                  <a:srgbClr val="000000"/>
                </a:solidFill>
                <a:latin typeface="Aileron"/>
                <a:ea typeface="Aileron"/>
                <a:cs typeface="Aileron"/>
                <a:sym typeface="Aileron"/>
              </a:rPr>
              <a:t>가중치 추출</a:t>
            </a:r>
          </a:p>
        </p:txBody>
      </p:sp>
      <p:sp>
        <p:nvSpPr>
          <p:cNvPr name="TextBox 48" id="48"/>
          <p:cNvSpPr txBox="true"/>
          <p:nvPr/>
        </p:nvSpPr>
        <p:spPr>
          <a:xfrm rot="0">
            <a:off x="10897854" y="6784468"/>
            <a:ext cx="2443113" cy="371475"/>
          </a:xfrm>
          <a:prstGeom prst="rect">
            <a:avLst/>
          </a:prstGeom>
        </p:spPr>
        <p:txBody>
          <a:bodyPr anchor="t" rtlCol="false" tIns="0" lIns="0" bIns="0" rIns="0">
            <a:spAutoFit/>
          </a:bodyPr>
          <a:lstStyle/>
          <a:p>
            <a:pPr algn="l">
              <a:lnSpc>
                <a:spcPts val="3000"/>
              </a:lnSpc>
            </a:pPr>
            <a:r>
              <a:rPr lang="en-US" sz="2000">
                <a:solidFill>
                  <a:srgbClr val="000000"/>
                </a:solidFill>
                <a:latin typeface="Aileron"/>
                <a:ea typeface="Aileron"/>
                <a:cs typeface="Aileron"/>
                <a:sym typeface="Aileron"/>
              </a:rPr>
              <a:t>관련 부서, 직원 필터링</a:t>
            </a:r>
          </a:p>
        </p:txBody>
      </p:sp>
      <p:sp>
        <p:nvSpPr>
          <p:cNvPr name="TextBox 49" id="49"/>
          <p:cNvSpPr txBox="true"/>
          <p:nvPr/>
        </p:nvSpPr>
        <p:spPr>
          <a:xfrm rot="0">
            <a:off x="10897854" y="7428116"/>
            <a:ext cx="1505333" cy="371475"/>
          </a:xfrm>
          <a:prstGeom prst="rect">
            <a:avLst/>
          </a:prstGeom>
        </p:spPr>
        <p:txBody>
          <a:bodyPr anchor="t" rtlCol="false" tIns="0" lIns="0" bIns="0" rIns="0">
            <a:spAutoFit/>
          </a:bodyPr>
          <a:lstStyle/>
          <a:p>
            <a:pPr algn="l">
              <a:lnSpc>
                <a:spcPts val="3000"/>
              </a:lnSpc>
            </a:pPr>
            <a:r>
              <a:rPr lang="en-US" sz="2000">
                <a:solidFill>
                  <a:srgbClr val="000000"/>
                </a:solidFill>
                <a:latin typeface="Aileron"/>
                <a:ea typeface="Aileron"/>
                <a:cs typeface="Aileron"/>
                <a:sym typeface="Aileron"/>
              </a:rPr>
              <a:t>자동 알림</a:t>
            </a:r>
          </a:p>
        </p:txBody>
      </p:sp>
      <p:sp>
        <p:nvSpPr>
          <p:cNvPr name="TextBox 50" id="50"/>
          <p:cNvSpPr txBox="true"/>
          <p:nvPr/>
        </p:nvSpPr>
        <p:spPr>
          <a:xfrm rot="0">
            <a:off x="10897854" y="8068993"/>
            <a:ext cx="1848755" cy="371475"/>
          </a:xfrm>
          <a:prstGeom prst="rect">
            <a:avLst/>
          </a:prstGeom>
        </p:spPr>
        <p:txBody>
          <a:bodyPr anchor="t" rtlCol="false" tIns="0" lIns="0" bIns="0" rIns="0">
            <a:spAutoFit/>
          </a:bodyPr>
          <a:lstStyle/>
          <a:p>
            <a:pPr algn="l">
              <a:lnSpc>
                <a:spcPts val="3000"/>
              </a:lnSpc>
            </a:pPr>
            <a:r>
              <a:rPr lang="en-US" sz="2000">
                <a:solidFill>
                  <a:srgbClr val="000000"/>
                </a:solidFill>
                <a:latin typeface="Aileron"/>
                <a:ea typeface="Aileron"/>
                <a:cs typeface="Aileron"/>
                <a:sym typeface="Aileron"/>
              </a:rPr>
              <a:t>자동 일정 생성</a:t>
            </a:r>
          </a:p>
        </p:txBody>
      </p:sp>
      <p:sp>
        <p:nvSpPr>
          <p:cNvPr name="TextBox 51" id="51"/>
          <p:cNvSpPr txBox="true"/>
          <p:nvPr/>
        </p:nvSpPr>
        <p:spPr>
          <a:xfrm rot="0">
            <a:off x="10897854" y="8709871"/>
            <a:ext cx="2819999" cy="371475"/>
          </a:xfrm>
          <a:prstGeom prst="rect">
            <a:avLst/>
          </a:prstGeom>
        </p:spPr>
        <p:txBody>
          <a:bodyPr anchor="t" rtlCol="false" tIns="0" lIns="0" bIns="0" rIns="0">
            <a:spAutoFit/>
          </a:bodyPr>
          <a:lstStyle/>
          <a:p>
            <a:pPr algn="l">
              <a:lnSpc>
                <a:spcPts val="3000"/>
              </a:lnSpc>
            </a:pPr>
            <a:r>
              <a:rPr lang="en-US" sz="2000">
                <a:solidFill>
                  <a:srgbClr val="000000"/>
                </a:solidFill>
                <a:latin typeface="Aileron"/>
                <a:ea typeface="Aileron"/>
                <a:cs typeface="Aileron"/>
                <a:sym typeface="Aileron"/>
              </a:rPr>
              <a:t>주기적 상태 업데이트</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3" id="3"/>
          <p:cNvSpPr/>
          <p:nvPr/>
        </p:nvSpPr>
        <p:spPr>
          <a:xfrm flipV="true">
            <a:off x="8895310" y="1787731"/>
            <a:ext cx="0" cy="288956"/>
          </a:xfrm>
          <a:prstGeom prst="line">
            <a:avLst/>
          </a:prstGeom>
          <a:ln cap="flat" w="9525">
            <a:solidFill>
              <a:srgbClr val="1FB5FF"/>
            </a:solidFill>
            <a:prstDash val="sysDash"/>
            <a:headEnd type="none" len="sm" w="sm"/>
            <a:tailEnd type="none" len="sm" w="sm"/>
          </a:ln>
        </p:spPr>
      </p:sp>
      <p:sp>
        <p:nvSpPr>
          <p:cNvPr name="TextBox 4" id="4"/>
          <p:cNvSpPr txBox="true"/>
          <p:nvPr/>
        </p:nvSpPr>
        <p:spPr>
          <a:xfrm rot="0">
            <a:off x="1612825" y="1649170"/>
            <a:ext cx="8428581"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공고 자동화</a:t>
            </a:r>
          </a:p>
        </p:txBody>
      </p:sp>
      <p:grpSp>
        <p:nvGrpSpPr>
          <p:cNvPr name="Group 5" id="5"/>
          <p:cNvGrpSpPr/>
          <p:nvPr/>
        </p:nvGrpSpPr>
        <p:grpSpPr>
          <a:xfrm rot="2700000">
            <a:off x="8853281" y="2094332"/>
            <a:ext cx="85198" cy="85198"/>
            <a:chOff x="0" y="0"/>
            <a:chExt cx="50173" cy="50173"/>
          </a:xfrm>
        </p:grpSpPr>
        <p:sp>
          <p:nvSpPr>
            <p:cNvPr name="Freeform 6" id="6"/>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7" id="7"/>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8106234" y="1079896"/>
            <a:ext cx="1578153" cy="707835"/>
            <a:chOff x="0" y="0"/>
            <a:chExt cx="929365" cy="416840"/>
          </a:xfrm>
        </p:grpSpPr>
        <p:sp>
          <p:nvSpPr>
            <p:cNvPr name="Freeform 9" id="9"/>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41BFD5"/>
              </a:solidFill>
              <a:prstDash val="solid"/>
              <a:miter/>
            </a:ln>
          </p:spPr>
        </p:sp>
        <p:sp>
          <p:nvSpPr>
            <p:cNvPr name="TextBox 10" id="10"/>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1" id="11"/>
          <p:cNvSpPr/>
          <p:nvPr/>
        </p:nvSpPr>
        <p:spPr>
          <a:xfrm flipV="true">
            <a:off x="8098237" y="1480141"/>
            <a:ext cx="1586150" cy="0"/>
          </a:xfrm>
          <a:prstGeom prst="line">
            <a:avLst/>
          </a:prstGeom>
          <a:ln cap="flat" w="9525">
            <a:solidFill>
              <a:srgbClr val="1FB5FF"/>
            </a:solidFill>
            <a:prstDash val="sysDash"/>
            <a:headEnd type="none" len="sm" w="sm"/>
            <a:tailEnd type="none" len="sm" w="sm"/>
          </a:ln>
        </p:spPr>
      </p:sp>
      <p:sp>
        <p:nvSpPr>
          <p:cNvPr name="AutoShape 12" id="12"/>
          <p:cNvSpPr/>
          <p:nvPr/>
        </p:nvSpPr>
        <p:spPr>
          <a:xfrm flipV="true">
            <a:off x="10654978" y="1787731"/>
            <a:ext cx="0" cy="288956"/>
          </a:xfrm>
          <a:prstGeom prst="line">
            <a:avLst/>
          </a:prstGeom>
          <a:ln cap="flat" w="9525">
            <a:solidFill>
              <a:srgbClr val="1FB5FF"/>
            </a:solidFill>
            <a:prstDash val="sysDash"/>
            <a:headEnd type="none" len="sm" w="sm"/>
            <a:tailEnd type="none" len="sm" w="sm"/>
          </a:ln>
        </p:spPr>
      </p:sp>
      <p:grpSp>
        <p:nvGrpSpPr>
          <p:cNvPr name="Group 13" id="13"/>
          <p:cNvGrpSpPr/>
          <p:nvPr/>
        </p:nvGrpSpPr>
        <p:grpSpPr>
          <a:xfrm rot="2700000">
            <a:off x="10612949" y="2094332"/>
            <a:ext cx="85198" cy="85198"/>
            <a:chOff x="0" y="0"/>
            <a:chExt cx="50173" cy="50173"/>
          </a:xfrm>
        </p:grpSpPr>
        <p:sp>
          <p:nvSpPr>
            <p:cNvPr name="Freeform 14" id="14"/>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5" id="15"/>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9865902" y="1079896"/>
            <a:ext cx="1578153" cy="707835"/>
            <a:chOff x="0" y="0"/>
            <a:chExt cx="929365" cy="416840"/>
          </a:xfrm>
        </p:grpSpPr>
        <p:sp>
          <p:nvSpPr>
            <p:cNvPr name="Freeform 17" id="17"/>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18" id="18"/>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9" id="19"/>
          <p:cNvSpPr/>
          <p:nvPr/>
        </p:nvSpPr>
        <p:spPr>
          <a:xfrm flipV="true">
            <a:off x="9857905" y="1480141"/>
            <a:ext cx="1586150" cy="0"/>
          </a:xfrm>
          <a:prstGeom prst="line">
            <a:avLst/>
          </a:prstGeom>
          <a:ln cap="flat" w="9525">
            <a:solidFill>
              <a:srgbClr val="1FB5FF"/>
            </a:solidFill>
            <a:prstDash val="sysDash"/>
            <a:headEnd type="none" len="sm" w="sm"/>
            <a:tailEnd type="none" len="sm" w="sm"/>
          </a:ln>
        </p:spPr>
      </p:sp>
      <p:sp>
        <p:nvSpPr>
          <p:cNvPr name="Freeform 20" id="20"/>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3"/>
            <a:stretch>
              <a:fillRect l="0" t="-47685" r="0" b="-48823"/>
            </a:stretch>
          </a:blipFill>
        </p:spPr>
      </p:sp>
      <p:sp>
        <p:nvSpPr>
          <p:cNvPr name="Freeform 21" id="21"/>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4"/>
            <a:stretch>
              <a:fillRect l="0" t="-62703" r="0" b="-99999"/>
            </a:stretch>
          </a:blipFill>
        </p:spPr>
      </p:sp>
      <p:sp>
        <p:nvSpPr>
          <p:cNvPr name="Freeform 22" id="22"/>
          <p:cNvSpPr/>
          <p:nvPr/>
        </p:nvSpPr>
        <p:spPr>
          <a:xfrm flipH="false" flipV="false" rot="0">
            <a:off x="6579983" y="4011063"/>
            <a:ext cx="11301259" cy="4082580"/>
          </a:xfrm>
          <a:custGeom>
            <a:avLst/>
            <a:gdLst/>
            <a:ahLst/>
            <a:cxnLst/>
            <a:rect r="r" b="b" t="t" l="l"/>
            <a:pathLst>
              <a:path h="4082580" w="11301259">
                <a:moveTo>
                  <a:pt x="0" y="0"/>
                </a:moveTo>
                <a:lnTo>
                  <a:pt x="11301259" y="0"/>
                </a:lnTo>
                <a:lnTo>
                  <a:pt x="11301259" y="4082580"/>
                </a:lnTo>
                <a:lnTo>
                  <a:pt x="0" y="4082580"/>
                </a:lnTo>
                <a:lnTo>
                  <a:pt x="0" y="0"/>
                </a:lnTo>
                <a:close/>
              </a:path>
            </a:pathLst>
          </a:custGeom>
          <a:blipFill>
            <a:blip r:embed="rId5"/>
            <a:stretch>
              <a:fillRect l="0" t="0" r="0" b="0"/>
            </a:stretch>
          </a:blipFill>
        </p:spPr>
      </p:sp>
      <p:sp>
        <p:nvSpPr>
          <p:cNvPr name="TextBox 23" id="23"/>
          <p:cNvSpPr txBox="true"/>
          <p:nvPr/>
        </p:nvSpPr>
        <p:spPr>
          <a:xfrm rot="0">
            <a:off x="8276111" y="1513479"/>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24" id="24"/>
          <p:cNvSpPr txBox="true"/>
          <p:nvPr/>
        </p:nvSpPr>
        <p:spPr>
          <a:xfrm rot="0">
            <a:off x="8106234" y="1193690"/>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공고 자동화</a:t>
            </a:r>
          </a:p>
        </p:txBody>
      </p:sp>
      <p:sp>
        <p:nvSpPr>
          <p:cNvPr name="TextBox 25" id="25"/>
          <p:cNvSpPr txBox="true"/>
          <p:nvPr/>
        </p:nvSpPr>
        <p:spPr>
          <a:xfrm rot="0">
            <a:off x="10035779" y="1513479"/>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26" id="26"/>
          <p:cNvSpPr txBox="true"/>
          <p:nvPr/>
        </p:nvSpPr>
        <p:spPr>
          <a:xfrm rot="0">
            <a:off x="9865902" y="1193690"/>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면접관 배정</a:t>
            </a:r>
          </a:p>
        </p:txBody>
      </p:sp>
      <p:sp>
        <p:nvSpPr>
          <p:cNvPr name="TextBox 27" id="27"/>
          <p:cNvSpPr txBox="true"/>
          <p:nvPr/>
        </p:nvSpPr>
        <p:spPr>
          <a:xfrm rot="0">
            <a:off x="11616644" y="1117945"/>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28" id="28"/>
          <p:cNvSpPr txBox="true"/>
          <p:nvPr/>
        </p:nvSpPr>
        <p:spPr>
          <a:xfrm rot="0">
            <a:off x="1456987" y="3782732"/>
            <a:ext cx="4822571" cy="2352674"/>
          </a:xfrm>
          <a:prstGeom prst="rect">
            <a:avLst/>
          </a:prstGeom>
        </p:spPr>
        <p:txBody>
          <a:bodyPr anchor="t" rtlCol="false" tIns="0" lIns="0" bIns="0" rIns="0">
            <a:spAutoFit/>
          </a:bodyPr>
          <a:lstStyle/>
          <a:p>
            <a:pPr algn="l" marL="539758" indent="-269879" lvl="1">
              <a:lnSpc>
                <a:spcPts val="3750"/>
              </a:lnSpc>
              <a:buFont typeface="Arial"/>
              <a:buChar char="•"/>
            </a:pPr>
            <a:r>
              <a:rPr lang="en-US" b="true" sz="2500" spc="25" strike="noStrike" u="none">
                <a:solidFill>
                  <a:srgbClr val="121278"/>
                </a:solidFill>
                <a:latin typeface="Tlab 돋움 레귤러 Bold"/>
                <a:ea typeface="Tlab 돋움 레귤러 Bold"/>
                <a:cs typeface="Tlab 돋움 레귤러 Bold"/>
                <a:sym typeface="Tlab 돋움 레귤러 Bold"/>
              </a:rPr>
              <a:t>AI Agent (Langgraph)</a:t>
            </a:r>
          </a:p>
          <a:p>
            <a:pPr algn="l">
              <a:lnSpc>
                <a:spcPts val="3750"/>
              </a:lnSpc>
            </a:pPr>
            <a:r>
              <a:rPr lang="en-US" b="true" sz="2500" spc="25" strike="noStrike" u="none">
                <a:solidFill>
                  <a:srgbClr val="121278"/>
                </a:solidFill>
                <a:latin typeface="Tlab 돋움 레귤러 Bold"/>
                <a:ea typeface="Tlab 돋움 레귤러 Bold"/>
                <a:cs typeface="Tlab 돋움 레귤러 Bold"/>
                <a:sym typeface="Tlab 돋움 레귤러 Bold"/>
              </a:rPr>
              <a:t>     1. 사용자 입력 수신</a:t>
            </a:r>
          </a:p>
          <a:p>
            <a:pPr algn="l">
              <a:lnSpc>
                <a:spcPts val="3750"/>
              </a:lnSpc>
            </a:pPr>
            <a:r>
              <a:rPr lang="en-US" b="true" sz="2500" spc="25" strike="noStrike" u="none">
                <a:solidFill>
                  <a:srgbClr val="121278"/>
                </a:solidFill>
                <a:latin typeface="Tlab 돋움 레귤러 Bold"/>
                <a:ea typeface="Tlab 돋움 레귤러 Bold"/>
                <a:cs typeface="Tlab 돋움 레귤러 Bold"/>
                <a:sym typeface="Tlab 돋움 레귤러 Bold"/>
              </a:rPr>
              <a:t>     2. 요청 복잡도 분석</a:t>
            </a:r>
          </a:p>
          <a:p>
            <a:pPr algn="l">
              <a:lnSpc>
                <a:spcPts val="3750"/>
              </a:lnSpc>
            </a:pPr>
            <a:r>
              <a:rPr lang="en-US" b="true" sz="2500" spc="25" strike="noStrike" u="none">
                <a:solidFill>
                  <a:srgbClr val="121278"/>
                </a:solidFill>
                <a:latin typeface="Tlab 돋움 레귤러 Bold"/>
                <a:ea typeface="Tlab 돋움 레귤러 Bold"/>
                <a:cs typeface="Tlab 돋움 레귤러 Bold"/>
                <a:sym typeface="Tlab 돋움 레귤러 Bold"/>
              </a:rPr>
              <a:t>     3. 적절한 툴 선택 및 라우팅</a:t>
            </a:r>
          </a:p>
          <a:p>
            <a:pPr algn="l">
              <a:lnSpc>
                <a:spcPts val="3750"/>
              </a:lnSpc>
            </a:pPr>
            <a:r>
              <a:rPr lang="en-US" b="true" sz="2500" spc="25" strike="noStrike" u="none">
                <a:solidFill>
                  <a:srgbClr val="121278"/>
                </a:solidFill>
                <a:latin typeface="Tlab 돋움 레귤러 Bold"/>
                <a:ea typeface="Tlab 돋움 레귤러 Bold"/>
                <a:cs typeface="Tlab 돋움 레귤러 Bold"/>
                <a:sym typeface="Tlab 돋움 레귤러 Bold"/>
              </a:rPr>
              <a:t>     4. 결과 반환 및 종료</a:t>
            </a:r>
          </a:p>
        </p:txBody>
      </p:sp>
      <p:sp>
        <p:nvSpPr>
          <p:cNvPr name="TextBox 29" id="29"/>
          <p:cNvSpPr txBox="true"/>
          <p:nvPr/>
        </p:nvSpPr>
        <p:spPr>
          <a:xfrm rot="0">
            <a:off x="2406488" y="2740624"/>
            <a:ext cx="788045" cy="573405"/>
          </a:xfrm>
          <a:prstGeom prst="rect">
            <a:avLst/>
          </a:prstGeom>
        </p:spPr>
        <p:txBody>
          <a:bodyPr anchor="t" rtlCol="false" tIns="0" lIns="0" bIns="0" rIns="0">
            <a:spAutoFit/>
          </a:bodyPr>
          <a:lstStyle/>
          <a:p>
            <a:pPr algn="ctr">
              <a:lnSpc>
                <a:spcPts val="4620"/>
              </a:lnSpc>
              <a:spcBef>
                <a:spcPct val="0"/>
              </a:spcBef>
            </a:pPr>
            <a:r>
              <a:rPr lang="en-US" sz="3300">
                <a:solidFill>
                  <a:srgbClr val="004AAD"/>
                </a:solidFill>
                <a:latin typeface="210 디딤고딕"/>
                <a:ea typeface="210 디딤고딕"/>
                <a:cs typeface="210 디딤고딕"/>
                <a:sym typeface="210 디딤고딕"/>
              </a:rPr>
              <a:t>챗봇</a:t>
            </a:r>
          </a:p>
        </p:txBody>
      </p:sp>
      <p:sp>
        <p:nvSpPr>
          <p:cNvPr name="TextBox 30" id="30"/>
          <p:cNvSpPr txBox="true"/>
          <p:nvPr/>
        </p:nvSpPr>
        <p:spPr>
          <a:xfrm rot="0">
            <a:off x="1456987" y="7297456"/>
            <a:ext cx="4813046" cy="1400174"/>
          </a:xfrm>
          <a:prstGeom prst="rect">
            <a:avLst/>
          </a:prstGeom>
        </p:spPr>
        <p:txBody>
          <a:bodyPr anchor="t" rtlCol="false" tIns="0" lIns="0" bIns="0" rIns="0">
            <a:spAutoFit/>
          </a:bodyPr>
          <a:lstStyle/>
          <a:p>
            <a:pPr algn="l" marL="539758" indent="-269879" lvl="1">
              <a:lnSpc>
                <a:spcPts val="3750"/>
              </a:lnSpc>
              <a:spcBef>
                <a:spcPct val="0"/>
              </a:spcBef>
              <a:buFont typeface="Arial"/>
              <a:buChar char="•"/>
            </a:pPr>
            <a:r>
              <a:rPr lang="en-US" b="true" sz="2500" spc="25" strike="noStrike" u="none">
                <a:solidFill>
                  <a:srgbClr val="121278"/>
                </a:solidFill>
                <a:latin typeface="Tlab 돋움 레귤러 Bold"/>
                <a:ea typeface="Tlab 돋움 레귤러 Bold"/>
                <a:cs typeface="Tlab 돋움 레귤러 Bold"/>
                <a:sym typeface="Tlab 돋움 레귤러 Bold"/>
              </a:rPr>
              <a:t>채팅 내용 기억</a:t>
            </a:r>
          </a:p>
          <a:p>
            <a:pPr algn="l" marL="539758" indent="-269879" lvl="1">
              <a:lnSpc>
                <a:spcPts val="3750"/>
              </a:lnSpc>
              <a:spcBef>
                <a:spcPct val="0"/>
              </a:spcBef>
              <a:buFont typeface="Arial"/>
              <a:buChar char="•"/>
            </a:pPr>
            <a:r>
              <a:rPr lang="en-US" sz="2500" spc="25" strike="noStrike" u="none">
                <a:solidFill>
                  <a:srgbClr val="121278"/>
                </a:solidFill>
                <a:latin typeface="Tlab 돋움 레귤러"/>
                <a:ea typeface="Tlab 돋움 레귤러"/>
                <a:cs typeface="Tlab 돋움 레귤러"/>
                <a:sym typeface="Tlab 돋움 레귤러"/>
              </a:rPr>
              <a:t>페이지 내용 실시간 조회</a:t>
            </a:r>
          </a:p>
          <a:p>
            <a:pPr algn="l" marL="539758" indent="-269879" lvl="1">
              <a:lnSpc>
                <a:spcPts val="3750"/>
              </a:lnSpc>
              <a:spcBef>
                <a:spcPct val="0"/>
              </a:spcBef>
              <a:buFont typeface="Arial"/>
              <a:buChar char="•"/>
            </a:pPr>
            <a:r>
              <a:rPr lang="en-US" sz="2500" spc="25" strike="noStrike" u="none">
                <a:solidFill>
                  <a:srgbClr val="121278"/>
                </a:solidFill>
                <a:latin typeface="Tlab 돋움 레귤러"/>
                <a:ea typeface="Tlab 돋움 레귤러"/>
                <a:cs typeface="Tlab 돋움 레귤러"/>
                <a:sym typeface="Tlab 돋움 레귤러"/>
              </a:rPr>
              <a:t>현재 페이지 인식 &amp; 개별 세팅</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grpSp>
        <p:nvGrpSpPr>
          <p:cNvPr name="Group 2" id="2"/>
          <p:cNvGrpSpPr/>
          <p:nvPr/>
        </p:nvGrpSpPr>
        <p:grpSpPr>
          <a:xfrm rot="0">
            <a:off x="1472937" y="3075434"/>
            <a:ext cx="4530747" cy="769299"/>
            <a:chOff x="0" y="0"/>
            <a:chExt cx="1193283" cy="202614"/>
          </a:xfrm>
        </p:grpSpPr>
        <p:sp>
          <p:nvSpPr>
            <p:cNvPr name="Freeform 3" id="3"/>
            <p:cNvSpPr/>
            <p:nvPr/>
          </p:nvSpPr>
          <p:spPr>
            <a:xfrm flipH="false" flipV="false" rot="0">
              <a:off x="0" y="0"/>
              <a:ext cx="1193283" cy="202614"/>
            </a:xfrm>
            <a:custGeom>
              <a:avLst/>
              <a:gdLst/>
              <a:ahLst/>
              <a:cxnLst/>
              <a:rect r="r" b="b" t="t" l="l"/>
              <a:pathLst>
                <a:path h="202614" w="1193283">
                  <a:moveTo>
                    <a:pt x="87146" y="0"/>
                  </a:moveTo>
                  <a:lnTo>
                    <a:pt x="1106137" y="0"/>
                  </a:lnTo>
                  <a:cubicBezTo>
                    <a:pt x="1129249" y="0"/>
                    <a:pt x="1151415" y="9181"/>
                    <a:pt x="1167758" y="25525"/>
                  </a:cubicBezTo>
                  <a:cubicBezTo>
                    <a:pt x="1184102" y="41868"/>
                    <a:pt x="1193283" y="64034"/>
                    <a:pt x="1193283" y="87146"/>
                  </a:cubicBezTo>
                  <a:lnTo>
                    <a:pt x="1193283" y="115467"/>
                  </a:lnTo>
                  <a:cubicBezTo>
                    <a:pt x="1193283" y="138580"/>
                    <a:pt x="1184102" y="160746"/>
                    <a:pt x="1167758" y="177089"/>
                  </a:cubicBezTo>
                  <a:cubicBezTo>
                    <a:pt x="1151415" y="193432"/>
                    <a:pt x="1129249" y="202614"/>
                    <a:pt x="1106137" y="202614"/>
                  </a:cubicBezTo>
                  <a:lnTo>
                    <a:pt x="87146" y="202614"/>
                  </a:lnTo>
                  <a:cubicBezTo>
                    <a:pt x="64034" y="202614"/>
                    <a:pt x="41868" y="193432"/>
                    <a:pt x="25525" y="177089"/>
                  </a:cubicBezTo>
                  <a:cubicBezTo>
                    <a:pt x="9181" y="160746"/>
                    <a:pt x="0" y="138580"/>
                    <a:pt x="0" y="115467"/>
                  </a:cubicBezTo>
                  <a:lnTo>
                    <a:pt x="0" y="87146"/>
                  </a:lnTo>
                  <a:cubicBezTo>
                    <a:pt x="0" y="64034"/>
                    <a:pt x="9181" y="41868"/>
                    <a:pt x="25525" y="25525"/>
                  </a:cubicBezTo>
                  <a:cubicBezTo>
                    <a:pt x="41868" y="9181"/>
                    <a:pt x="64034" y="0"/>
                    <a:pt x="87146" y="0"/>
                  </a:cubicBezTo>
                  <a:close/>
                </a:path>
              </a:pathLst>
            </a:custGeom>
            <a:solidFill>
              <a:srgbClr val="F9FAF5"/>
            </a:solidFill>
            <a:ln w="19050" cap="rnd">
              <a:solidFill>
                <a:srgbClr val="C1DEFF"/>
              </a:solidFill>
              <a:prstDash val="solid"/>
              <a:round/>
            </a:ln>
          </p:spPr>
        </p:sp>
        <p:sp>
          <p:nvSpPr>
            <p:cNvPr name="TextBox 4" id="4"/>
            <p:cNvSpPr txBox="true"/>
            <p:nvPr/>
          </p:nvSpPr>
          <p:spPr>
            <a:xfrm>
              <a:off x="0" y="-76200"/>
              <a:ext cx="1193283" cy="278814"/>
            </a:xfrm>
            <a:prstGeom prst="rect">
              <a:avLst/>
            </a:prstGeom>
          </p:spPr>
          <p:txBody>
            <a:bodyPr anchor="ctr" rtlCol="false" tIns="50800" lIns="50800" bIns="50800" rIns="50800"/>
            <a:lstStyle/>
            <a:p>
              <a:pPr algn="ctr">
                <a:lnSpc>
                  <a:spcPts val="3498"/>
                </a:lnSpc>
              </a:pPr>
            </a:p>
          </p:txBody>
        </p:sp>
      </p:grpSp>
      <p:sp>
        <p:nvSpPr>
          <p:cNvPr name="AutoShape 5" id="5"/>
          <p:cNvSpPr/>
          <p:nvPr/>
        </p:nvSpPr>
        <p:spPr>
          <a:xfrm>
            <a:off x="8088712" y="2197175"/>
            <a:ext cx="14305829" cy="0"/>
          </a:xfrm>
          <a:prstGeom prst="line">
            <a:avLst/>
          </a:prstGeom>
          <a:ln cap="flat" w="28575">
            <a:solidFill>
              <a:srgbClr val="1FB5FF"/>
            </a:solidFill>
            <a:prstDash val="solid"/>
            <a:headEnd type="none" len="sm" w="sm"/>
            <a:tailEnd type="none" len="sm" w="sm"/>
          </a:ln>
        </p:spPr>
      </p:sp>
      <p:grpSp>
        <p:nvGrpSpPr>
          <p:cNvPr name="Group 6" id="6"/>
          <p:cNvGrpSpPr/>
          <p:nvPr/>
        </p:nvGrpSpPr>
        <p:grpSpPr>
          <a:xfrm rot="0">
            <a:off x="9894417" y="3075434"/>
            <a:ext cx="4530747" cy="769299"/>
            <a:chOff x="0" y="0"/>
            <a:chExt cx="1193283" cy="202614"/>
          </a:xfrm>
        </p:grpSpPr>
        <p:sp>
          <p:nvSpPr>
            <p:cNvPr name="Freeform 7" id="7"/>
            <p:cNvSpPr/>
            <p:nvPr/>
          </p:nvSpPr>
          <p:spPr>
            <a:xfrm flipH="false" flipV="false" rot="0">
              <a:off x="0" y="0"/>
              <a:ext cx="1193283" cy="202614"/>
            </a:xfrm>
            <a:custGeom>
              <a:avLst/>
              <a:gdLst/>
              <a:ahLst/>
              <a:cxnLst/>
              <a:rect r="r" b="b" t="t" l="l"/>
              <a:pathLst>
                <a:path h="202614" w="1193283">
                  <a:moveTo>
                    <a:pt x="87146" y="0"/>
                  </a:moveTo>
                  <a:lnTo>
                    <a:pt x="1106137" y="0"/>
                  </a:lnTo>
                  <a:cubicBezTo>
                    <a:pt x="1129249" y="0"/>
                    <a:pt x="1151415" y="9181"/>
                    <a:pt x="1167758" y="25525"/>
                  </a:cubicBezTo>
                  <a:cubicBezTo>
                    <a:pt x="1184102" y="41868"/>
                    <a:pt x="1193283" y="64034"/>
                    <a:pt x="1193283" y="87146"/>
                  </a:cubicBezTo>
                  <a:lnTo>
                    <a:pt x="1193283" y="115467"/>
                  </a:lnTo>
                  <a:cubicBezTo>
                    <a:pt x="1193283" y="138580"/>
                    <a:pt x="1184102" y="160746"/>
                    <a:pt x="1167758" y="177089"/>
                  </a:cubicBezTo>
                  <a:cubicBezTo>
                    <a:pt x="1151415" y="193432"/>
                    <a:pt x="1129249" y="202614"/>
                    <a:pt x="1106137" y="202614"/>
                  </a:cubicBezTo>
                  <a:lnTo>
                    <a:pt x="87146" y="202614"/>
                  </a:lnTo>
                  <a:cubicBezTo>
                    <a:pt x="64034" y="202614"/>
                    <a:pt x="41868" y="193432"/>
                    <a:pt x="25525" y="177089"/>
                  </a:cubicBezTo>
                  <a:cubicBezTo>
                    <a:pt x="9181" y="160746"/>
                    <a:pt x="0" y="138580"/>
                    <a:pt x="0" y="115467"/>
                  </a:cubicBezTo>
                  <a:lnTo>
                    <a:pt x="0" y="87146"/>
                  </a:lnTo>
                  <a:cubicBezTo>
                    <a:pt x="0" y="64034"/>
                    <a:pt x="9181" y="41868"/>
                    <a:pt x="25525" y="25525"/>
                  </a:cubicBezTo>
                  <a:cubicBezTo>
                    <a:pt x="41868" y="9181"/>
                    <a:pt x="64034" y="0"/>
                    <a:pt x="87146" y="0"/>
                  </a:cubicBezTo>
                  <a:close/>
                </a:path>
              </a:pathLst>
            </a:custGeom>
            <a:solidFill>
              <a:srgbClr val="F9FAF5"/>
            </a:solidFill>
            <a:ln w="19050" cap="rnd">
              <a:solidFill>
                <a:srgbClr val="C1DEFF"/>
              </a:solidFill>
              <a:prstDash val="solid"/>
              <a:round/>
            </a:ln>
          </p:spPr>
        </p:sp>
        <p:sp>
          <p:nvSpPr>
            <p:cNvPr name="TextBox 8" id="8"/>
            <p:cNvSpPr txBox="true"/>
            <p:nvPr/>
          </p:nvSpPr>
          <p:spPr>
            <a:xfrm>
              <a:off x="0" y="-76200"/>
              <a:ext cx="1193283" cy="278814"/>
            </a:xfrm>
            <a:prstGeom prst="rect">
              <a:avLst/>
            </a:prstGeom>
          </p:spPr>
          <p:txBody>
            <a:bodyPr anchor="ctr" rtlCol="false" tIns="50800" lIns="50800" bIns="50800" rIns="50800"/>
            <a:lstStyle/>
            <a:p>
              <a:pPr algn="ctr">
                <a:lnSpc>
                  <a:spcPts val="3498"/>
                </a:lnSpc>
              </a:pPr>
            </a:p>
          </p:txBody>
        </p:sp>
      </p:grpSp>
      <p:sp>
        <p:nvSpPr>
          <p:cNvPr name="Freeform 9" id="9"/>
          <p:cNvSpPr/>
          <p:nvPr/>
        </p:nvSpPr>
        <p:spPr>
          <a:xfrm flipH="false" flipV="false" rot="0">
            <a:off x="6152549" y="4045505"/>
            <a:ext cx="2991451" cy="4805544"/>
          </a:xfrm>
          <a:custGeom>
            <a:avLst/>
            <a:gdLst/>
            <a:ahLst/>
            <a:cxnLst/>
            <a:rect r="r" b="b" t="t" l="l"/>
            <a:pathLst>
              <a:path h="4805544" w="2991451">
                <a:moveTo>
                  <a:pt x="0" y="0"/>
                </a:moveTo>
                <a:lnTo>
                  <a:pt x="2991451" y="0"/>
                </a:lnTo>
                <a:lnTo>
                  <a:pt x="2991451" y="4805544"/>
                </a:lnTo>
                <a:lnTo>
                  <a:pt x="0" y="4805544"/>
                </a:lnTo>
                <a:lnTo>
                  <a:pt x="0" y="0"/>
                </a:lnTo>
                <a:close/>
              </a:path>
            </a:pathLst>
          </a:custGeom>
          <a:blipFill>
            <a:blip r:embed="rId3"/>
            <a:stretch>
              <a:fillRect l="0" t="0" r="0" b="0"/>
            </a:stretch>
          </a:blipFill>
        </p:spPr>
      </p:sp>
      <p:sp>
        <p:nvSpPr>
          <p:cNvPr name="Freeform 10" id="10"/>
          <p:cNvSpPr/>
          <p:nvPr/>
        </p:nvSpPr>
        <p:spPr>
          <a:xfrm flipH="false" flipV="false" rot="0">
            <a:off x="14117675" y="4045505"/>
            <a:ext cx="3411936" cy="4805544"/>
          </a:xfrm>
          <a:custGeom>
            <a:avLst/>
            <a:gdLst/>
            <a:ahLst/>
            <a:cxnLst/>
            <a:rect r="r" b="b" t="t" l="l"/>
            <a:pathLst>
              <a:path h="4805544" w="3411936">
                <a:moveTo>
                  <a:pt x="0" y="0"/>
                </a:moveTo>
                <a:lnTo>
                  <a:pt x="3411936" y="0"/>
                </a:lnTo>
                <a:lnTo>
                  <a:pt x="3411936" y="4805544"/>
                </a:lnTo>
                <a:lnTo>
                  <a:pt x="0" y="4805544"/>
                </a:lnTo>
                <a:lnTo>
                  <a:pt x="0" y="0"/>
                </a:lnTo>
                <a:close/>
              </a:path>
            </a:pathLst>
          </a:custGeom>
          <a:blipFill>
            <a:blip r:embed="rId4"/>
            <a:stretch>
              <a:fillRect l="0" t="0" r="0" b="0"/>
            </a:stretch>
          </a:blipFill>
        </p:spPr>
      </p:sp>
      <p:sp>
        <p:nvSpPr>
          <p:cNvPr name="TextBox 11" id="11"/>
          <p:cNvSpPr txBox="true"/>
          <p:nvPr/>
        </p:nvSpPr>
        <p:spPr>
          <a:xfrm rot="0">
            <a:off x="10098938" y="4185189"/>
            <a:ext cx="3446528" cy="3622670"/>
          </a:xfrm>
          <a:prstGeom prst="rect">
            <a:avLst/>
          </a:prstGeom>
        </p:spPr>
        <p:txBody>
          <a:bodyPr anchor="t" rtlCol="false" tIns="0" lIns="0" bIns="0" rIns="0">
            <a:spAutoFit/>
          </a:bodyPr>
          <a:lstStyle/>
          <a:p>
            <a:pPr algn="l" marL="539758" indent="-269879" lvl="1">
              <a:lnSpc>
                <a:spcPts val="5900"/>
              </a:lnSpc>
              <a:buFont typeface="Arial"/>
              <a:buChar char="•"/>
            </a:pPr>
            <a:r>
              <a:rPr lang="en-US" b="true" sz="2500" spc="25">
                <a:solidFill>
                  <a:srgbClr val="121278"/>
                </a:solidFill>
                <a:latin typeface="Tlab 돋움 레귤러 Bold"/>
                <a:ea typeface="Tlab 돋움 레귤러 Bold"/>
                <a:cs typeface="Tlab 돋움 레귤러 Bold"/>
                <a:sym typeface="Tlab 돋움 레귤러 Bold"/>
              </a:rPr>
              <a:t>내용 품질 분석</a:t>
            </a:r>
          </a:p>
          <a:p>
            <a:pPr algn="l" marL="539758" indent="-269879" lvl="1">
              <a:lnSpc>
                <a:spcPts val="5900"/>
              </a:lnSpc>
              <a:buFont typeface="Arial"/>
              <a:buChar char="•"/>
            </a:pPr>
            <a:r>
              <a:rPr lang="en-US" b="true" sz="2500" spc="25">
                <a:solidFill>
                  <a:srgbClr val="121278"/>
                </a:solidFill>
                <a:latin typeface="Tlab 돋움 레귤러 Bold"/>
                <a:ea typeface="Tlab 돋움 레귤러 Bold"/>
                <a:cs typeface="Tlab 돋움 레귤러 Bold"/>
                <a:sym typeface="Tlab 돋움 레귤러 Bold"/>
              </a:rPr>
              <a:t>맞춤법/문법 검사</a:t>
            </a:r>
          </a:p>
          <a:p>
            <a:pPr algn="l" marL="539758" indent="-269879" lvl="1">
              <a:lnSpc>
                <a:spcPts val="5900"/>
              </a:lnSpc>
              <a:buFont typeface="Arial"/>
              <a:buChar char="•"/>
            </a:pPr>
            <a:r>
              <a:rPr lang="en-US" sz="2500" spc="25">
                <a:solidFill>
                  <a:srgbClr val="121278"/>
                </a:solidFill>
                <a:latin typeface="Tlab 돋움 레귤러"/>
                <a:ea typeface="Tlab 돋움 레귤러"/>
                <a:cs typeface="Tlab 돋움 레귤러"/>
                <a:sym typeface="Tlab 돋움 레귤러"/>
              </a:rPr>
              <a:t>AI 개선 제안 생성</a:t>
            </a:r>
          </a:p>
          <a:p>
            <a:pPr algn="l" marL="539758" indent="-269879" lvl="1">
              <a:lnSpc>
                <a:spcPts val="5900"/>
              </a:lnSpc>
              <a:buFont typeface="Arial"/>
              <a:buChar char="•"/>
            </a:pPr>
            <a:r>
              <a:rPr lang="en-US" sz="2500" spc="25">
                <a:solidFill>
                  <a:srgbClr val="121278"/>
                </a:solidFill>
                <a:latin typeface="Tlab 돋움 레귤러"/>
                <a:ea typeface="Tlab 돋움 레귤러"/>
                <a:cs typeface="Tlab 돋움 레귤러"/>
                <a:sym typeface="Tlab 돋움 레귤러"/>
              </a:rPr>
              <a:t>자동 오류 수정</a:t>
            </a:r>
          </a:p>
          <a:p>
            <a:pPr algn="l" marL="539758" indent="-269879" lvl="1">
              <a:lnSpc>
                <a:spcPts val="5900"/>
              </a:lnSpc>
              <a:buFont typeface="Arial"/>
              <a:buChar char="•"/>
            </a:pPr>
            <a:r>
              <a:rPr lang="en-US" sz="2500" spc="25">
                <a:solidFill>
                  <a:srgbClr val="121278"/>
                </a:solidFill>
                <a:latin typeface="Tlab 돋움 레귤러"/>
                <a:ea typeface="Tlab 돋움 레귤러"/>
                <a:cs typeface="Tlab 돋움 레귤러"/>
                <a:sym typeface="Tlab 돋움 레귤러"/>
              </a:rPr>
              <a:t>개선된 내용 적용</a:t>
            </a:r>
          </a:p>
        </p:txBody>
      </p:sp>
      <p:sp>
        <p:nvSpPr>
          <p:cNvPr name="TextBox 12" id="12"/>
          <p:cNvSpPr txBox="true"/>
          <p:nvPr/>
        </p:nvSpPr>
        <p:spPr>
          <a:xfrm rot="0">
            <a:off x="2349708" y="3118771"/>
            <a:ext cx="2777204" cy="596900"/>
          </a:xfrm>
          <a:prstGeom prst="rect">
            <a:avLst/>
          </a:prstGeom>
        </p:spPr>
        <p:txBody>
          <a:bodyPr anchor="t" rtlCol="false" tIns="0" lIns="0" bIns="0" rIns="0">
            <a:spAutoFit/>
          </a:bodyPr>
          <a:lstStyle/>
          <a:p>
            <a:pPr algn="ctr">
              <a:lnSpc>
                <a:spcPts val="4930"/>
              </a:lnSpc>
            </a:pPr>
            <a:r>
              <a:rPr lang="en-US" b="true" sz="3400" spc="34">
                <a:solidFill>
                  <a:srgbClr val="121278"/>
                </a:solidFill>
                <a:latin typeface="Tlab 돋움 레귤러 Bold"/>
                <a:ea typeface="Tlab 돋움 레귤러 Bold"/>
                <a:cs typeface="Tlab 돋움 레귤러 Bold"/>
                <a:sym typeface="Tlab 돋움 레귤러 Bold"/>
              </a:rPr>
              <a:t>생성/수정 도구</a:t>
            </a:r>
          </a:p>
        </p:txBody>
      </p:sp>
      <p:sp>
        <p:nvSpPr>
          <p:cNvPr name="TextBox 13" id="13"/>
          <p:cNvSpPr txBox="true"/>
          <p:nvPr/>
        </p:nvSpPr>
        <p:spPr>
          <a:xfrm rot="0">
            <a:off x="1603300" y="1649170"/>
            <a:ext cx="6059915"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a:t>
            </a:r>
            <a:r>
              <a:rPr lang="en-US" sz="5600">
                <a:solidFill>
                  <a:srgbClr val="004AAD"/>
                </a:solidFill>
                <a:latin typeface="TDTD원고딕"/>
                <a:ea typeface="TDTD원고딕"/>
                <a:cs typeface="TDTD원고딕"/>
                <a:sym typeface="TDTD원고딕"/>
              </a:rPr>
              <a:t> 공고 자동화</a:t>
            </a:r>
          </a:p>
        </p:txBody>
      </p:sp>
      <p:sp>
        <p:nvSpPr>
          <p:cNvPr name="TextBox 14" id="14"/>
          <p:cNvSpPr txBox="true"/>
          <p:nvPr/>
        </p:nvSpPr>
        <p:spPr>
          <a:xfrm rot="0">
            <a:off x="1659482" y="4185189"/>
            <a:ext cx="4734884" cy="3622670"/>
          </a:xfrm>
          <a:prstGeom prst="rect">
            <a:avLst/>
          </a:prstGeom>
        </p:spPr>
        <p:txBody>
          <a:bodyPr anchor="t" rtlCol="false" tIns="0" lIns="0" bIns="0" rIns="0">
            <a:spAutoFit/>
          </a:bodyPr>
          <a:lstStyle/>
          <a:p>
            <a:pPr algn="l" marL="539758" indent="-269879" lvl="1">
              <a:lnSpc>
                <a:spcPts val="5900"/>
              </a:lnSpc>
              <a:buFont typeface="Arial"/>
              <a:buChar char="•"/>
            </a:pPr>
            <a:r>
              <a:rPr lang="en-US" b="true" sz="2500" spc="25">
                <a:solidFill>
                  <a:srgbClr val="121278"/>
                </a:solidFill>
                <a:latin typeface="Tlab 돋움 레귤러 Bold"/>
                <a:ea typeface="Tlab 돋움 레귤러 Bold"/>
                <a:cs typeface="Tlab 돋움 레귤러 Bold"/>
                <a:sym typeface="Tlab 돋움 레귤러 Bold"/>
              </a:rPr>
              <a:t>페이지 데이터 읽기</a:t>
            </a:r>
          </a:p>
          <a:p>
            <a:pPr algn="l" marL="539758" indent="-269879" lvl="1">
              <a:lnSpc>
                <a:spcPts val="5900"/>
              </a:lnSpc>
              <a:buFont typeface="Arial"/>
              <a:buChar char="•"/>
            </a:pPr>
            <a:r>
              <a:rPr lang="en-US" b="true" sz="2500" spc="25">
                <a:solidFill>
                  <a:srgbClr val="121278"/>
                </a:solidFill>
                <a:latin typeface="Tlab 돋움 레귤러 Bold"/>
                <a:ea typeface="Tlab 돋움 레귤러 Bold"/>
                <a:cs typeface="Tlab 돋움 레귤러 Bold"/>
                <a:sym typeface="Tlab 돋움 레귤러 Bold"/>
              </a:rPr>
              <a:t>Few-shot 프롬프트</a:t>
            </a:r>
          </a:p>
          <a:p>
            <a:pPr algn="l" marL="539758" indent="-269879" lvl="1">
              <a:lnSpc>
                <a:spcPts val="5900"/>
              </a:lnSpc>
              <a:buFont typeface="Arial"/>
              <a:buChar char="•"/>
            </a:pPr>
            <a:r>
              <a:rPr lang="en-US" sz="2500" spc="25">
                <a:solidFill>
                  <a:srgbClr val="121278"/>
                </a:solidFill>
                <a:latin typeface="Tlab 돋움 레귤러"/>
                <a:ea typeface="Tlab 돋움 레귤러"/>
                <a:cs typeface="Tlab 돋움 레귤러"/>
                <a:sym typeface="Tlab 돋움 레귤러"/>
              </a:rPr>
              <a:t>LLM 기반 내용 생성</a:t>
            </a:r>
          </a:p>
          <a:p>
            <a:pPr algn="l" marL="539758" indent="-269879" lvl="1">
              <a:lnSpc>
                <a:spcPts val="5900"/>
              </a:lnSpc>
              <a:buFont typeface="Arial"/>
              <a:buChar char="•"/>
            </a:pPr>
            <a:r>
              <a:rPr lang="en-US" sz="2500" spc="25">
                <a:solidFill>
                  <a:srgbClr val="121278"/>
                </a:solidFill>
                <a:latin typeface="Tlab 돋움 레귤러"/>
                <a:ea typeface="Tlab 돋움 레귤러"/>
                <a:cs typeface="Tlab 돋움 레귤러"/>
                <a:sym typeface="Tlab 돋움 레귤러"/>
              </a:rPr>
              <a:t>데이터 검증 및 후처리</a:t>
            </a:r>
          </a:p>
          <a:p>
            <a:pPr algn="l" marL="539758" indent="-269879" lvl="1">
              <a:lnSpc>
                <a:spcPts val="5900"/>
              </a:lnSpc>
              <a:buFont typeface="Arial"/>
              <a:buChar char="•"/>
            </a:pPr>
            <a:r>
              <a:rPr lang="en-US" b="true" sz="2500" spc="25">
                <a:solidFill>
                  <a:srgbClr val="121278"/>
                </a:solidFill>
                <a:latin typeface="Tlab 돋움 레귤러 Bold"/>
                <a:ea typeface="Tlab 돋움 레귤러 Bold"/>
                <a:cs typeface="Tlab 돋움 레귤러 Bold"/>
                <a:sym typeface="Tlab 돋움 레귤러 Bold"/>
              </a:rPr>
              <a:t>자동 폼 채워넣기</a:t>
            </a:r>
          </a:p>
        </p:txBody>
      </p:sp>
      <p:sp>
        <p:nvSpPr>
          <p:cNvPr name="TextBox 15" id="15"/>
          <p:cNvSpPr txBox="true"/>
          <p:nvPr/>
        </p:nvSpPr>
        <p:spPr>
          <a:xfrm rot="0">
            <a:off x="10771189" y="3118771"/>
            <a:ext cx="2777204" cy="596900"/>
          </a:xfrm>
          <a:prstGeom prst="rect">
            <a:avLst/>
          </a:prstGeom>
        </p:spPr>
        <p:txBody>
          <a:bodyPr anchor="t" rtlCol="false" tIns="0" lIns="0" bIns="0" rIns="0">
            <a:spAutoFit/>
          </a:bodyPr>
          <a:lstStyle/>
          <a:p>
            <a:pPr algn="ctr">
              <a:lnSpc>
                <a:spcPts val="4930"/>
              </a:lnSpc>
            </a:pPr>
            <a:r>
              <a:rPr lang="en-US" b="true" sz="3400" spc="34">
                <a:solidFill>
                  <a:srgbClr val="121278"/>
                </a:solidFill>
                <a:latin typeface="Tlab 돋움 레귤러 Bold"/>
                <a:ea typeface="Tlab 돋움 레귤러 Bold"/>
                <a:cs typeface="Tlab 돋움 레귤러 Bold"/>
                <a:sym typeface="Tlab 돋움 레귤러 Bold"/>
              </a:rPr>
              <a:t>평가/개선 도구</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3" id="3"/>
          <p:cNvSpPr/>
          <p:nvPr/>
        </p:nvSpPr>
        <p:spPr>
          <a:xfrm flipV="true">
            <a:off x="8895310" y="1787731"/>
            <a:ext cx="0" cy="288956"/>
          </a:xfrm>
          <a:prstGeom prst="line">
            <a:avLst/>
          </a:prstGeom>
          <a:ln cap="flat" w="9525">
            <a:solidFill>
              <a:srgbClr val="1FB5FF"/>
            </a:solidFill>
            <a:prstDash val="sysDash"/>
            <a:headEnd type="none" len="sm" w="sm"/>
            <a:tailEnd type="none" len="sm" w="sm"/>
          </a:ln>
        </p:spPr>
      </p:sp>
      <p:sp>
        <p:nvSpPr>
          <p:cNvPr name="TextBox 4" id="4"/>
          <p:cNvSpPr txBox="true"/>
          <p:nvPr/>
        </p:nvSpPr>
        <p:spPr>
          <a:xfrm rot="0">
            <a:off x="1612825" y="1649170"/>
            <a:ext cx="8428581"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공고 자동화</a:t>
            </a:r>
          </a:p>
        </p:txBody>
      </p:sp>
      <p:grpSp>
        <p:nvGrpSpPr>
          <p:cNvPr name="Group 5" id="5"/>
          <p:cNvGrpSpPr/>
          <p:nvPr/>
        </p:nvGrpSpPr>
        <p:grpSpPr>
          <a:xfrm rot="2700000">
            <a:off x="8853281" y="2094332"/>
            <a:ext cx="85198" cy="85198"/>
            <a:chOff x="0" y="0"/>
            <a:chExt cx="50173" cy="50173"/>
          </a:xfrm>
        </p:grpSpPr>
        <p:sp>
          <p:nvSpPr>
            <p:cNvPr name="Freeform 6" id="6"/>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7" id="7"/>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8106234" y="1079896"/>
            <a:ext cx="1578153" cy="707835"/>
            <a:chOff x="0" y="0"/>
            <a:chExt cx="929365" cy="416840"/>
          </a:xfrm>
        </p:grpSpPr>
        <p:sp>
          <p:nvSpPr>
            <p:cNvPr name="Freeform 9" id="9"/>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41BFD5"/>
              </a:solidFill>
              <a:prstDash val="solid"/>
              <a:miter/>
            </a:ln>
          </p:spPr>
        </p:sp>
        <p:sp>
          <p:nvSpPr>
            <p:cNvPr name="TextBox 10" id="10"/>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1" id="11"/>
          <p:cNvSpPr/>
          <p:nvPr/>
        </p:nvSpPr>
        <p:spPr>
          <a:xfrm flipV="true">
            <a:off x="8098237" y="1480141"/>
            <a:ext cx="1586150" cy="0"/>
          </a:xfrm>
          <a:prstGeom prst="line">
            <a:avLst/>
          </a:prstGeom>
          <a:ln cap="flat" w="9525">
            <a:solidFill>
              <a:srgbClr val="1FB5FF"/>
            </a:solidFill>
            <a:prstDash val="sysDash"/>
            <a:headEnd type="none" len="sm" w="sm"/>
            <a:tailEnd type="none" len="sm" w="sm"/>
          </a:ln>
        </p:spPr>
      </p:sp>
      <p:sp>
        <p:nvSpPr>
          <p:cNvPr name="AutoShape 12" id="12"/>
          <p:cNvSpPr/>
          <p:nvPr/>
        </p:nvSpPr>
        <p:spPr>
          <a:xfrm flipV="true">
            <a:off x="10654978" y="1787731"/>
            <a:ext cx="0" cy="288956"/>
          </a:xfrm>
          <a:prstGeom prst="line">
            <a:avLst/>
          </a:prstGeom>
          <a:ln cap="flat" w="9525">
            <a:solidFill>
              <a:srgbClr val="1FB5FF"/>
            </a:solidFill>
            <a:prstDash val="sysDash"/>
            <a:headEnd type="none" len="sm" w="sm"/>
            <a:tailEnd type="none" len="sm" w="sm"/>
          </a:ln>
        </p:spPr>
      </p:sp>
      <p:grpSp>
        <p:nvGrpSpPr>
          <p:cNvPr name="Group 13" id="13"/>
          <p:cNvGrpSpPr/>
          <p:nvPr/>
        </p:nvGrpSpPr>
        <p:grpSpPr>
          <a:xfrm rot="2700000">
            <a:off x="10612949" y="2094332"/>
            <a:ext cx="85198" cy="85198"/>
            <a:chOff x="0" y="0"/>
            <a:chExt cx="50173" cy="50173"/>
          </a:xfrm>
        </p:grpSpPr>
        <p:sp>
          <p:nvSpPr>
            <p:cNvPr name="Freeform 14" id="14"/>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5" id="15"/>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9865902" y="1079896"/>
            <a:ext cx="1578153" cy="707835"/>
            <a:chOff x="0" y="0"/>
            <a:chExt cx="929365" cy="416840"/>
          </a:xfrm>
        </p:grpSpPr>
        <p:sp>
          <p:nvSpPr>
            <p:cNvPr name="Freeform 17" id="17"/>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18" id="18"/>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9" id="19"/>
          <p:cNvSpPr/>
          <p:nvPr/>
        </p:nvSpPr>
        <p:spPr>
          <a:xfrm flipV="true">
            <a:off x="9857905" y="1480141"/>
            <a:ext cx="1586150" cy="0"/>
          </a:xfrm>
          <a:prstGeom prst="line">
            <a:avLst/>
          </a:prstGeom>
          <a:ln cap="flat" w="9525">
            <a:solidFill>
              <a:srgbClr val="1FB5FF"/>
            </a:solidFill>
            <a:prstDash val="sysDash"/>
            <a:headEnd type="none" len="sm" w="sm"/>
            <a:tailEnd type="none" len="sm" w="sm"/>
          </a:ln>
        </p:spPr>
      </p:sp>
      <p:sp>
        <p:nvSpPr>
          <p:cNvPr name="Freeform 20" id="20"/>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3"/>
            <a:stretch>
              <a:fillRect l="0" t="-47685" r="0" b="-48823"/>
            </a:stretch>
          </a:blipFill>
        </p:spPr>
      </p:sp>
      <p:sp>
        <p:nvSpPr>
          <p:cNvPr name="Freeform 21" id="21"/>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4"/>
            <a:stretch>
              <a:fillRect l="0" t="-62703" r="0" b="-99999"/>
            </a:stretch>
          </a:blipFill>
        </p:spPr>
      </p:sp>
      <p:sp>
        <p:nvSpPr>
          <p:cNvPr name="Freeform 22" id="22"/>
          <p:cNvSpPr/>
          <p:nvPr/>
        </p:nvSpPr>
        <p:spPr>
          <a:xfrm flipH="false" flipV="false" rot="0">
            <a:off x="13709991" y="5757889"/>
            <a:ext cx="4106738" cy="3020362"/>
          </a:xfrm>
          <a:custGeom>
            <a:avLst/>
            <a:gdLst/>
            <a:ahLst/>
            <a:cxnLst/>
            <a:rect r="r" b="b" t="t" l="l"/>
            <a:pathLst>
              <a:path h="3020362" w="4106738">
                <a:moveTo>
                  <a:pt x="0" y="0"/>
                </a:moveTo>
                <a:lnTo>
                  <a:pt x="4106737" y="0"/>
                </a:lnTo>
                <a:lnTo>
                  <a:pt x="4106737" y="3020362"/>
                </a:lnTo>
                <a:lnTo>
                  <a:pt x="0" y="3020362"/>
                </a:lnTo>
                <a:lnTo>
                  <a:pt x="0" y="0"/>
                </a:lnTo>
                <a:close/>
              </a:path>
            </a:pathLst>
          </a:custGeom>
          <a:blipFill>
            <a:blip r:embed="rId5"/>
            <a:stretch>
              <a:fillRect l="0" t="0" r="0" b="0"/>
            </a:stretch>
          </a:blipFill>
        </p:spPr>
      </p:sp>
      <p:sp>
        <p:nvSpPr>
          <p:cNvPr name="Freeform 23" id="23"/>
          <p:cNvSpPr/>
          <p:nvPr/>
        </p:nvSpPr>
        <p:spPr>
          <a:xfrm flipH="false" flipV="false" rot="0">
            <a:off x="8497569" y="2601988"/>
            <a:ext cx="4569996" cy="7491797"/>
          </a:xfrm>
          <a:custGeom>
            <a:avLst/>
            <a:gdLst/>
            <a:ahLst/>
            <a:cxnLst/>
            <a:rect r="r" b="b" t="t" l="l"/>
            <a:pathLst>
              <a:path h="7491797" w="4569996">
                <a:moveTo>
                  <a:pt x="0" y="0"/>
                </a:moveTo>
                <a:lnTo>
                  <a:pt x="4569996" y="0"/>
                </a:lnTo>
                <a:lnTo>
                  <a:pt x="4569996" y="7491797"/>
                </a:lnTo>
                <a:lnTo>
                  <a:pt x="0" y="7491797"/>
                </a:lnTo>
                <a:lnTo>
                  <a:pt x="0" y="0"/>
                </a:lnTo>
                <a:close/>
              </a:path>
            </a:pathLst>
          </a:custGeom>
          <a:blipFill>
            <a:blip r:embed="rId6"/>
            <a:stretch>
              <a:fillRect l="0" t="0" r="0" b="0"/>
            </a:stretch>
          </a:blipFill>
        </p:spPr>
      </p:sp>
      <p:sp>
        <p:nvSpPr>
          <p:cNvPr name="TextBox 24" id="24"/>
          <p:cNvSpPr txBox="true"/>
          <p:nvPr/>
        </p:nvSpPr>
        <p:spPr>
          <a:xfrm rot="0">
            <a:off x="8276111" y="1513479"/>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25" id="25"/>
          <p:cNvSpPr txBox="true"/>
          <p:nvPr/>
        </p:nvSpPr>
        <p:spPr>
          <a:xfrm rot="0">
            <a:off x="8106234" y="1193690"/>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공고 자동화</a:t>
            </a:r>
          </a:p>
        </p:txBody>
      </p:sp>
      <p:sp>
        <p:nvSpPr>
          <p:cNvPr name="TextBox 26" id="26"/>
          <p:cNvSpPr txBox="true"/>
          <p:nvPr/>
        </p:nvSpPr>
        <p:spPr>
          <a:xfrm rot="0">
            <a:off x="10035779" y="1513479"/>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27" id="27"/>
          <p:cNvSpPr txBox="true"/>
          <p:nvPr/>
        </p:nvSpPr>
        <p:spPr>
          <a:xfrm rot="0">
            <a:off x="9865902" y="1193690"/>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이력서 표절 검사</a:t>
            </a:r>
          </a:p>
        </p:txBody>
      </p:sp>
      <p:sp>
        <p:nvSpPr>
          <p:cNvPr name="TextBox 28" id="28"/>
          <p:cNvSpPr txBox="true"/>
          <p:nvPr/>
        </p:nvSpPr>
        <p:spPr>
          <a:xfrm rot="0">
            <a:off x="11616644" y="1117945"/>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29" id="29"/>
          <p:cNvSpPr txBox="true"/>
          <p:nvPr/>
        </p:nvSpPr>
        <p:spPr>
          <a:xfrm rot="0">
            <a:off x="2380074" y="2790988"/>
            <a:ext cx="2086719" cy="573405"/>
          </a:xfrm>
          <a:prstGeom prst="rect">
            <a:avLst/>
          </a:prstGeom>
        </p:spPr>
        <p:txBody>
          <a:bodyPr anchor="t" rtlCol="false" tIns="0" lIns="0" bIns="0" rIns="0">
            <a:spAutoFit/>
          </a:bodyPr>
          <a:lstStyle/>
          <a:p>
            <a:pPr algn="ctr">
              <a:lnSpc>
                <a:spcPts val="4619"/>
              </a:lnSpc>
              <a:spcBef>
                <a:spcPct val="0"/>
              </a:spcBef>
            </a:pPr>
            <a:r>
              <a:rPr lang="en-US" sz="3299">
                <a:solidFill>
                  <a:srgbClr val="004AAD"/>
                </a:solidFill>
                <a:latin typeface="210 디딤고딕"/>
                <a:ea typeface="210 디딤고딕"/>
                <a:cs typeface="210 디딤고딕"/>
                <a:sym typeface="210 디딤고딕"/>
              </a:rPr>
              <a:t>가중치 추출</a:t>
            </a:r>
          </a:p>
        </p:txBody>
      </p:sp>
      <p:sp>
        <p:nvSpPr>
          <p:cNvPr name="TextBox 30" id="30"/>
          <p:cNvSpPr txBox="true"/>
          <p:nvPr/>
        </p:nvSpPr>
        <p:spPr>
          <a:xfrm rot="0">
            <a:off x="2380074" y="4153724"/>
            <a:ext cx="4734884" cy="5108570"/>
          </a:xfrm>
          <a:prstGeom prst="rect">
            <a:avLst/>
          </a:prstGeom>
        </p:spPr>
        <p:txBody>
          <a:bodyPr anchor="t" rtlCol="false" tIns="0" lIns="0" bIns="0" rIns="0">
            <a:spAutoFit/>
          </a:bodyPr>
          <a:lstStyle/>
          <a:p>
            <a:pPr algn="l" marL="539758" indent="-269879" lvl="1">
              <a:lnSpc>
                <a:spcPts val="5900"/>
              </a:lnSpc>
              <a:buFont typeface="Arial"/>
              <a:buChar char="•"/>
            </a:pPr>
            <a:r>
              <a:rPr lang="en-US" sz="2500" spc="25">
                <a:solidFill>
                  <a:srgbClr val="121278"/>
                </a:solidFill>
                <a:latin typeface="Tlab 돋움 레귤러"/>
                <a:ea typeface="Tlab 돋움 레귤러"/>
                <a:cs typeface="Tlab 돋움 레귤러"/>
                <a:sym typeface="Tlab 돋움 레귤러"/>
              </a:rPr>
              <a:t>공고 내용 분석</a:t>
            </a:r>
          </a:p>
          <a:p>
            <a:pPr algn="l" marL="539758" indent="-269879" lvl="1">
              <a:lnSpc>
                <a:spcPts val="5900"/>
              </a:lnSpc>
              <a:buFont typeface="Arial"/>
              <a:buChar char="•"/>
            </a:pPr>
            <a:r>
              <a:rPr lang="en-US" sz="2500" spc="25">
                <a:solidFill>
                  <a:srgbClr val="121278"/>
                </a:solidFill>
                <a:latin typeface="Tlab 돋움 레귤러"/>
                <a:ea typeface="Tlab 돋움 레귤러"/>
                <a:cs typeface="Tlab 돋움 레귤러"/>
                <a:sym typeface="Tlab 돋움 레귤러"/>
              </a:rPr>
              <a:t>유사 공고 검색</a:t>
            </a:r>
          </a:p>
          <a:p>
            <a:pPr algn="l" marL="539758" indent="-269879" lvl="1">
              <a:lnSpc>
                <a:spcPts val="5900"/>
              </a:lnSpc>
              <a:buFont typeface="Arial"/>
              <a:buChar char="•"/>
            </a:pPr>
            <a:r>
              <a:rPr lang="en-US" sz="2500" spc="25">
                <a:solidFill>
                  <a:srgbClr val="121278"/>
                </a:solidFill>
                <a:latin typeface="Tlab 돋움 레귤러"/>
                <a:ea typeface="Tlab 돋움 레귤러"/>
                <a:cs typeface="Tlab 돋움 레귤러"/>
                <a:sym typeface="Tlab 돋움 레귤러"/>
              </a:rPr>
              <a:t>DB 가중치 데이터 참조</a:t>
            </a:r>
          </a:p>
          <a:p>
            <a:pPr algn="l" marL="539758" indent="-269879" lvl="1">
              <a:lnSpc>
                <a:spcPts val="5900"/>
              </a:lnSpc>
              <a:buFont typeface="Arial"/>
              <a:buChar char="•"/>
            </a:pPr>
            <a:r>
              <a:rPr lang="en-US" b="true" sz="2500" spc="25">
                <a:solidFill>
                  <a:srgbClr val="121278"/>
                </a:solidFill>
                <a:latin typeface="Tlab 돋움 레귤러 Bold"/>
                <a:ea typeface="Tlab 돋움 레귤러 Bold"/>
                <a:cs typeface="Tlab 돋움 레귤러 Bold"/>
                <a:sym typeface="Tlab 돋움 레귤러 Bold"/>
              </a:rPr>
              <a:t>기업 맞춤형 가중치 제공</a:t>
            </a:r>
          </a:p>
          <a:p>
            <a:pPr algn="l" marL="539758" indent="-269879" lvl="1">
              <a:lnSpc>
                <a:spcPts val="5900"/>
              </a:lnSpc>
              <a:buFont typeface="Arial"/>
              <a:buChar char="•"/>
            </a:pPr>
            <a:r>
              <a:rPr lang="en-US" sz="2500" spc="25">
                <a:solidFill>
                  <a:srgbClr val="121278"/>
                </a:solidFill>
                <a:latin typeface="Tlab 돋움 레귤러"/>
                <a:ea typeface="Tlab 돋움 레귤러"/>
                <a:cs typeface="Tlab 돋움 레귤러"/>
                <a:sym typeface="Tlab 돋움 레귤러"/>
              </a:rPr>
              <a:t>LLM 기반 가중치 생성</a:t>
            </a:r>
          </a:p>
          <a:p>
            <a:pPr algn="l" marL="539758" indent="-269879" lvl="1">
              <a:lnSpc>
                <a:spcPts val="5900"/>
              </a:lnSpc>
              <a:buFont typeface="Arial"/>
              <a:buChar char="•"/>
            </a:pPr>
            <a:r>
              <a:rPr lang="en-US" sz="2500" spc="25">
                <a:solidFill>
                  <a:srgbClr val="121278"/>
                </a:solidFill>
                <a:latin typeface="Tlab 돋움 레귤러"/>
                <a:ea typeface="Tlab 돋움 레귤러"/>
                <a:cs typeface="Tlab 돋움 레귤러"/>
                <a:sym typeface="Tlab 돋움 레귤러"/>
              </a:rPr>
              <a:t>중복 항목 제거 및 정제</a:t>
            </a:r>
          </a:p>
          <a:p>
            <a:pPr algn="l">
              <a:lnSpc>
                <a:spcPts val="590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583816" y="2197175"/>
            <a:ext cx="13820250" cy="0"/>
          </a:xfrm>
          <a:prstGeom prst="line">
            <a:avLst/>
          </a:prstGeom>
          <a:ln cap="flat" w="28575">
            <a:solidFill>
              <a:srgbClr val="1FB5FF"/>
            </a:solidFill>
            <a:prstDash val="solid"/>
            <a:headEnd type="none" len="sm" w="sm"/>
            <a:tailEnd type="none" len="sm" w="sm"/>
          </a:ln>
        </p:spPr>
      </p:sp>
      <p:sp>
        <p:nvSpPr>
          <p:cNvPr name="AutoShape 3" id="3"/>
          <p:cNvSpPr/>
          <p:nvPr/>
        </p:nvSpPr>
        <p:spPr>
          <a:xfrm flipV="true">
            <a:off x="8895310" y="1787731"/>
            <a:ext cx="0" cy="288956"/>
          </a:xfrm>
          <a:prstGeom prst="line">
            <a:avLst/>
          </a:prstGeom>
          <a:ln cap="flat" w="9525">
            <a:solidFill>
              <a:srgbClr val="1FB5FF"/>
            </a:solidFill>
            <a:prstDash val="sysDash"/>
            <a:headEnd type="none" len="sm" w="sm"/>
            <a:tailEnd type="none" len="sm" w="sm"/>
          </a:ln>
        </p:spPr>
      </p:sp>
      <p:sp>
        <p:nvSpPr>
          <p:cNvPr name="TextBox 4" id="4"/>
          <p:cNvSpPr txBox="true"/>
          <p:nvPr/>
        </p:nvSpPr>
        <p:spPr>
          <a:xfrm rot="0">
            <a:off x="1612825" y="1649170"/>
            <a:ext cx="8428581"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a:t>
            </a:r>
            <a:r>
              <a:rPr lang="en-US" sz="5600">
                <a:solidFill>
                  <a:srgbClr val="004AAD"/>
                </a:solidFill>
                <a:latin typeface="TDTD원고딕"/>
                <a:ea typeface="TDTD원고딕"/>
                <a:cs typeface="TDTD원고딕"/>
                <a:sym typeface="TDTD원고딕"/>
              </a:rPr>
              <a:t>이력서 표절 검사</a:t>
            </a:r>
          </a:p>
        </p:txBody>
      </p:sp>
      <p:grpSp>
        <p:nvGrpSpPr>
          <p:cNvPr name="Group 5" id="5"/>
          <p:cNvGrpSpPr/>
          <p:nvPr/>
        </p:nvGrpSpPr>
        <p:grpSpPr>
          <a:xfrm rot="2700000">
            <a:off x="8853281" y="2094332"/>
            <a:ext cx="85198" cy="85198"/>
            <a:chOff x="0" y="0"/>
            <a:chExt cx="50173" cy="50173"/>
          </a:xfrm>
        </p:grpSpPr>
        <p:sp>
          <p:nvSpPr>
            <p:cNvPr name="Freeform 6" id="6"/>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7" id="7"/>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8106234" y="1079896"/>
            <a:ext cx="1578153" cy="707835"/>
            <a:chOff x="0" y="0"/>
            <a:chExt cx="929365" cy="416840"/>
          </a:xfrm>
        </p:grpSpPr>
        <p:sp>
          <p:nvSpPr>
            <p:cNvPr name="Freeform 9" id="9"/>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10" id="10"/>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1" id="11"/>
          <p:cNvSpPr/>
          <p:nvPr/>
        </p:nvSpPr>
        <p:spPr>
          <a:xfrm flipV="true">
            <a:off x="8098237" y="1480141"/>
            <a:ext cx="1586150" cy="0"/>
          </a:xfrm>
          <a:prstGeom prst="line">
            <a:avLst/>
          </a:prstGeom>
          <a:ln cap="flat" w="9525">
            <a:solidFill>
              <a:srgbClr val="1FB5FF"/>
            </a:solidFill>
            <a:prstDash val="sysDash"/>
            <a:headEnd type="none" len="sm" w="sm"/>
            <a:tailEnd type="none" len="sm" w="sm"/>
          </a:ln>
        </p:spPr>
      </p:sp>
      <p:sp>
        <p:nvSpPr>
          <p:cNvPr name="AutoShape 12" id="12"/>
          <p:cNvSpPr/>
          <p:nvPr/>
        </p:nvSpPr>
        <p:spPr>
          <a:xfrm flipV="true">
            <a:off x="10654978" y="1787731"/>
            <a:ext cx="0" cy="288956"/>
          </a:xfrm>
          <a:prstGeom prst="line">
            <a:avLst/>
          </a:prstGeom>
          <a:ln cap="flat" w="9525">
            <a:solidFill>
              <a:srgbClr val="1FB5FF"/>
            </a:solidFill>
            <a:prstDash val="sysDash"/>
            <a:headEnd type="none" len="sm" w="sm"/>
            <a:tailEnd type="none" len="sm" w="sm"/>
          </a:ln>
        </p:spPr>
      </p:sp>
      <p:grpSp>
        <p:nvGrpSpPr>
          <p:cNvPr name="Group 13" id="13"/>
          <p:cNvGrpSpPr/>
          <p:nvPr/>
        </p:nvGrpSpPr>
        <p:grpSpPr>
          <a:xfrm rot="2700000">
            <a:off x="10612949" y="2094332"/>
            <a:ext cx="85198" cy="85198"/>
            <a:chOff x="0" y="0"/>
            <a:chExt cx="50173" cy="50173"/>
          </a:xfrm>
        </p:grpSpPr>
        <p:sp>
          <p:nvSpPr>
            <p:cNvPr name="Freeform 14" id="14"/>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5" id="15"/>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9865902" y="1079896"/>
            <a:ext cx="1578153" cy="707835"/>
            <a:chOff x="0" y="0"/>
            <a:chExt cx="929365" cy="416840"/>
          </a:xfrm>
        </p:grpSpPr>
        <p:sp>
          <p:nvSpPr>
            <p:cNvPr name="Freeform 17" id="17"/>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41BFD5"/>
              </a:solidFill>
              <a:prstDash val="solid"/>
              <a:miter/>
            </a:ln>
          </p:spPr>
        </p:sp>
        <p:sp>
          <p:nvSpPr>
            <p:cNvPr name="TextBox 18" id="18"/>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9" id="19"/>
          <p:cNvSpPr/>
          <p:nvPr/>
        </p:nvSpPr>
        <p:spPr>
          <a:xfrm flipV="true">
            <a:off x="9857905" y="1480141"/>
            <a:ext cx="1586150" cy="0"/>
          </a:xfrm>
          <a:prstGeom prst="line">
            <a:avLst/>
          </a:prstGeom>
          <a:ln cap="flat" w="9525">
            <a:solidFill>
              <a:srgbClr val="1FB5FF"/>
            </a:solidFill>
            <a:prstDash val="sysDash"/>
            <a:headEnd type="none" len="sm" w="sm"/>
            <a:tailEnd type="none" len="sm" w="sm"/>
          </a:ln>
        </p:spPr>
      </p:sp>
      <p:sp>
        <p:nvSpPr>
          <p:cNvPr name="AutoShape 20" id="20"/>
          <p:cNvSpPr/>
          <p:nvPr/>
        </p:nvSpPr>
        <p:spPr>
          <a:xfrm flipV="true">
            <a:off x="12413717" y="1783428"/>
            <a:ext cx="0" cy="288956"/>
          </a:xfrm>
          <a:prstGeom prst="line">
            <a:avLst/>
          </a:prstGeom>
          <a:ln cap="flat" w="9525">
            <a:solidFill>
              <a:srgbClr val="1FB5FF"/>
            </a:solidFill>
            <a:prstDash val="sysDash"/>
            <a:headEnd type="none" len="sm" w="sm"/>
            <a:tailEnd type="none" len="sm" w="sm"/>
          </a:ln>
        </p:spPr>
      </p:sp>
      <p:grpSp>
        <p:nvGrpSpPr>
          <p:cNvPr name="Group 21" id="21"/>
          <p:cNvGrpSpPr/>
          <p:nvPr/>
        </p:nvGrpSpPr>
        <p:grpSpPr>
          <a:xfrm rot="2700000">
            <a:off x="12371688" y="2090029"/>
            <a:ext cx="85198" cy="85198"/>
            <a:chOff x="0" y="0"/>
            <a:chExt cx="50173" cy="50173"/>
          </a:xfrm>
        </p:grpSpPr>
        <p:sp>
          <p:nvSpPr>
            <p:cNvPr name="Freeform 22" id="22"/>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3" id="23"/>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11624641" y="1075592"/>
            <a:ext cx="1578153" cy="707835"/>
            <a:chOff x="0" y="0"/>
            <a:chExt cx="929365" cy="416840"/>
          </a:xfrm>
        </p:grpSpPr>
        <p:sp>
          <p:nvSpPr>
            <p:cNvPr name="Freeform 25" id="25"/>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26" id="26"/>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7" id="27"/>
          <p:cNvSpPr/>
          <p:nvPr/>
        </p:nvSpPr>
        <p:spPr>
          <a:xfrm flipV="true">
            <a:off x="11616644" y="1475838"/>
            <a:ext cx="1586150" cy="0"/>
          </a:xfrm>
          <a:prstGeom prst="line">
            <a:avLst/>
          </a:prstGeom>
          <a:ln cap="flat" w="9525">
            <a:solidFill>
              <a:srgbClr val="1FB5FF"/>
            </a:solidFill>
            <a:prstDash val="sysDash"/>
            <a:headEnd type="none" len="sm" w="sm"/>
            <a:tailEnd type="none" len="sm" w="sm"/>
          </a:ln>
        </p:spPr>
      </p:sp>
      <p:sp>
        <p:nvSpPr>
          <p:cNvPr name="Freeform 28" id="28"/>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3"/>
            <a:stretch>
              <a:fillRect l="0" t="-47685" r="0" b="-48823"/>
            </a:stretch>
          </a:blipFill>
        </p:spPr>
      </p:sp>
      <p:sp>
        <p:nvSpPr>
          <p:cNvPr name="Freeform 29" id="29"/>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4"/>
            <a:stretch>
              <a:fillRect l="0" t="-62703" r="0" b="-99999"/>
            </a:stretch>
          </a:blipFill>
        </p:spPr>
      </p:sp>
      <p:grpSp>
        <p:nvGrpSpPr>
          <p:cNvPr name="Group 30" id="30"/>
          <p:cNvGrpSpPr/>
          <p:nvPr/>
        </p:nvGrpSpPr>
        <p:grpSpPr>
          <a:xfrm rot="0">
            <a:off x="1472937" y="3075434"/>
            <a:ext cx="4530747" cy="769299"/>
            <a:chOff x="0" y="0"/>
            <a:chExt cx="1193283" cy="202614"/>
          </a:xfrm>
        </p:grpSpPr>
        <p:sp>
          <p:nvSpPr>
            <p:cNvPr name="Freeform 31" id="31"/>
            <p:cNvSpPr/>
            <p:nvPr/>
          </p:nvSpPr>
          <p:spPr>
            <a:xfrm flipH="false" flipV="false" rot="0">
              <a:off x="0" y="0"/>
              <a:ext cx="1193283" cy="202614"/>
            </a:xfrm>
            <a:custGeom>
              <a:avLst/>
              <a:gdLst/>
              <a:ahLst/>
              <a:cxnLst/>
              <a:rect r="r" b="b" t="t" l="l"/>
              <a:pathLst>
                <a:path h="202614" w="1193283">
                  <a:moveTo>
                    <a:pt x="87146" y="0"/>
                  </a:moveTo>
                  <a:lnTo>
                    <a:pt x="1106137" y="0"/>
                  </a:lnTo>
                  <a:cubicBezTo>
                    <a:pt x="1129249" y="0"/>
                    <a:pt x="1151415" y="9181"/>
                    <a:pt x="1167758" y="25525"/>
                  </a:cubicBezTo>
                  <a:cubicBezTo>
                    <a:pt x="1184102" y="41868"/>
                    <a:pt x="1193283" y="64034"/>
                    <a:pt x="1193283" y="87146"/>
                  </a:cubicBezTo>
                  <a:lnTo>
                    <a:pt x="1193283" y="115467"/>
                  </a:lnTo>
                  <a:cubicBezTo>
                    <a:pt x="1193283" y="138580"/>
                    <a:pt x="1184102" y="160746"/>
                    <a:pt x="1167758" y="177089"/>
                  </a:cubicBezTo>
                  <a:cubicBezTo>
                    <a:pt x="1151415" y="193432"/>
                    <a:pt x="1129249" y="202614"/>
                    <a:pt x="1106137" y="202614"/>
                  </a:cubicBezTo>
                  <a:lnTo>
                    <a:pt x="87146" y="202614"/>
                  </a:lnTo>
                  <a:cubicBezTo>
                    <a:pt x="64034" y="202614"/>
                    <a:pt x="41868" y="193432"/>
                    <a:pt x="25525" y="177089"/>
                  </a:cubicBezTo>
                  <a:cubicBezTo>
                    <a:pt x="9181" y="160746"/>
                    <a:pt x="0" y="138580"/>
                    <a:pt x="0" y="115467"/>
                  </a:cubicBezTo>
                  <a:lnTo>
                    <a:pt x="0" y="87146"/>
                  </a:lnTo>
                  <a:cubicBezTo>
                    <a:pt x="0" y="64034"/>
                    <a:pt x="9181" y="41868"/>
                    <a:pt x="25525" y="25525"/>
                  </a:cubicBezTo>
                  <a:cubicBezTo>
                    <a:pt x="41868" y="9181"/>
                    <a:pt x="64034" y="0"/>
                    <a:pt x="87146" y="0"/>
                  </a:cubicBezTo>
                  <a:close/>
                </a:path>
              </a:pathLst>
            </a:custGeom>
            <a:solidFill>
              <a:srgbClr val="F9FAF5"/>
            </a:solidFill>
            <a:ln w="19050" cap="rnd">
              <a:solidFill>
                <a:srgbClr val="C1DEFF"/>
              </a:solidFill>
              <a:prstDash val="solid"/>
              <a:round/>
            </a:ln>
          </p:spPr>
        </p:sp>
        <p:sp>
          <p:nvSpPr>
            <p:cNvPr name="TextBox 32" id="32"/>
            <p:cNvSpPr txBox="true"/>
            <p:nvPr/>
          </p:nvSpPr>
          <p:spPr>
            <a:xfrm>
              <a:off x="0" y="-76200"/>
              <a:ext cx="1193283" cy="278814"/>
            </a:xfrm>
            <a:prstGeom prst="rect">
              <a:avLst/>
            </a:prstGeom>
          </p:spPr>
          <p:txBody>
            <a:bodyPr anchor="ctr" rtlCol="false" tIns="50800" lIns="50800" bIns="50800" rIns="50800"/>
            <a:lstStyle/>
            <a:p>
              <a:pPr algn="ctr">
                <a:lnSpc>
                  <a:spcPts val="3498"/>
                </a:lnSpc>
              </a:pPr>
            </a:p>
          </p:txBody>
        </p:sp>
      </p:grpSp>
      <p:grpSp>
        <p:nvGrpSpPr>
          <p:cNvPr name="Group 33" id="33"/>
          <p:cNvGrpSpPr/>
          <p:nvPr/>
        </p:nvGrpSpPr>
        <p:grpSpPr>
          <a:xfrm rot="0">
            <a:off x="9399169" y="3039596"/>
            <a:ext cx="4530747" cy="769299"/>
            <a:chOff x="0" y="0"/>
            <a:chExt cx="1193283" cy="202614"/>
          </a:xfrm>
        </p:grpSpPr>
        <p:sp>
          <p:nvSpPr>
            <p:cNvPr name="Freeform 34" id="34"/>
            <p:cNvSpPr/>
            <p:nvPr/>
          </p:nvSpPr>
          <p:spPr>
            <a:xfrm flipH="false" flipV="false" rot="0">
              <a:off x="0" y="0"/>
              <a:ext cx="1193283" cy="202614"/>
            </a:xfrm>
            <a:custGeom>
              <a:avLst/>
              <a:gdLst/>
              <a:ahLst/>
              <a:cxnLst/>
              <a:rect r="r" b="b" t="t" l="l"/>
              <a:pathLst>
                <a:path h="202614" w="1193283">
                  <a:moveTo>
                    <a:pt x="87146" y="0"/>
                  </a:moveTo>
                  <a:lnTo>
                    <a:pt x="1106137" y="0"/>
                  </a:lnTo>
                  <a:cubicBezTo>
                    <a:pt x="1129249" y="0"/>
                    <a:pt x="1151415" y="9181"/>
                    <a:pt x="1167758" y="25525"/>
                  </a:cubicBezTo>
                  <a:cubicBezTo>
                    <a:pt x="1184102" y="41868"/>
                    <a:pt x="1193283" y="64034"/>
                    <a:pt x="1193283" y="87146"/>
                  </a:cubicBezTo>
                  <a:lnTo>
                    <a:pt x="1193283" y="115467"/>
                  </a:lnTo>
                  <a:cubicBezTo>
                    <a:pt x="1193283" y="138580"/>
                    <a:pt x="1184102" y="160746"/>
                    <a:pt x="1167758" y="177089"/>
                  </a:cubicBezTo>
                  <a:cubicBezTo>
                    <a:pt x="1151415" y="193432"/>
                    <a:pt x="1129249" y="202614"/>
                    <a:pt x="1106137" y="202614"/>
                  </a:cubicBezTo>
                  <a:lnTo>
                    <a:pt x="87146" y="202614"/>
                  </a:lnTo>
                  <a:cubicBezTo>
                    <a:pt x="64034" y="202614"/>
                    <a:pt x="41868" y="193432"/>
                    <a:pt x="25525" y="177089"/>
                  </a:cubicBezTo>
                  <a:cubicBezTo>
                    <a:pt x="9181" y="160746"/>
                    <a:pt x="0" y="138580"/>
                    <a:pt x="0" y="115467"/>
                  </a:cubicBezTo>
                  <a:lnTo>
                    <a:pt x="0" y="87146"/>
                  </a:lnTo>
                  <a:cubicBezTo>
                    <a:pt x="0" y="64034"/>
                    <a:pt x="9181" y="41868"/>
                    <a:pt x="25525" y="25525"/>
                  </a:cubicBezTo>
                  <a:cubicBezTo>
                    <a:pt x="41868" y="9181"/>
                    <a:pt x="64034" y="0"/>
                    <a:pt x="87146" y="0"/>
                  </a:cubicBezTo>
                  <a:close/>
                </a:path>
              </a:pathLst>
            </a:custGeom>
            <a:solidFill>
              <a:srgbClr val="F9FAF5"/>
            </a:solidFill>
            <a:ln w="19050" cap="rnd">
              <a:solidFill>
                <a:srgbClr val="C1DEFF"/>
              </a:solidFill>
              <a:prstDash val="solid"/>
              <a:round/>
            </a:ln>
          </p:spPr>
        </p:sp>
        <p:sp>
          <p:nvSpPr>
            <p:cNvPr name="TextBox 35" id="35"/>
            <p:cNvSpPr txBox="true"/>
            <p:nvPr/>
          </p:nvSpPr>
          <p:spPr>
            <a:xfrm>
              <a:off x="0" y="-76200"/>
              <a:ext cx="1193283" cy="278814"/>
            </a:xfrm>
            <a:prstGeom prst="rect">
              <a:avLst/>
            </a:prstGeom>
          </p:spPr>
          <p:txBody>
            <a:bodyPr anchor="ctr" rtlCol="false" tIns="50800" lIns="50800" bIns="50800" rIns="50800"/>
            <a:lstStyle/>
            <a:p>
              <a:pPr algn="ctr">
                <a:lnSpc>
                  <a:spcPts val="3498"/>
                </a:lnSpc>
              </a:pPr>
            </a:p>
          </p:txBody>
        </p:sp>
      </p:grpSp>
      <p:sp>
        <p:nvSpPr>
          <p:cNvPr name="Freeform 36" id="36"/>
          <p:cNvSpPr/>
          <p:nvPr/>
        </p:nvSpPr>
        <p:spPr>
          <a:xfrm flipH="false" flipV="false" rot="0">
            <a:off x="15234361" y="2720476"/>
            <a:ext cx="1749894" cy="6762874"/>
          </a:xfrm>
          <a:custGeom>
            <a:avLst/>
            <a:gdLst/>
            <a:ahLst/>
            <a:cxnLst/>
            <a:rect r="r" b="b" t="t" l="l"/>
            <a:pathLst>
              <a:path h="6762874" w="1749894">
                <a:moveTo>
                  <a:pt x="0" y="0"/>
                </a:moveTo>
                <a:lnTo>
                  <a:pt x="1749893" y="0"/>
                </a:lnTo>
                <a:lnTo>
                  <a:pt x="1749893" y="6762875"/>
                </a:lnTo>
                <a:lnTo>
                  <a:pt x="0" y="6762875"/>
                </a:lnTo>
                <a:lnTo>
                  <a:pt x="0" y="0"/>
                </a:lnTo>
                <a:close/>
              </a:path>
            </a:pathLst>
          </a:custGeom>
          <a:blipFill>
            <a:blip r:embed="rId5"/>
            <a:stretch>
              <a:fillRect l="0" t="0" r="0" b="0"/>
            </a:stretch>
          </a:blipFill>
        </p:spPr>
      </p:sp>
      <p:sp>
        <p:nvSpPr>
          <p:cNvPr name="TextBox 37" id="37"/>
          <p:cNvSpPr txBox="true"/>
          <p:nvPr/>
        </p:nvSpPr>
        <p:spPr>
          <a:xfrm rot="0">
            <a:off x="8276111" y="1513479"/>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38" id="38"/>
          <p:cNvSpPr txBox="true"/>
          <p:nvPr/>
        </p:nvSpPr>
        <p:spPr>
          <a:xfrm rot="0">
            <a:off x="10035779" y="1513479"/>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39" id="39"/>
          <p:cNvSpPr txBox="true"/>
          <p:nvPr/>
        </p:nvSpPr>
        <p:spPr>
          <a:xfrm rot="0">
            <a:off x="9865902" y="1193690"/>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이력서 표절 검사</a:t>
            </a:r>
          </a:p>
        </p:txBody>
      </p:sp>
      <p:sp>
        <p:nvSpPr>
          <p:cNvPr name="TextBox 40" id="40"/>
          <p:cNvSpPr txBox="true"/>
          <p:nvPr/>
        </p:nvSpPr>
        <p:spPr>
          <a:xfrm rot="0">
            <a:off x="11794518" y="1509175"/>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41" id="41"/>
          <p:cNvSpPr txBox="true"/>
          <p:nvPr/>
        </p:nvSpPr>
        <p:spPr>
          <a:xfrm rot="0">
            <a:off x="11624641" y="1189386"/>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지원자 분석</a:t>
            </a:r>
          </a:p>
        </p:txBody>
      </p:sp>
      <p:sp>
        <p:nvSpPr>
          <p:cNvPr name="TextBox 42" id="42"/>
          <p:cNvSpPr txBox="true"/>
          <p:nvPr/>
        </p:nvSpPr>
        <p:spPr>
          <a:xfrm rot="0">
            <a:off x="13375383" y="1108420"/>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43" id="43"/>
          <p:cNvSpPr txBox="true"/>
          <p:nvPr/>
        </p:nvSpPr>
        <p:spPr>
          <a:xfrm rot="0">
            <a:off x="8106234" y="1189386"/>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공고 자동화</a:t>
            </a:r>
          </a:p>
        </p:txBody>
      </p:sp>
      <p:sp>
        <p:nvSpPr>
          <p:cNvPr name="TextBox 44" id="44"/>
          <p:cNvSpPr txBox="true"/>
          <p:nvPr/>
        </p:nvSpPr>
        <p:spPr>
          <a:xfrm rot="0">
            <a:off x="1482462" y="3949508"/>
            <a:ext cx="6970991" cy="3622670"/>
          </a:xfrm>
          <a:prstGeom prst="rect">
            <a:avLst/>
          </a:prstGeom>
        </p:spPr>
        <p:txBody>
          <a:bodyPr anchor="t" rtlCol="false" tIns="0" lIns="0" bIns="0" rIns="0">
            <a:spAutoFit/>
          </a:bodyPr>
          <a:lstStyle/>
          <a:p>
            <a:pPr algn="l" marL="539758" indent="-269879" lvl="1">
              <a:lnSpc>
                <a:spcPts val="5900"/>
              </a:lnSpc>
              <a:buFont typeface="Arial"/>
              <a:buChar char="•"/>
            </a:pPr>
            <a:r>
              <a:rPr lang="en-US" sz="2500" spc="25">
                <a:solidFill>
                  <a:srgbClr val="121278"/>
                </a:solidFill>
                <a:latin typeface="Tlab 돋움 레귤러"/>
                <a:ea typeface="Tlab 돋움 레귤러"/>
                <a:cs typeface="Tlab 돋움 레귤러"/>
                <a:sym typeface="Tlab 돋움 레귤러"/>
              </a:rPr>
              <a:t>OpenAI text-embedding-3-small</a:t>
            </a:r>
          </a:p>
          <a:p>
            <a:pPr algn="l" marL="539758" indent="-269879" lvl="1">
              <a:lnSpc>
                <a:spcPts val="5900"/>
              </a:lnSpc>
              <a:buFont typeface="Arial"/>
              <a:buChar char="•"/>
            </a:pPr>
            <a:r>
              <a:rPr lang="en-US" sz="2500" spc="25">
                <a:solidFill>
                  <a:srgbClr val="121278"/>
                </a:solidFill>
                <a:latin typeface="Tlab 돋움 레귤러"/>
                <a:ea typeface="Tlab 돋움 레귤러"/>
                <a:cs typeface="Tlab 돋움 레귤러"/>
                <a:sym typeface="Tlab 돋움 레귤러"/>
              </a:rPr>
              <a:t>JSON에서 텍스트 추출</a:t>
            </a:r>
          </a:p>
          <a:p>
            <a:pPr algn="l" marL="539758" indent="-269879" lvl="1">
              <a:lnSpc>
                <a:spcPts val="5900"/>
              </a:lnSpc>
              <a:buFont typeface="Arial"/>
              <a:buChar char="•"/>
            </a:pPr>
            <a:r>
              <a:rPr lang="en-US" sz="2500" spc="25">
                <a:solidFill>
                  <a:srgbClr val="121278"/>
                </a:solidFill>
                <a:latin typeface="Tlab 돋움 레귤러"/>
                <a:ea typeface="Tlab 돋움 레귤러"/>
                <a:cs typeface="Tlab 돋움 레귤러"/>
                <a:sym typeface="Tlab 돋움 레귤러"/>
              </a:rPr>
              <a:t>ChromaDB에 임베딩과 메타데이터 저장</a:t>
            </a:r>
          </a:p>
          <a:p>
            <a:pPr algn="l" marL="539758" indent="-269879" lvl="1">
              <a:lnSpc>
                <a:spcPts val="5900"/>
              </a:lnSpc>
              <a:buFont typeface="Arial"/>
              <a:buChar char="•"/>
            </a:pPr>
            <a:r>
              <a:rPr lang="en-US" b="true" sz="2500" spc="25">
                <a:solidFill>
                  <a:srgbClr val="121278"/>
                </a:solidFill>
                <a:latin typeface="Tlab 돋움 레귤러 Bold"/>
                <a:ea typeface="Tlab 돋움 레귤러 Bold"/>
                <a:cs typeface="Tlab 돋움 레귤러 Bold"/>
                <a:sym typeface="Tlab 돋움 레귤러 Bold"/>
              </a:rPr>
              <a:t>일괄 처리 및 실시간 임베딩</a:t>
            </a:r>
          </a:p>
          <a:p>
            <a:pPr algn="l">
              <a:lnSpc>
                <a:spcPts val="5900"/>
              </a:lnSpc>
            </a:pPr>
          </a:p>
        </p:txBody>
      </p:sp>
      <p:sp>
        <p:nvSpPr>
          <p:cNvPr name="TextBox 45" id="45"/>
          <p:cNvSpPr txBox="true"/>
          <p:nvPr/>
        </p:nvSpPr>
        <p:spPr>
          <a:xfrm rot="0">
            <a:off x="9399169" y="3950910"/>
            <a:ext cx="4734884" cy="5108570"/>
          </a:xfrm>
          <a:prstGeom prst="rect">
            <a:avLst/>
          </a:prstGeom>
        </p:spPr>
        <p:txBody>
          <a:bodyPr anchor="t" rtlCol="false" tIns="0" lIns="0" bIns="0" rIns="0">
            <a:spAutoFit/>
          </a:bodyPr>
          <a:lstStyle/>
          <a:p>
            <a:pPr algn="l" marL="539758" indent="-269879" lvl="1">
              <a:lnSpc>
                <a:spcPts val="5900"/>
              </a:lnSpc>
              <a:buFont typeface="Arial"/>
              <a:buChar char="•"/>
            </a:pPr>
            <a:r>
              <a:rPr lang="en-US" b="true" sz="2500" spc="25">
                <a:solidFill>
                  <a:srgbClr val="121278"/>
                </a:solidFill>
                <a:latin typeface="Tlab 돋움 레귤러 Bold"/>
                <a:ea typeface="Tlab 돋움 레귤러 Bold"/>
                <a:cs typeface="Tlab 돋움 레귤러 Bold"/>
                <a:sym typeface="Tlab 돋움 레귤러 Bold"/>
              </a:rPr>
              <a:t>코사인 유사도 측정</a:t>
            </a:r>
          </a:p>
          <a:p>
            <a:pPr algn="l" marL="539758" indent="-269879" lvl="1">
              <a:lnSpc>
                <a:spcPts val="5900"/>
              </a:lnSpc>
              <a:buFont typeface="Arial"/>
              <a:buChar char="•"/>
            </a:pPr>
            <a:r>
              <a:rPr lang="en-US" sz="2500" spc="25">
                <a:solidFill>
                  <a:srgbClr val="121278"/>
                </a:solidFill>
                <a:latin typeface="Tlab 돋움 레귤러"/>
                <a:ea typeface="Tlab 돋움 레귤러"/>
                <a:cs typeface="Tlab 돋움 레귤러"/>
                <a:sym typeface="Tlab 돋움 레귤러"/>
              </a:rPr>
              <a:t>임계값 기반 표절 판정</a:t>
            </a:r>
          </a:p>
          <a:p>
            <a:pPr algn="l" marL="539758" indent="-269879" lvl="1">
              <a:lnSpc>
                <a:spcPts val="5900"/>
              </a:lnSpc>
              <a:buFont typeface="Arial"/>
              <a:buChar char="•"/>
            </a:pPr>
            <a:r>
              <a:rPr lang="en-US" sz="2500" spc="25">
                <a:solidFill>
                  <a:srgbClr val="121278"/>
                </a:solidFill>
                <a:latin typeface="Tlab 돋움 레귤러"/>
                <a:ea typeface="Tlab 돋움 레귤러"/>
                <a:cs typeface="Tlab 돋움 레귤러"/>
                <a:sym typeface="Tlab 돋움 레귤러"/>
              </a:rPr>
              <a:t>자기 자신 제외</a:t>
            </a:r>
          </a:p>
          <a:p>
            <a:pPr algn="l" marL="539758" indent="-269879" lvl="1">
              <a:lnSpc>
                <a:spcPts val="5900"/>
              </a:lnSpc>
              <a:buFont typeface="Arial"/>
              <a:buChar char="•"/>
            </a:pPr>
            <a:r>
              <a:rPr lang="en-US" sz="2500" spc="25">
                <a:solidFill>
                  <a:srgbClr val="121278"/>
                </a:solidFill>
                <a:latin typeface="Tlab 돋움 레귤러"/>
                <a:ea typeface="Tlab 돋움 레귤러"/>
                <a:cs typeface="Tlab 돋움 레귤러"/>
                <a:sym typeface="Tlab 돋움 레귤러"/>
              </a:rPr>
              <a:t>상위 5개 유사 이력서 검색</a:t>
            </a:r>
          </a:p>
          <a:p>
            <a:pPr algn="l" marL="539758" indent="-269879" lvl="1">
              <a:lnSpc>
                <a:spcPts val="5900"/>
              </a:lnSpc>
              <a:buFont typeface="Arial"/>
              <a:buChar char="•"/>
            </a:pPr>
            <a:r>
              <a:rPr lang="en-US" sz="2500" spc="25">
                <a:solidFill>
                  <a:srgbClr val="121278"/>
                </a:solidFill>
                <a:latin typeface="Tlab 돋움 레귤러"/>
                <a:ea typeface="Tlab 돋움 레귤러"/>
                <a:cs typeface="Tlab 돋움 레귤러"/>
                <a:sym typeface="Tlab 돋움 레귤러"/>
              </a:rPr>
              <a:t>DB 캐싱으로 성능 최적화</a:t>
            </a:r>
          </a:p>
          <a:p>
            <a:pPr algn="l">
              <a:lnSpc>
                <a:spcPts val="5900"/>
              </a:lnSpc>
            </a:pPr>
          </a:p>
          <a:p>
            <a:pPr algn="l">
              <a:lnSpc>
                <a:spcPts val="5900"/>
              </a:lnSpc>
            </a:pPr>
          </a:p>
        </p:txBody>
      </p:sp>
      <p:sp>
        <p:nvSpPr>
          <p:cNvPr name="TextBox 46" id="46"/>
          <p:cNvSpPr txBox="true"/>
          <p:nvPr/>
        </p:nvSpPr>
        <p:spPr>
          <a:xfrm rot="0">
            <a:off x="2349708" y="3118771"/>
            <a:ext cx="2777204" cy="596900"/>
          </a:xfrm>
          <a:prstGeom prst="rect">
            <a:avLst/>
          </a:prstGeom>
        </p:spPr>
        <p:txBody>
          <a:bodyPr anchor="t" rtlCol="false" tIns="0" lIns="0" bIns="0" rIns="0">
            <a:spAutoFit/>
          </a:bodyPr>
          <a:lstStyle/>
          <a:p>
            <a:pPr algn="ctr">
              <a:lnSpc>
                <a:spcPts val="4930"/>
              </a:lnSpc>
            </a:pPr>
            <a:r>
              <a:rPr lang="en-US" b="true" sz="3400" spc="34">
                <a:solidFill>
                  <a:srgbClr val="121278"/>
                </a:solidFill>
                <a:latin typeface="Tlab 돋움 레귤러 Bold"/>
                <a:ea typeface="Tlab 돋움 레귤러 Bold"/>
                <a:cs typeface="Tlab 돋움 레귤러 Bold"/>
                <a:sym typeface="Tlab 돋움 레귤러 Bold"/>
              </a:rPr>
              <a:t>임베딩</a:t>
            </a:r>
          </a:p>
        </p:txBody>
      </p:sp>
      <p:sp>
        <p:nvSpPr>
          <p:cNvPr name="TextBox 47" id="47"/>
          <p:cNvSpPr txBox="true"/>
          <p:nvPr/>
        </p:nvSpPr>
        <p:spPr>
          <a:xfrm rot="0">
            <a:off x="10275940" y="3082933"/>
            <a:ext cx="2777204" cy="596900"/>
          </a:xfrm>
          <a:prstGeom prst="rect">
            <a:avLst/>
          </a:prstGeom>
        </p:spPr>
        <p:txBody>
          <a:bodyPr anchor="t" rtlCol="false" tIns="0" lIns="0" bIns="0" rIns="0">
            <a:spAutoFit/>
          </a:bodyPr>
          <a:lstStyle/>
          <a:p>
            <a:pPr algn="ctr">
              <a:lnSpc>
                <a:spcPts val="4930"/>
              </a:lnSpc>
            </a:pPr>
            <a:r>
              <a:rPr lang="en-US" b="true" sz="3400" spc="34">
                <a:solidFill>
                  <a:srgbClr val="121278"/>
                </a:solidFill>
                <a:latin typeface="Tlab 돋움 레귤러 Bold"/>
                <a:ea typeface="Tlab 돋움 레귤러 Bold"/>
                <a:cs typeface="Tlab 돋움 레귤러 Bold"/>
                <a:sym typeface="Tlab 돋움 레귤러 Bold"/>
              </a:rPr>
              <a:t>로직</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3" id="3"/>
          <p:cNvSpPr/>
          <p:nvPr/>
        </p:nvSpPr>
        <p:spPr>
          <a:xfrm flipV="true">
            <a:off x="10169203" y="1787731"/>
            <a:ext cx="0" cy="288956"/>
          </a:xfrm>
          <a:prstGeom prst="line">
            <a:avLst/>
          </a:prstGeom>
          <a:ln cap="flat" w="9525">
            <a:solidFill>
              <a:srgbClr val="1FB5FF"/>
            </a:solidFill>
            <a:prstDash val="sysDash"/>
            <a:headEnd type="none" len="sm" w="sm"/>
            <a:tailEnd type="none" len="sm" w="sm"/>
          </a:ln>
        </p:spPr>
      </p:sp>
      <p:grpSp>
        <p:nvGrpSpPr>
          <p:cNvPr name="Group 4" id="4"/>
          <p:cNvGrpSpPr/>
          <p:nvPr/>
        </p:nvGrpSpPr>
        <p:grpSpPr>
          <a:xfrm rot="2700000">
            <a:off x="10127174" y="2094332"/>
            <a:ext cx="85198" cy="85198"/>
            <a:chOff x="0" y="0"/>
            <a:chExt cx="50173" cy="50173"/>
          </a:xfrm>
        </p:grpSpPr>
        <p:sp>
          <p:nvSpPr>
            <p:cNvPr name="Freeform 5" id="5"/>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6" id="6"/>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380127" y="1079896"/>
            <a:ext cx="1578153" cy="707835"/>
            <a:chOff x="0" y="0"/>
            <a:chExt cx="929365" cy="416840"/>
          </a:xfrm>
        </p:grpSpPr>
        <p:sp>
          <p:nvSpPr>
            <p:cNvPr name="Freeform 8" id="8"/>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9" id="9"/>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flipV="true">
            <a:off x="9372130" y="1480141"/>
            <a:ext cx="1586150" cy="0"/>
          </a:xfrm>
          <a:prstGeom prst="line">
            <a:avLst/>
          </a:prstGeom>
          <a:ln cap="flat" w="9525">
            <a:solidFill>
              <a:srgbClr val="1FB5FF"/>
            </a:solidFill>
            <a:prstDash val="sysDash"/>
            <a:headEnd type="none" len="sm" w="sm"/>
            <a:tailEnd type="none" len="sm" w="sm"/>
          </a:ln>
        </p:spPr>
      </p:sp>
      <p:sp>
        <p:nvSpPr>
          <p:cNvPr name="AutoShape 11" id="11"/>
          <p:cNvSpPr/>
          <p:nvPr/>
        </p:nvSpPr>
        <p:spPr>
          <a:xfrm flipV="true">
            <a:off x="11937467" y="1783428"/>
            <a:ext cx="0" cy="288956"/>
          </a:xfrm>
          <a:prstGeom prst="line">
            <a:avLst/>
          </a:prstGeom>
          <a:ln cap="flat" w="9525">
            <a:solidFill>
              <a:srgbClr val="1FB5FF"/>
            </a:solidFill>
            <a:prstDash val="sysDash"/>
            <a:headEnd type="none" len="sm" w="sm"/>
            <a:tailEnd type="none" len="sm" w="sm"/>
          </a:ln>
        </p:spPr>
      </p:sp>
      <p:grpSp>
        <p:nvGrpSpPr>
          <p:cNvPr name="Group 12" id="12"/>
          <p:cNvGrpSpPr/>
          <p:nvPr/>
        </p:nvGrpSpPr>
        <p:grpSpPr>
          <a:xfrm rot="2700000">
            <a:off x="11895438" y="2090029"/>
            <a:ext cx="85198" cy="85198"/>
            <a:chOff x="0" y="0"/>
            <a:chExt cx="50173" cy="50173"/>
          </a:xfrm>
        </p:grpSpPr>
        <p:sp>
          <p:nvSpPr>
            <p:cNvPr name="Freeform 13" id="13"/>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4" id="14"/>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1148391" y="1075592"/>
            <a:ext cx="1578153" cy="707835"/>
            <a:chOff x="0" y="0"/>
            <a:chExt cx="929365" cy="416840"/>
          </a:xfrm>
        </p:grpSpPr>
        <p:sp>
          <p:nvSpPr>
            <p:cNvPr name="Freeform 16" id="16"/>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005694"/>
              </a:solidFill>
              <a:prstDash val="solid"/>
              <a:miter/>
            </a:ln>
          </p:spPr>
        </p:sp>
        <p:sp>
          <p:nvSpPr>
            <p:cNvPr name="TextBox 17" id="17"/>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8" id="18"/>
          <p:cNvSpPr/>
          <p:nvPr/>
        </p:nvSpPr>
        <p:spPr>
          <a:xfrm flipV="true">
            <a:off x="11140394" y="1475838"/>
            <a:ext cx="1586150" cy="0"/>
          </a:xfrm>
          <a:prstGeom prst="line">
            <a:avLst/>
          </a:prstGeom>
          <a:ln cap="flat" w="9525">
            <a:solidFill>
              <a:srgbClr val="1FB5FF"/>
            </a:solidFill>
            <a:prstDash val="sysDash"/>
            <a:headEnd type="none" len="sm" w="sm"/>
            <a:tailEnd type="none" len="sm" w="sm"/>
          </a:ln>
        </p:spPr>
      </p:sp>
      <p:sp>
        <p:nvSpPr>
          <p:cNvPr name="TextBox 19" id="19"/>
          <p:cNvSpPr txBox="true"/>
          <p:nvPr/>
        </p:nvSpPr>
        <p:spPr>
          <a:xfrm rot="0">
            <a:off x="14366232" y="978413"/>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grpSp>
        <p:nvGrpSpPr>
          <p:cNvPr name="Group 20" id="20"/>
          <p:cNvGrpSpPr/>
          <p:nvPr/>
        </p:nvGrpSpPr>
        <p:grpSpPr>
          <a:xfrm rot="2700000">
            <a:off x="13655705" y="2085725"/>
            <a:ext cx="85198" cy="85198"/>
            <a:chOff x="0" y="0"/>
            <a:chExt cx="50173" cy="50173"/>
          </a:xfrm>
        </p:grpSpPr>
        <p:sp>
          <p:nvSpPr>
            <p:cNvPr name="Freeform 21" id="21"/>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2" id="22"/>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sp>
        <p:nvSpPr>
          <p:cNvPr name="AutoShape 23" id="23"/>
          <p:cNvSpPr/>
          <p:nvPr/>
        </p:nvSpPr>
        <p:spPr>
          <a:xfrm flipV="true">
            <a:off x="13705731" y="1783428"/>
            <a:ext cx="0" cy="323594"/>
          </a:xfrm>
          <a:prstGeom prst="line">
            <a:avLst/>
          </a:prstGeom>
          <a:ln cap="flat" w="9525">
            <a:solidFill>
              <a:srgbClr val="1FB5FF"/>
            </a:solidFill>
            <a:prstDash val="sysDash"/>
            <a:headEnd type="none" len="sm" w="sm"/>
            <a:tailEnd type="none" len="sm" w="sm"/>
          </a:ln>
        </p:spPr>
      </p:sp>
      <p:grpSp>
        <p:nvGrpSpPr>
          <p:cNvPr name="Group 24" id="24"/>
          <p:cNvGrpSpPr/>
          <p:nvPr/>
        </p:nvGrpSpPr>
        <p:grpSpPr>
          <a:xfrm rot="0">
            <a:off x="12916655" y="1075592"/>
            <a:ext cx="1578153" cy="707835"/>
            <a:chOff x="0" y="0"/>
            <a:chExt cx="929365" cy="416840"/>
          </a:xfrm>
        </p:grpSpPr>
        <p:sp>
          <p:nvSpPr>
            <p:cNvPr name="Freeform 25" id="25"/>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26" id="26"/>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7" id="27"/>
          <p:cNvSpPr/>
          <p:nvPr/>
        </p:nvSpPr>
        <p:spPr>
          <a:xfrm flipV="true">
            <a:off x="12908658" y="1475838"/>
            <a:ext cx="1586150" cy="0"/>
          </a:xfrm>
          <a:prstGeom prst="line">
            <a:avLst/>
          </a:prstGeom>
          <a:ln cap="flat" w="9525">
            <a:solidFill>
              <a:srgbClr val="1FB5FF"/>
            </a:solidFill>
            <a:prstDash val="sysDash"/>
            <a:headEnd type="none" len="sm" w="sm"/>
            <a:tailEnd type="none" len="sm" w="sm"/>
          </a:ln>
        </p:spPr>
      </p:sp>
      <p:grpSp>
        <p:nvGrpSpPr>
          <p:cNvPr name="Group 28" id="28"/>
          <p:cNvGrpSpPr/>
          <p:nvPr/>
        </p:nvGrpSpPr>
        <p:grpSpPr>
          <a:xfrm rot="0">
            <a:off x="11788493" y="3663037"/>
            <a:ext cx="2250769" cy="2250769"/>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E2FF"/>
            </a:solidFill>
          </p:spPr>
        </p:sp>
        <p:sp>
          <p:nvSpPr>
            <p:cNvPr name="TextBox 30" id="30"/>
            <p:cNvSpPr txBox="true"/>
            <p:nvPr/>
          </p:nvSpPr>
          <p:spPr>
            <a:xfrm>
              <a:off x="76200" y="-9525"/>
              <a:ext cx="660400" cy="746125"/>
            </a:xfrm>
            <a:prstGeom prst="rect">
              <a:avLst/>
            </a:prstGeom>
          </p:spPr>
          <p:txBody>
            <a:bodyPr anchor="ctr" rtlCol="false" tIns="50800" lIns="50800" bIns="50800" rIns="50800"/>
            <a:lstStyle/>
            <a:p>
              <a:pPr algn="ctr">
                <a:lnSpc>
                  <a:spcPts val="4499"/>
                </a:lnSpc>
              </a:pPr>
              <a:r>
                <a:rPr lang="en-US" b="true" sz="2999">
                  <a:solidFill>
                    <a:srgbClr val="005694"/>
                  </a:solidFill>
                  <a:latin typeface="Aileron Bold"/>
                  <a:ea typeface="Aileron Bold"/>
                  <a:cs typeface="Aileron Bold"/>
                  <a:sym typeface="Aileron Bold"/>
                </a:rPr>
                <a:t>자기소개서 하이라이팅</a:t>
              </a:r>
            </a:p>
          </p:txBody>
        </p:sp>
      </p:grpSp>
      <p:sp>
        <p:nvSpPr>
          <p:cNvPr name="AutoShape 31" id="31"/>
          <p:cNvSpPr/>
          <p:nvPr/>
        </p:nvSpPr>
        <p:spPr>
          <a:xfrm flipH="true" flipV="true">
            <a:off x="3997117" y="4776805"/>
            <a:ext cx="994501" cy="15183"/>
          </a:xfrm>
          <a:prstGeom prst="line">
            <a:avLst/>
          </a:prstGeom>
          <a:ln cap="flat" w="38100">
            <a:solidFill>
              <a:srgbClr val="C9E2FF"/>
            </a:solidFill>
            <a:prstDash val="solid"/>
            <a:headEnd type="none" len="sm" w="sm"/>
            <a:tailEnd type="none" len="sm" w="sm"/>
          </a:ln>
        </p:spPr>
      </p:sp>
      <p:grpSp>
        <p:nvGrpSpPr>
          <p:cNvPr name="Group 32" id="32"/>
          <p:cNvGrpSpPr/>
          <p:nvPr/>
        </p:nvGrpSpPr>
        <p:grpSpPr>
          <a:xfrm rot="0">
            <a:off x="4991618" y="3666603"/>
            <a:ext cx="2250769" cy="2250769"/>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E2FF"/>
            </a:solidFill>
          </p:spPr>
        </p:sp>
        <p:sp>
          <p:nvSpPr>
            <p:cNvPr name="TextBox 34" id="34"/>
            <p:cNvSpPr txBox="true"/>
            <p:nvPr/>
          </p:nvSpPr>
          <p:spPr>
            <a:xfrm>
              <a:off x="76200" y="-9525"/>
              <a:ext cx="660400" cy="746125"/>
            </a:xfrm>
            <a:prstGeom prst="rect">
              <a:avLst/>
            </a:prstGeom>
          </p:spPr>
          <p:txBody>
            <a:bodyPr anchor="ctr" rtlCol="false" tIns="50800" lIns="50800" bIns="50800" rIns="50800"/>
            <a:lstStyle/>
            <a:p>
              <a:pPr algn="ctr">
                <a:lnSpc>
                  <a:spcPts val="4499"/>
                </a:lnSpc>
              </a:pPr>
              <a:r>
                <a:rPr lang="en-US" b="true" sz="2999">
                  <a:solidFill>
                    <a:srgbClr val="004AAD"/>
                  </a:solidFill>
                  <a:latin typeface="Aileron Bold"/>
                  <a:ea typeface="Aileron Bold"/>
                  <a:cs typeface="Aileron Bold"/>
                  <a:sym typeface="Aileron Bold"/>
                </a:rPr>
                <a:t>이력서분석</a:t>
              </a:r>
            </a:p>
          </p:txBody>
        </p:sp>
      </p:grpSp>
      <p:grpSp>
        <p:nvGrpSpPr>
          <p:cNvPr name="Group 35" id="35"/>
          <p:cNvGrpSpPr/>
          <p:nvPr/>
        </p:nvGrpSpPr>
        <p:grpSpPr>
          <a:xfrm rot="0">
            <a:off x="7659445" y="2935316"/>
            <a:ext cx="3713344" cy="3713344"/>
            <a:chOff x="0" y="0"/>
            <a:chExt cx="811242" cy="811242"/>
          </a:xfrm>
        </p:grpSpPr>
        <p:sp>
          <p:nvSpPr>
            <p:cNvPr name="Freeform 36" id="36"/>
            <p:cNvSpPr/>
            <p:nvPr/>
          </p:nvSpPr>
          <p:spPr>
            <a:xfrm flipH="false" flipV="false" rot="0">
              <a:off x="0" y="0"/>
              <a:ext cx="811242" cy="811242"/>
            </a:xfrm>
            <a:custGeom>
              <a:avLst/>
              <a:gdLst/>
              <a:ahLst/>
              <a:cxnLst/>
              <a:rect r="r" b="b" t="t" l="l"/>
              <a:pathLst>
                <a:path h="811242" w="811242">
                  <a:moveTo>
                    <a:pt x="405621" y="0"/>
                  </a:moveTo>
                  <a:cubicBezTo>
                    <a:pt x="181603" y="0"/>
                    <a:pt x="0" y="181603"/>
                    <a:pt x="0" y="405621"/>
                  </a:cubicBezTo>
                  <a:cubicBezTo>
                    <a:pt x="0" y="629639"/>
                    <a:pt x="181603" y="811242"/>
                    <a:pt x="405621" y="811242"/>
                  </a:cubicBezTo>
                  <a:cubicBezTo>
                    <a:pt x="629639" y="811242"/>
                    <a:pt x="811242" y="629639"/>
                    <a:pt x="811242" y="405621"/>
                  </a:cubicBezTo>
                  <a:cubicBezTo>
                    <a:pt x="811242" y="181603"/>
                    <a:pt x="629639" y="0"/>
                    <a:pt x="405621" y="0"/>
                  </a:cubicBezTo>
                  <a:close/>
                </a:path>
              </a:pathLst>
            </a:custGeom>
            <a:solidFill>
              <a:srgbClr val="FFFFFF"/>
            </a:solidFill>
            <a:ln w="66675" cap="sq">
              <a:solidFill>
                <a:srgbClr val="DFEEFF"/>
              </a:solidFill>
              <a:prstDash val="solid"/>
              <a:miter/>
            </a:ln>
          </p:spPr>
        </p:sp>
        <p:sp>
          <p:nvSpPr>
            <p:cNvPr name="TextBox 37" id="37"/>
            <p:cNvSpPr txBox="true"/>
            <p:nvPr/>
          </p:nvSpPr>
          <p:spPr>
            <a:xfrm>
              <a:off x="76054" y="28429"/>
              <a:ext cx="659134" cy="706759"/>
            </a:xfrm>
            <a:prstGeom prst="rect">
              <a:avLst/>
            </a:prstGeom>
          </p:spPr>
          <p:txBody>
            <a:bodyPr anchor="ctr" rtlCol="false" tIns="50800" lIns="50800" bIns="50800" rIns="50800"/>
            <a:lstStyle/>
            <a:p>
              <a:pPr algn="ctr" marL="0" indent="0" lvl="0">
                <a:lnSpc>
                  <a:spcPts val="5546"/>
                </a:lnSpc>
                <a:spcBef>
                  <a:spcPct val="0"/>
                </a:spcBef>
              </a:pPr>
              <a:r>
                <a:rPr lang="en-US" b="true" sz="4299" spc="167">
                  <a:solidFill>
                    <a:srgbClr val="004AAD"/>
                  </a:solidFill>
                  <a:latin typeface="Aileron Bold"/>
                  <a:ea typeface="Aileron Bold"/>
                  <a:cs typeface="Aileron Bold"/>
                  <a:sym typeface="Aileron Bold"/>
                </a:rPr>
                <a:t>지원자 분석</a:t>
              </a:r>
            </a:p>
          </p:txBody>
        </p:sp>
      </p:grpSp>
      <p:grpSp>
        <p:nvGrpSpPr>
          <p:cNvPr name="Group 38" id="38"/>
          <p:cNvGrpSpPr/>
          <p:nvPr/>
        </p:nvGrpSpPr>
        <p:grpSpPr>
          <a:xfrm rot="0">
            <a:off x="8390732" y="7007531"/>
            <a:ext cx="2250769" cy="2250769"/>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E2FF"/>
            </a:solidFill>
          </p:spPr>
        </p:sp>
        <p:sp>
          <p:nvSpPr>
            <p:cNvPr name="TextBox 40" id="40"/>
            <p:cNvSpPr txBox="true"/>
            <p:nvPr/>
          </p:nvSpPr>
          <p:spPr>
            <a:xfrm>
              <a:off x="76200" y="-9525"/>
              <a:ext cx="660400" cy="746125"/>
            </a:xfrm>
            <a:prstGeom prst="rect">
              <a:avLst/>
            </a:prstGeom>
          </p:spPr>
          <p:txBody>
            <a:bodyPr anchor="ctr" rtlCol="false" tIns="50800" lIns="50800" bIns="50800" rIns="50800"/>
            <a:lstStyle/>
            <a:p>
              <a:pPr algn="ctr">
                <a:lnSpc>
                  <a:spcPts val="4499"/>
                </a:lnSpc>
              </a:pPr>
              <a:r>
                <a:rPr lang="en-US" sz="2999" b="true">
                  <a:solidFill>
                    <a:srgbClr val="004AAD"/>
                  </a:solidFill>
                  <a:latin typeface="Aileron Bold"/>
                  <a:ea typeface="Aileron Bold"/>
                  <a:cs typeface="Aileron Bold"/>
                  <a:sym typeface="Aileron Bold"/>
                </a:rPr>
                <a:t>지원자 </a:t>
              </a:r>
            </a:p>
            <a:p>
              <a:pPr algn="ctr">
                <a:lnSpc>
                  <a:spcPts val="4499"/>
                </a:lnSpc>
              </a:pPr>
              <a:r>
                <a:rPr lang="en-US" b="true" sz="2999">
                  <a:solidFill>
                    <a:srgbClr val="004AAD"/>
                  </a:solidFill>
                  <a:latin typeface="Aileron Bold"/>
                  <a:ea typeface="Aileron Bold"/>
                  <a:cs typeface="Aileron Bold"/>
                  <a:sym typeface="Aileron Bold"/>
                </a:rPr>
                <a:t>인사이트</a:t>
              </a:r>
            </a:p>
          </p:txBody>
        </p:sp>
      </p:grpSp>
      <p:sp>
        <p:nvSpPr>
          <p:cNvPr name="AutoShape 41" id="41"/>
          <p:cNvSpPr/>
          <p:nvPr/>
        </p:nvSpPr>
        <p:spPr>
          <a:xfrm flipH="true">
            <a:off x="9516117" y="6648659"/>
            <a:ext cx="0" cy="358871"/>
          </a:xfrm>
          <a:prstGeom prst="line">
            <a:avLst/>
          </a:prstGeom>
          <a:ln cap="flat" w="38100">
            <a:solidFill>
              <a:srgbClr val="C1DEFF"/>
            </a:solidFill>
            <a:prstDash val="solid"/>
            <a:headEnd type="none" len="sm" w="sm"/>
            <a:tailEnd type="none" len="sm" w="sm"/>
          </a:ln>
        </p:spPr>
      </p:sp>
      <p:sp>
        <p:nvSpPr>
          <p:cNvPr name="AutoShape 42" id="42"/>
          <p:cNvSpPr/>
          <p:nvPr/>
        </p:nvSpPr>
        <p:spPr>
          <a:xfrm flipH="true" flipV="true">
            <a:off x="7242387" y="4791987"/>
            <a:ext cx="417057" cy="0"/>
          </a:xfrm>
          <a:prstGeom prst="line">
            <a:avLst/>
          </a:prstGeom>
          <a:ln cap="flat" w="38100">
            <a:solidFill>
              <a:srgbClr val="C1DEFF"/>
            </a:solidFill>
            <a:prstDash val="solid"/>
            <a:headEnd type="none" len="sm" w="sm"/>
            <a:tailEnd type="none" len="sm" w="sm"/>
          </a:ln>
        </p:spPr>
      </p:sp>
      <p:sp>
        <p:nvSpPr>
          <p:cNvPr name="AutoShape 43" id="43"/>
          <p:cNvSpPr/>
          <p:nvPr/>
        </p:nvSpPr>
        <p:spPr>
          <a:xfrm flipH="true">
            <a:off x="11372789" y="4788422"/>
            <a:ext cx="415705" cy="3565"/>
          </a:xfrm>
          <a:prstGeom prst="line">
            <a:avLst/>
          </a:prstGeom>
          <a:ln cap="flat" w="38100">
            <a:solidFill>
              <a:srgbClr val="C1DEFF"/>
            </a:solidFill>
            <a:prstDash val="solid"/>
            <a:headEnd type="none" len="sm" w="sm"/>
            <a:tailEnd type="none" len="sm" w="sm"/>
          </a:ln>
        </p:spPr>
      </p:sp>
      <p:sp>
        <p:nvSpPr>
          <p:cNvPr name="AutoShape 44" id="44"/>
          <p:cNvSpPr/>
          <p:nvPr/>
        </p:nvSpPr>
        <p:spPr>
          <a:xfrm flipH="true">
            <a:off x="14039263" y="4788422"/>
            <a:ext cx="708171" cy="0"/>
          </a:xfrm>
          <a:prstGeom prst="line">
            <a:avLst/>
          </a:prstGeom>
          <a:ln cap="flat" w="38100">
            <a:solidFill>
              <a:srgbClr val="C9E2FF"/>
            </a:solidFill>
            <a:prstDash val="solid"/>
            <a:headEnd type="none" len="sm" w="sm"/>
            <a:tailEnd type="none" len="sm" w="sm"/>
          </a:ln>
        </p:spPr>
      </p:sp>
      <p:sp>
        <p:nvSpPr>
          <p:cNvPr name="AutoShape 45" id="45"/>
          <p:cNvSpPr/>
          <p:nvPr/>
        </p:nvSpPr>
        <p:spPr>
          <a:xfrm flipV="true">
            <a:off x="10641501" y="8132915"/>
            <a:ext cx="731287" cy="0"/>
          </a:xfrm>
          <a:prstGeom prst="line">
            <a:avLst/>
          </a:prstGeom>
          <a:ln cap="flat" w="38100">
            <a:solidFill>
              <a:srgbClr val="C9E2FF"/>
            </a:solidFill>
            <a:prstDash val="solid"/>
            <a:headEnd type="none" len="sm" w="sm"/>
            <a:tailEnd type="none" len="sm" w="sm"/>
          </a:ln>
        </p:spPr>
      </p:sp>
      <p:sp>
        <p:nvSpPr>
          <p:cNvPr name="AutoShape 46" id="46"/>
          <p:cNvSpPr/>
          <p:nvPr/>
        </p:nvSpPr>
        <p:spPr>
          <a:xfrm flipH="true">
            <a:off x="11294792" y="8132915"/>
            <a:ext cx="810911" cy="0"/>
          </a:xfrm>
          <a:prstGeom prst="line">
            <a:avLst/>
          </a:prstGeom>
          <a:ln cap="flat" w="38100">
            <a:solidFill>
              <a:srgbClr val="C9E2FF"/>
            </a:solidFill>
            <a:prstDash val="solid"/>
            <a:headEnd type="oval" len="lg" w="lg"/>
            <a:tailEnd type="none" len="sm" w="sm"/>
          </a:ln>
        </p:spPr>
      </p:sp>
      <p:sp>
        <p:nvSpPr>
          <p:cNvPr name="AutoShape 47" id="47"/>
          <p:cNvSpPr/>
          <p:nvPr/>
        </p:nvSpPr>
        <p:spPr>
          <a:xfrm flipH="true" flipV="true">
            <a:off x="7659445" y="8132915"/>
            <a:ext cx="731287" cy="0"/>
          </a:xfrm>
          <a:prstGeom prst="line">
            <a:avLst/>
          </a:prstGeom>
          <a:ln cap="flat" w="38100">
            <a:solidFill>
              <a:srgbClr val="C9E2FF"/>
            </a:solidFill>
            <a:prstDash val="solid"/>
            <a:headEnd type="none" len="sm" w="sm"/>
            <a:tailEnd type="none" len="sm" w="sm"/>
          </a:ln>
        </p:spPr>
      </p:sp>
      <p:sp>
        <p:nvSpPr>
          <p:cNvPr name="Freeform 48" id="48"/>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49" id="49"/>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sp>
        <p:nvSpPr>
          <p:cNvPr name="Freeform 50" id="50"/>
          <p:cNvSpPr/>
          <p:nvPr/>
        </p:nvSpPr>
        <p:spPr>
          <a:xfrm flipH="false" flipV="false" rot="0">
            <a:off x="9054610" y="3243413"/>
            <a:ext cx="921661" cy="1118322"/>
          </a:xfrm>
          <a:custGeom>
            <a:avLst/>
            <a:gdLst/>
            <a:ahLst/>
            <a:cxnLst/>
            <a:rect r="r" b="b" t="t" l="l"/>
            <a:pathLst>
              <a:path h="1118322" w="921661">
                <a:moveTo>
                  <a:pt x="0" y="0"/>
                </a:moveTo>
                <a:lnTo>
                  <a:pt x="921661" y="0"/>
                </a:lnTo>
                <a:lnTo>
                  <a:pt x="921661" y="1118322"/>
                </a:lnTo>
                <a:lnTo>
                  <a:pt x="0" y="11183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1" id="51"/>
          <p:cNvSpPr/>
          <p:nvPr/>
        </p:nvSpPr>
        <p:spPr>
          <a:xfrm flipH="false" flipV="false" rot="0">
            <a:off x="5805595" y="7240325"/>
            <a:ext cx="1927912" cy="1563361"/>
          </a:xfrm>
          <a:custGeom>
            <a:avLst/>
            <a:gdLst/>
            <a:ahLst/>
            <a:cxnLst/>
            <a:rect r="r" b="b" t="t" l="l"/>
            <a:pathLst>
              <a:path h="1563361" w="1927912">
                <a:moveTo>
                  <a:pt x="0" y="0"/>
                </a:moveTo>
                <a:lnTo>
                  <a:pt x="1927912" y="0"/>
                </a:lnTo>
                <a:lnTo>
                  <a:pt x="1927912" y="1563361"/>
                </a:lnTo>
                <a:lnTo>
                  <a:pt x="0" y="1563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2" id="52"/>
          <p:cNvGrpSpPr/>
          <p:nvPr/>
        </p:nvGrpSpPr>
        <p:grpSpPr>
          <a:xfrm rot="0">
            <a:off x="2655381" y="3927349"/>
            <a:ext cx="1668096" cy="1774248"/>
            <a:chOff x="0" y="0"/>
            <a:chExt cx="2224127" cy="2365664"/>
          </a:xfrm>
        </p:grpSpPr>
        <p:sp>
          <p:nvSpPr>
            <p:cNvPr name="Freeform 53" id="53"/>
            <p:cNvSpPr/>
            <p:nvPr/>
          </p:nvSpPr>
          <p:spPr>
            <a:xfrm flipH="false" flipV="false" rot="0">
              <a:off x="0" y="0"/>
              <a:ext cx="2081785" cy="2365664"/>
            </a:xfrm>
            <a:custGeom>
              <a:avLst/>
              <a:gdLst/>
              <a:ahLst/>
              <a:cxnLst/>
              <a:rect r="r" b="b" t="t" l="l"/>
              <a:pathLst>
                <a:path h="2365664" w="2081785">
                  <a:moveTo>
                    <a:pt x="0" y="0"/>
                  </a:moveTo>
                  <a:lnTo>
                    <a:pt x="2081785" y="0"/>
                  </a:lnTo>
                  <a:lnTo>
                    <a:pt x="2081785" y="2365664"/>
                  </a:lnTo>
                  <a:lnTo>
                    <a:pt x="0" y="23656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54" id="54"/>
            <p:cNvSpPr/>
            <p:nvPr/>
          </p:nvSpPr>
          <p:spPr>
            <a:xfrm flipH="false" flipV="false" rot="0">
              <a:off x="1206633" y="157300"/>
              <a:ext cx="1017494" cy="1227241"/>
            </a:xfrm>
            <a:custGeom>
              <a:avLst/>
              <a:gdLst/>
              <a:ahLst/>
              <a:cxnLst/>
              <a:rect r="r" b="b" t="t" l="l"/>
              <a:pathLst>
                <a:path h="1227241" w="1017494">
                  <a:moveTo>
                    <a:pt x="0" y="0"/>
                  </a:moveTo>
                  <a:lnTo>
                    <a:pt x="1017494" y="0"/>
                  </a:lnTo>
                  <a:lnTo>
                    <a:pt x="1017494" y="1227241"/>
                  </a:lnTo>
                  <a:lnTo>
                    <a:pt x="0" y="12272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55" id="55"/>
          <p:cNvSpPr/>
          <p:nvPr/>
        </p:nvSpPr>
        <p:spPr>
          <a:xfrm flipH="false" flipV="false" rot="0">
            <a:off x="12454452" y="7240325"/>
            <a:ext cx="1243852" cy="1632742"/>
          </a:xfrm>
          <a:custGeom>
            <a:avLst/>
            <a:gdLst/>
            <a:ahLst/>
            <a:cxnLst/>
            <a:rect r="r" b="b" t="t" l="l"/>
            <a:pathLst>
              <a:path h="1632742" w="1243852">
                <a:moveTo>
                  <a:pt x="0" y="0"/>
                </a:moveTo>
                <a:lnTo>
                  <a:pt x="1243852" y="0"/>
                </a:lnTo>
                <a:lnTo>
                  <a:pt x="1243852" y="1632741"/>
                </a:lnTo>
                <a:lnTo>
                  <a:pt x="0" y="16327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56" id="56"/>
          <p:cNvSpPr/>
          <p:nvPr/>
        </p:nvSpPr>
        <p:spPr>
          <a:xfrm flipH="false" flipV="false" rot="0">
            <a:off x="11628779" y="7415360"/>
            <a:ext cx="739004" cy="1213290"/>
          </a:xfrm>
          <a:custGeom>
            <a:avLst/>
            <a:gdLst/>
            <a:ahLst/>
            <a:cxnLst/>
            <a:rect r="r" b="b" t="t" l="l"/>
            <a:pathLst>
              <a:path h="1213290" w="739004">
                <a:moveTo>
                  <a:pt x="0" y="0"/>
                </a:moveTo>
                <a:lnTo>
                  <a:pt x="739004" y="0"/>
                </a:lnTo>
                <a:lnTo>
                  <a:pt x="739004" y="1213290"/>
                </a:lnTo>
                <a:lnTo>
                  <a:pt x="0" y="121329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57" id="57"/>
          <p:cNvSpPr txBox="true"/>
          <p:nvPr/>
        </p:nvSpPr>
        <p:spPr>
          <a:xfrm rot="0">
            <a:off x="1612825" y="1649170"/>
            <a:ext cx="6059915" cy="972244"/>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05. </a:t>
            </a:r>
            <a:r>
              <a:rPr lang="en-US" sz="5600">
                <a:solidFill>
                  <a:srgbClr val="004AAD"/>
                </a:solidFill>
                <a:latin typeface="TDTD원고딕"/>
                <a:ea typeface="TDTD원고딕"/>
                <a:cs typeface="TDTD원고딕"/>
                <a:sym typeface="TDTD원고딕"/>
              </a:rPr>
              <a:t> 지원자 분석 </a:t>
            </a:r>
          </a:p>
        </p:txBody>
      </p:sp>
      <p:sp>
        <p:nvSpPr>
          <p:cNvPr name="TextBox 58" id="58"/>
          <p:cNvSpPr txBox="true"/>
          <p:nvPr/>
        </p:nvSpPr>
        <p:spPr>
          <a:xfrm rot="0">
            <a:off x="9550004" y="1513479"/>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59" id="59"/>
          <p:cNvSpPr txBox="true"/>
          <p:nvPr/>
        </p:nvSpPr>
        <p:spPr>
          <a:xfrm rot="0">
            <a:off x="9380127" y="1193690"/>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이력서 표절여부</a:t>
            </a:r>
          </a:p>
        </p:txBody>
      </p:sp>
      <p:sp>
        <p:nvSpPr>
          <p:cNvPr name="TextBox 60" id="60"/>
          <p:cNvSpPr txBox="true"/>
          <p:nvPr/>
        </p:nvSpPr>
        <p:spPr>
          <a:xfrm rot="0">
            <a:off x="11318268" y="1509175"/>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61" id="61"/>
          <p:cNvSpPr txBox="true"/>
          <p:nvPr/>
        </p:nvSpPr>
        <p:spPr>
          <a:xfrm rot="0">
            <a:off x="11148391" y="1189386"/>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지원자 분석</a:t>
            </a:r>
          </a:p>
        </p:txBody>
      </p:sp>
      <p:sp>
        <p:nvSpPr>
          <p:cNvPr name="TextBox 62" id="62"/>
          <p:cNvSpPr txBox="true"/>
          <p:nvPr/>
        </p:nvSpPr>
        <p:spPr>
          <a:xfrm rot="0">
            <a:off x="7854790" y="1009650"/>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63" id="63"/>
          <p:cNvSpPr txBox="true"/>
          <p:nvPr/>
        </p:nvSpPr>
        <p:spPr>
          <a:xfrm rot="0">
            <a:off x="13086532" y="1499650"/>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64" id="64"/>
          <p:cNvSpPr txBox="true"/>
          <p:nvPr/>
        </p:nvSpPr>
        <p:spPr>
          <a:xfrm rot="0">
            <a:off x="12916655" y="1189373"/>
            <a:ext cx="1579292" cy="206513"/>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지원자 통계</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3" id="3"/>
          <p:cNvSpPr/>
          <p:nvPr/>
        </p:nvSpPr>
        <p:spPr>
          <a:xfrm flipV="true">
            <a:off x="10169203" y="1787731"/>
            <a:ext cx="0" cy="288956"/>
          </a:xfrm>
          <a:prstGeom prst="line">
            <a:avLst/>
          </a:prstGeom>
          <a:ln cap="flat" w="9525">
            <a:solidFill>
              <a:srgbClr val="1FB5FF"/>
            </a:solidFill>
            <a:prstDash val="sysDash"/>
            <a:headEnd type="none" len="sm" w="sm"/>
            <a:tailEnd type="none" len="sm" w="sm"/>
          </a:ln>
        </p:spPr>
      </p:sp>
      <p:grpSp>
        <p:nvGrpSpPr>
          <p:cNvPr name="Group 4" id="4"/>
          <p:cNvGrpSpPr/>
          <p:nvPr/>
        </p:nvGrpSpPr>
        <p:grpSpPr>
          <a:xfrm rot="2700000">
            <a:off x="10127174" y="2094332"/>
            <a:ext cx="85198" cy="85198"/>
            <a:chOff x="0" y="0"/>
            <a:chExt cx="50173" cy="50173"/>
          </a:xfrm>
        </p:grpSpPr>
        <p:sp>
          <p:nvSpPr>
            <p:cNvPr name="Freeform 5" id="5"/>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6" id="6"/>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380127" y="1079896"/>
            <a:ext cx="1578153" cy="707835"/>
            <a:chOff x="0" y="0"/>
            <a:chExt cx="929365" cy="416840"/>
          </a:xfrm>
        </p:grpSpPr>
        <p:sp>
          <p:nvSpPr>
            <p:cNvPr name="Freeform 8" id="8"/>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9" id="9"/>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flipV="true">
            <a:off x="9372130" y="1480141"/>
            <a:ext cx="1586150" cy="0"/>
          </a:xfrm>
          <a:prstGeom prst="line">
            <a:avLst/>
          </a:prstGeom>
          <a:ln cap="flat" w="9525">
            <a:solidFill>
              <a:srgbClr val="1FB5FF"/>
            </a:solidFill>
            <a:prstDash val="sysDash"/>
            <a:headEnd type="none" len="sm" w="sm"/>
            <a:tailEnd type="none" len="sm" w="sm"/>
          </a:ln>
        </p:spPr>
      </p:sp>
      <p:sp>
        <p:nvSpPr>
          <p:cNvPr name="AutoShape 11" id="11"/>
          <p:cNvSpPr/>
          <p:nvPr/>
        </p:nvSpPr>
        <p:spPr>
          <a:xfrm flipV="true">
            <a:off x="11937467" y="1783428"/>
            <a:ext cx="0" cy="288956"/>
          </a:xfrm>
          <a:prstGeom prst="line">
            <a:avLst/>
          </a:prstGeom>
          <a:ln cap="flat" w="9525">
            <a:solidFill>
              <a:srgbClr val="1FB5FF"/>
            </a:solidFill>
            <a:prstDash val="sysDash"/>
            <a:headEnd type="none" len="sm" w="sm"/>
            <a:tailEnd type="none" len="sm" w="sm"/>
          </a:ln>
        </p:spPr>
      </p:sp>
      <p:grpSp>
        <p:nvGrpSpPr>
          <p:cNvPr name="Group 12" id="12"/>
          <p:cNvGrpSpPr/>
          <p:nvPr/>
        </p:nvGrpSpPr>
        <p:grpSpPr>
          <a:xfrm rot="2700000">
            <a:off x="11895438" y="2090029"/>
            <a:ext cx="85198" cy="85198"/>
            <a:chOff x="0" y="0"/>
            <a:chExt cx="50173" cy="50173"/>
          </a:xfrm>
        </p:grpSpPr>
        <p:sp>
          <p:nvSpPr>
            <p:cNvPr name="Freeform 13" id="13"/>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4" id="14"/>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1148391" y="1075592"/>
            <a:ext cx="1578153" cy="707835"/>
            <a:chOff x="0" y="0"/>
            <a:chExt cx="929365" cy="416840"/>
          </a:xfrm>
        </p:grpSpPr>
        <p:sp>
          <p:nvSpPr>
            <p:cNvPr name="Freeform 16" id="16"/>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005694"/>
              </a:solidFill>
              <a:prstDash val="solid"/>
              <a:miter/>
            </a:ln>
          </p:spPr>
        </p:sp>
        <p:sp>
          <p:nvSpPr>
            <p:cNvPr name="TextBox 17" id="17"/>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8" id="18"/>
          <p:cNvSpPr/>
          <p:nvPr/>
        </p:nvSpPr>
        <p:spPr>
          <a:xfrm flipV="true">
            <a:off x="11140394" y="1475838"/>
            <a:ext cx="1586150" cy="0"/>
          </a:xfrm>
          <a:prstGeom prst="line">
            <a:avLst/>
          </a:prstGeom>
          <a:ln cap="flat" w="9525">
            <a:solidFill>
              <a:srgbClr val="1FB5FF"/>
            </a:solidFill>
            <a:prstDash val="sysDash"/>
            <a:headEnd type="none" len="sm" w="sm"/>
            <a:tailEnd type="none" len="sm" w="sm"/>
          </a:ln>
        </p:spPr>
      </p:sp>
      <p:sp>
        <p:nvSpPr>
          <p:cNvPr name="TextBox 19" id="19"/>
          <p:cNvSpPr txBox="true"/>
          <p:nvPr/>
        </p:nvSpPr>
        <p:spPr>
          <a:xfrm rot="0">
            <a:off x="14366232" y="978413"/>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grpSp>
        <p:nvGrpSpPr>
          <p:cNvPr name="Group 20" id="20"/>
          <p:cNvGrpSpPr/>
          <p:nvPr/>
        </p:nvGrpSpPr>
        <p:grpSpPr>
          <a:xfrm rot="2700000">
            <a:off x="13655705" y="2085725"/>
            <a:ext cx="85198" cy="85198"/>
            <a:chOff x="0" y="0"/>
            <a:chExt cx="50173" cy="50173"/>
          </a:xfrm>
        </p:grpSpPr>
        <p:sp>
          <p:nvSpPr>
            <p:cNvPr name="Freeform 21" id="21"/>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2" id="22"/>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sp>
        <p:nvSpPr>
          <p:cNvPr name="AutoShape 23" id="23"/>
          <p:cNvSpPr/>
          <p:nvPr/>
        </p:nvSpPr>
        <p:spPr>
          <a:xfrm flipV="true">
            <a:off x="13705731" y="1783428"/>
            <a:ext cx="0" cy="323594"/>
          </a:xfrm>
          <a:prstGeom prst="line">
            <a:avLst/>
          </a:prstGeom>
          <a:ln cap="flat" w="9525">
            <a:solidFill>
              <a:srgbClr val="1FB5FF"/>
            </a:solidFill>
            <a:prstDash val="sysDash"/>
            <a:headEnd type="none" len="sm" w="sm"/>
            <a:tailEnd type="none" len="sm" w="sm"/>
          </a:ln>
        </p:spPr>
      </p:sp>
      <p:grpSp>
        <p:nvGrpSpPr>
          <p:cNvPr name="Group 24" id="24"/>
          <p:cNvGrpSpPr/>
          <p:nvPr/>
        </p:nvGrpSpPr>
        <p:grpSpPr>
          <a:xfrm rot="0">
            <a:off x="12916655" y="1075592"/>
            <a:ext cx="1578153" cy="707835"/>
            <a:chOff x="0" y="0"/>
            <a:chExt cx="929365" cy="416840"/>
          </a:xfrm>
        </p:grpSpPr>
        <p:sp>
          <p:nvSpPr>
            <p:cNvPr name="Freeform 25" id="25"/>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26" id="26"/>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7" id="27"/>
          <p:cNvSpPr/>
          <p:nvPr/>
        </p:nvSpPr>
        <p:spPr>
          <a:xfrm flipV="true">
            <a:off x="12908658" y="1475838"/>
            <a:ext cx="1586150" cy="0"/>
          </a:xfrm>
          <a:prstGeom prst="line">
            <a:avLst/>
          </a:prstGeom>
          <a:ln cap="flat" w="9525">
            <a:solidFill>
              <a:srgbClr val="1FB5FF"/>
            </a:solidFill>
            <a:prstDash val="sysDash"/>
            <a:headEnd type="none" len="sm" w="sm"/>
            <a:tailEnd type="none" len="sm" w="sm"/>
          </a:ln>
        </p:spPr>
      </p:sp>
      <p:sp>
        <p:nvSpPr>
          <p:cNvPr name="Freeform 28" id="28"/>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29" id="29"/>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grpSp>
        <p:nvGrpSpPr>
          <p:cNvPr name="Group 30" id="30"/>
          <p:cNvGrpSpPr/>
          <p:nvPr/>
        </p:nvGrpSpPr>
        <p:grpSpPr>
          <a:xfrm rot="0">
            <a:off x="12737329" y="2887738"/>
            <a:ext cx="3517236" cy="1096726"/>
            <a:chOff x="0" y="0"/>
            <a:chExt cx="750911" cy="234145"/>
          </a:xfrm>
        </p:grpSpPr>
        <p:sp>
          <p:nvSpPr>
            <p:cNvPr name="Freeform 31" id="31"/>
            <p:cNvSpPr/>
            <p:nvPr/>
          </p:nvSpPr>
          <p:spPr>
            <a:xfrm flipH="false" flipV="false" rot="0">
              <a:off x="0" y="0"/>
              <a:ext cx="750911" cy="234145"/>
            </a:xfrm>
            <a:custGeom>
              <a:avLst/>
              <a:gdLst/>
              <a:ahLst/>
              <a:cxnLst/>
              <a:rect r="r" b="b" t="t" l="l"/>
              <a:pathLst>
                <a:path h="234145" w="750911">
                  <a:moveTo>
                    <a:pt x="28615" y="0"/>
                  </a:moveTo>
                  <a:lnTo>
                    <a:pt x="722297" y="0"/>
                  </a:lnTo>
                  <a:cubicBezTo>
                    <a:pt x="729886" y="0"/>
                    <a:pt x="737164" y="3015"/>
                    <a:pt x="742530" y="8381"/>
                  </a:cubicBezTo>
                  <a:cubicBezTo>
                    <a:pt x="747897" y="13747"/>
                    <a:pt x="750911" y="21026"/>
                    <a:pt x="750911" y="28615"/>
                  </a:cubicBezTo>
                  <a:lnTo>
                    <a:pt x="750911" y="205531"/>
                  </a:lnTo>
                  <a:cubicBezTo>
                    <a:pt x="750911" y="221334"/>
                    <a:pt x="738100" y="234145"/>
                    <a:pt x="722297" y="234145"/>
                  </a:cubicBezTo>
                  <a:lnTo>
                    <a:pt x="28615" y="234145"/>
                  </a:lnTo>
                  <a:cubicBezTo>
                    <a:pt x="12811" y="234145"/>
                    <a:pt x="0" y="221334"/>
                    <a:pt x="0" y="205531"/>
                  </a:cubicBezTo>
                  <a:lnTo>
                    <a:pt x="0" y="28615"/>
                  </a:lnTo>
                  <a:cubicBezTo>
                    <a:pt x="0" y="12811"/>
                    <a:pt x="12811" y="0"/>
                    <a:pt x="28615" y="0"/>
                  </a:cubicBezTo>
                  <a:close/>
                </a:path>
              </a:pathLst>
            </a:custGeom>
            <a:solidFill>
              <a:srgbClr val="EEE6F3"/>
            </a:solidFill>
            <a:ln w="28575" cap="sq">
              <a:solidFill>
                <a:srgbClr val="8E68B1"/>
              </a:solidFill>
              <a:prstDash val="solid"/>
              <a:miter/>
            </a:ln>
          </p:spPr>
        </p:sp>
        <p:sp>
          <p:nvSpPr>
            <p:cNvPr name="TextBox 32" id="32"/>
            <p:cNvSpPr txBox="true"/>
            <p:nvPr/>
          </p:nvSpPr>
          <p:spPr>
            <a:xfrm>
              <a:off x="0" y="-47625"/>
              <a:ext cx="750911" cy="281770"/>
            </a:xfrm>
            <a:prstGeom prst="rect">
              <a:avLst/>
            </a:prstGeom>
          </p:spPr>
          <p:txBody>
            <a:bodyPr anchor="ctr" rtlCol="false" tIns="50800" lIns="50800" bIns="50800" rIns="50800"/>
            <a:lstStyle/>
            <a:p>
              <a:pPr algn="ctr">
                <a:lnSpc>
                  <a:spcPts val="2659"/>
                </a:lnSpc>
              </a:pPr>
            </a:p>
          </p:txBody>
        </p:sp>
      </p:grpSp>
      <p:sp>
        <p:nvSpPr>
          <p:cNvPr name="Freeform 33" id="33"/>
          <p:cNvSpPr/>
          <p:nvPr/>
        </p:nvSpPr>
        <p:spPr>
          <a:xfrm flipH="false" flipV="false" rot="0">
            <a:off x="12962707" y="3262884"/>
            <a:ext cx="346434" cy="346434"/>
          </a:xfrm>
          <a:custGeom>
            <a:avLst/>
            <a:gdLst/>
            <a:ahLst/>
            <a:cxnLst/>
            <a:rect r="r" b="b" t="t" l="l"/>
            <a:pathLst>
              <a:path h="346434" w="346434">
                <a:moveTo>
                  <a:pt x="0" y="0"/>
                </a:moveTo>
                <a:lnTo>
                  <a:pt x="346434" y="0"/>
                </a:lnTo>
                <a:lnTo>
                  <a:pt x="346434" y="346434"/>
                </a:lnTo>
                <a:lnTo>
                  <a:pt x="0" y="3464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4" id="34"/>
          <p:cNvGrpSpPr/>
          <p:nvPr/>
        </p:nvGrpSpPr>
        <p:grpSpPr>
          <a:xfrm rot="0">
            <a:off x="12737329" y="4430520"/>
            <a:ext cx="3517236" cy="1096726"/>
            <a:chOff x="0" y="0"/>
            <a:chExt cx="750911" cy="234145"/>
          </a:xfrm>
        </p:grpSpPr>
        <p:sp>
          <p:nvSpPr>
            <p:cNvPr name="Freeform 35" id="35"/>
            <p:cNvSpPr/>
            <p:nvPr/>
          </p:nvSpPr>
          <p:spPr>
            <a:xfrm flipH="false" flipV="false" rot="0">
              <a:off x="0" y="0"/>
              <a:ext cx="750911" cy="234145"/>
            </a:xfrm>
            <a:custGeom>
              <a:avLst/>
              <a:gdLst/>
              <a:ahLst/>
              <a:cxnLst/>
              <a:rect r="r" b="b" t="t" l="l"/>
              <a:pathLst>
                <a:path h="234145" w="750911">
                  <a:moveTo>
                    <a:pt x="28615" y="0"/>
                  </a:moveTo>
                  <a:lnTo>
                    <a:pt x="722297" y="0"/>
                  </a:lnTo>
                  <a:cubicBezTo>
                    <a:pt x="729886" y="0"/>
                    <a:pt x="737164" y="3015"/>
                    <a:pt x="742530" y="8381"/>
                  </a:cubicBezTo>
                  <a:cubicBezTo>
                    <a:pt x="747897" y="13747"/>
                    <a:pt x="750911" y="21026"/>
                    <a:pt x="750911" y="28615"/>
                  </a:cubicBezTo>
                  <a:lnTo>
                    <a:pt x="750911" y="205531"/>
                  </a:lnTo>
                  <a:cubicBezTo>
                    <a:pt x="750911" y="221334"/>
                    <a:pt x="738100" y="234145"/>
                    <a:pt x="722297" y="234145"/>
                  </a:cubicBezTo>
                  <a:lnTo>
                    <a:pt x="28615" y="234145"/>
                  </a:lnTo>
                  <a:cubicBezTo>
                    <a:pt x="12811" y="234145"/>
                    <a:pt x="0" y="221334"/>
                    <a:pt x="0" y="205531"/>
                  </a:cubicBezTo>
                  <a:lnTo>
                    <a:pt x="0" y="28615"/>
                  </a:lnTo>
                  <a:cubicBezTo>
                    <a:pt x="0" y="12811"/>
                    <a:pt x="12811" y="0"/>
                    <a:pt x="28615" y="0"/>
                  </a:cubicBezTo>
                  <a:close/>
                </a:path>
              </a:pathLst>
            </a:custGeom>
            <a:solidFill>
              <a:srgbClr val="EDF4EA"/>
            </a:solidFill>
            <a:ln w="28575" cap="sq">
              <a:solidFill>
                <a:srgbClr val="648352"/>
              </a:solidFill>
              <a:prstDash val="solid"/>
              <a:miter/>
            </a:ln>
          </p:spPr>
        </p:sp>
        <p:sp>
          <p:nvSpPr>
            <p:cNvPr name="TextBox 36" id="36"/>
            <p:cNvSpPr txBox="true"/>
            <p:nvPr/>
          </p:nvSpPr>
          <p:spPr>
            <a:xfrm>
              <a:off x="0" y="-47625"/>
              <a:ext cx="750911" cy="281770"/>
            </a:xfrm>
            <a:prstGeom prst="rect">
              <a:avLst/>
            </a:prstGeom>
          </p:spPr>
          <p:txBody>
            <a:bodyPr anchor="ctr" rtlCol="false" tIns="50800" lIns="50800" bIns="50800" rIns="50800"/>
            <a:lstStyle/>
            <a:p>
              <a:pPr algn="ctr">
                <a:lnSpc>
                  <a:spcPts val="2659"/>
                </a:lnSpc>
              </a:pPr>
            </a:p>
          </p:txBody>
        </p:sp>
      </p:grpSp>
      <p:sp>
        <p:nvSpPr>
          <p:cNvPr name="Freeform 37" id="37"/>
          <p:cNvSpPr/>
          <p:nvPr/>
        </p:nvSpPr>
        <p:spPr>
          <a:xfrm flipH="false" flipV="false" rot="0">
            <a:off x="12962707" y="4797066"/>
            <a:ext cx="346434" cy="346434"/>
          </a:xfrm>
          <a:custGeom>
            <a:avLst/>
            <a:gdLst/>
            <a:ahLst/>
            <a:cxnLst/>
            <a:rect r="r" b="b" t="t" l="l"/>
            <a:pathLst>
              <a:path h="346434" w="346434">
                <a:moveTo>
                  <a:pt x="0" y="0"/>
                </a:moveTo>
                <a:lnTo>
                  <a:pt x="346434" y="0"/>
                </a:lnTo>
                <a:lnTo>
                  <a:pt x="346434" y="346434"/>
                </a:lnTo>
                <a:lnTo>
                  <a:pt x="0" y="3464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8" id="38"/>
          <p:cNvGrpSpPr/>
          <p:nvPr/>
        </p:nvGrpSpPr>
        <p:grpSpPr>
          <a:xfrm rot="0">
            <a:off x="12737329" y="5960453"/>
            <a:ext cx="3517236" cy="1096726"/>
            <a:chOff x="0" y="0"/>
            <a:chExt cx="750911" cy="234145"/>
          </a:xfrm>
        </p:grpSpPr>
        <p:sp>
          <p:nvSpPr>
            <p:cNvPr name="Freeform 39" id="39"/>
            <p:cNvSpPr/>
            <p:nvPr/>
          </p:nvSpPr>
          <p:spPr>
            <a:xfrm flipH="false" flipV="false" rot="0">
              <a:off x="0" y="0"/>
              <a:ext cx="750911" cy="234145"/>
            </a:xfrm>
            <a:custGeom>
              <a:avLst/>
              <a:gdLst/>
              <a:ahLst/>
              <a:cxnLst/>
              <a:rect r="r" b="b" t="t" l="l"/>
              <a:pathLst>
                <a:path h="234145" w="750911">
                  <a:moveTo>
                    <a:pt x="28615" y="0"/>
                  </a:moveTo>
                  <a:lnTo>
                    <a:pt x="722297" y="0"/>
                  </a:lnTo>
                  <a:cubicBezTo>
                    <a:pt x="729886" y="0"/>
                    <a:pt x="737164" y="3015"/>
                    <a:pt x="742530" y="8381"/>
                  </a:cubicBezTo>
                  <a:cubicBezTo>
                    <a:pt x="747897" y="13747"/>
                    <a:pt x="750911" y="21026"/>
                    <a:pt x="750911" y="28615"/>
                  </a:cubicBezTo>
                  <a:lnTo>
                    <a:pt x="750911" y="205531"/>
                  </a:lnTo>
                  <a:cubicBezTo>
                    <a:pt x="750911" y="221334"/>
                    <a:pt x="738100" y="234145"/>
                    <a:pt x="722297" y="234145"/>
                  </a:cubicBezTo>
                  <a:lnTo>
                    <a:pt x="28615" y="234145"/>
                  </a:lnTo>
                  <a:cubicBezTo>
                    <a:pt x="12811" y="234145"/>
                    <a:pt x="0" y="221334"/>
                    <a:pt x="0" y="205531"/>
                  </a:cubicBezTo>
                  <a:lnTo>
                    <a:pt x="0" y="28615"/>
                  </a:lnTo>
                  <a:cubicBezTo>
                    <a:pt x="0" y="12811"/>
                    <a:pt x="12811" y="0"/>
                    <a:pt x="28615" y="0"/>
                  </a:cubicBezTo>
                  <a:close/>
                </a:path>
              </a:pathLst>
            </a:custGeom>
            <a:solidFill>
              <a:srgbClr val="F8F3E4"/>
            </a:solidFill>
            <a:ln w="28575" cap="sq">
              <a:solidFill>
                <a:srgbClr val="D19A64"/>
              </a:solidFill>
              <a:prstDash val="solid"/>
              <a:miter/>
            </a:ln>
          </p:spPr>
        </p:sp>
        <p:sp>
          <p:nvSpPr>
            <p:cNvPr name="TextBox 40" id="40"/>
            <p:cNvSpPr txBox="true"/>
            <p:nvPr/>
          </p:nvSpPr>
          <p:spPr>
            <a:xfrm>
              <a:off x="0" y="-47625"/>
              <a:ext cx="750911" cy="281770"/>
            </a:xfrm>
            <a:prstGeom prst="rect">
              <a:avLst/>
            </a:prstGeom>
          </p:spPr>
          <p:txBody>
            <a:bodyPr anchor="ctr" rtlCol="false" tIns="50800" lIns="50800" bIns="50800" rIns="50800"/>
            <a:lstStyle/>
            <a:p>
              <a:pPr algn="ctr">
                <a:lnSpc>
                  <a:spcPts val="2659"/>
                </a:lnSpc>
              </a:pPr>
            </a:p>
          </p:txBody>
        </p:sp>
      </p:grpSp>
      <p:sp>
        <p:nvSpPr>
          <p:cNvPr name="Freeform 41" id="41"/>
          <p:cNvSpPr/>
          <p:nvPr/>
        </p:nvSpPr>
        <p:spPr>
          <a:xfrm flipH="false" flipV="false" rot="0">
            <a:off x="12962707" y="6335599"/>
            <a:ext cx="346434" cy="346434"/>
          </a:xfrm>
          <a:custGeom>
            <a:avLst/>
            <a:gdLst/>
            <a:ahLst/>
            <a:cxnLst/>
            <a:rect r="r" b="b" t="t" l="l"/>
            <a:pathLst>
              <a:path h="346434" w="346434">
                <a:moveTo>
                  <a:pt x="0" y="0"/>
                </a:moveTo>
                <a:lnTo>
                  <a:pt x="346434" y="0"/>
                </a:lnTo>
                <a:lnTo>
                  <a:pt x="346434" y="346434"/>
                </a:lnTo>
                <a:lnTo>
                  <a:pt x="0" y="3464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42" id="42"/>
          <p:cNvGrpSpPr/>
          <p:nvPr/>
        </p:nvGrpSpPr>
        <p:grpSpPr>
          <a:xfrm rot="0">
            <a:off x="1612825" y="3133392"/>
            <a:ext cx="9939688" cy="5980687"/>
            <a:chOff x="0" y="0"/>
            <a:chExt cx="13252918" cy="7974249"/>
          </a:xfrm>
        </p:grpSpPr>
        <p:grpSp>
          <p:nvGrpSpPr>
            <p:cNvPr name="Group 43" id="43"/>
            <p:cNvGrpSpPr/>
            <p:nvPr/>
          </p:nvGrpSpPr>
          <p:grpSpPr>
            <a:xfrm rot="0">
              <a:off x="0" y="0"/>
              <a:ext cx="13252918" cy="7974249"/>
              <a:chOff x="0" y="0"/>
              <a:chExt cx="2617860" cy="1575160"/>
            </a:xfrm>
          </p:grpSpPr>
          <p:sp>
            <p:nvSpPr>
              <p:cNvPr name="Freeform 44" id="44"/>
              <p:cNvSpPr/>
              <p:nvPr/>
            </p:nvSpPr>
            <p:spPr>
              <a:xfrm flipH="false" flipV="false" rot="0">
                <a:off x="0" y="0"/>
                <a:ext cx="2617860" cy="1575160"/>
              </a:xfrm>
              <a:custGeom>
                <a:avLst/>
                <a:gdLst/>
                <a:ahLst/>
                <a:cxnLst/>
                <a:rect r="r" b="b" t="t" l="l"/>
                <a:pathLst>
                  <a:path h="1575160" w="2617860">
                    <a:moveTo>
                      <a:pt x="11683" y="0"/>
                    </a:moveTo>
                    <a:lnTo>
                      <a:pt x="2606177" y="0"/>
                    </a:lnTo>
                    <a:cubicBezTo>
                      <a:pt x="2612629" y="0"/>
                      <a:pt x="2617860" y="5231"/>
                      <a:pt x="2617860" y="11683"/>
                    </a:cubicBezTo>
                    <a:lnTo>
                      <a:pt x="2617860" y="1563477"/>
                    </a:lnTo>
                    <a:cubicBezTo>
                      <a:pt x="2617860" y="1566576"/>
                      <a:pt x="2616629" y="1569547"/>
                      <a:pt x="2614438" y="1571738"/>
                    </a:cubicBezTo>
                    <a:cubicBezTo>
                      <a:pt x="2612247" y="1573930"/>
                      <a:pt x="2609276" y="1575160"/>
                      <a:pt x="2606177" y="1575160"/>
                    </a:cubicBezTo>
                    <a:lnTo>
                      <a:pt x="11683" y="1575160"/>
                    </a:lnTo>
                    <a:cubicBezTo>
                      <a:pt x="5231" y="1575160"/>
                      <a:pt x="0" y="1569930"/>
                      <a:pt x="0" y="1563477"/>
                    </a:cubicBezTo>
                    <a:lnTo>
                      <a:pt x="0" y="11683"/>
                    </a:lnTo>
                    <a:cubicBezTo>
                      <a:pt x="0" y="8585"/>
                      <a:pt x="1231" y="5613"/>
                      <a:pt x="3422" y="3422"/>
                    </a:cubicBezTo>
                    <a:cubicBezTo>
                      <a:pt x="5613" y="1231"/>
                      <a:pt x="8585" y="0"/>
                      <a:pt x="11683" y="0"/>
                    </a:cubicBezTo>
                    <a:close/>
                  </a:path>
                </a:pathLst>
              </a:custGeom>
              <a:solidFill>
                <a:srgbClr val="C1DEFF"/>
              </a:solidFill>
              <a:ln w="38100" cap="sq">
                <a:solidFill>
                  <a:srgbClr val="000000"/>
                </a:solidFill>
                <a:prstDash val="solid"/>
                <a:miter/>
              </a:ln>
            </p:spPr>
          </p:sp>
          <p:sp>
            <p:nvSpPr>
              <p:cNvPr name="TextBox 45" id="45"/>
              <p:cNvSpPr txBox="true"/>
              <p:nvPr/>
            </p:nvSpPr>
            <p:spPr>
              <a:xfrm>
                <a:off x="0" y="-47625"/>
                <a:ext cx="2617860" cy="1622785"/>
              </a:xfrm>
              <a:prstGeom prst="rect">
                <a:avLst/>
              </a:prstGeom>
            </p:spPr>
            <p:txBody>
              <a:bodyPr anchor="ctr" rtlCol="false" tIns="50800" lIns="50800" bIns="50800" rIns="50800"/>
              <a:lstStyle/>
              <a:p>
                <a:pPr algn="ctr">
                  <a:lnSpc>
                    <a:spcPts val="2659"/>
                  </a:lnSpc>
                </a:pPr>
              </a:p>
            </p:txBody>
          </p:sp>
        </p:grpSp>
        <p:sp>
          <p:nvSpPr>
            <p:cNvPr name="Freeform 46" id="46"/>
            <p:cNvSpPr/>
            <p:nvPr/>
          </p:nvSpPr>
          <p:spPr>
            <a:xfrm flipH="false" flipV="false" rot="0">
              <a:off x="205821" y="219064"/>
              <a:ext cx="12841276" cy="7512146"/>
            </a:xfrm>
            <a:custGeom>
              <a:avLst/>
              <a:gdLst/>
              <a:ahLst/>
              <a:cxnLst/>
              <a:rect r="r" b="b" t="t" l="l"/>
              <a:pathLst>
                <a:path h="7512146" w="12841276">
                  <a:moveTo>
                    <a:pt x="0" y="0"/>
                  </a:moveTo>
                  <a:lnTo>
                    <a:pt x="12841276" y="0"/>
                  </a:lnTo>
                  <a:lnTo>
                    <a:pt x="12841276" y="7512147"/>
                  </a:lnTo>
                  <a:lnTo>
                    <a:pt x="0" y="7512147"/>
                  </a:lnTo>
                  <a:lnTo>
                    <a:pt x="0" y="0"/>
                  </a:lnTo>
                  <a:close/>
                </a:path>
              </a:pathLst>
            </a:custGeom>
            <a:blipFill>
              <a:blip r:embed="rId10"/>
              <a:stretch>
                <a:fillRect l="0" t="0" r="0" b="0"/>
              </a:stretch>
            </a:blipFill>
          </p:spPr>
        </p:sp>
      </p:grpSp>
      <p:grpSp>
        <p:nvGrpSpPr>
          <p:cNvPr name="Group 47" id="47"/>
          <p:cNvGrpSpPr/>
          <p:nvPr/>
        </p:nvGrpSpPr>
        <p:grpSpPr>
          <a:xfrm rot="0">
            <a:off x="1889705" y="5756737"/>
            <a:ext cx="1172604" cy="458375"/>
            <a:chOff x="0" y="0"/>
            <a:chExt cx="598984" cy="234145"/>
          </a:xfrm>
        </p:grpSpPr>
        <p:sp>
          <p:nvSpPr>
            <p:cNvPr name="Freeform 48" id="48"/>
            <p:cNvSpPr/>
            <p:nvPr/>
          </p:nvSpPr>
          <p:spPr>
            <a:xfrm flipH="false" flipV="false" rot="0">
              <a:off x="0" y="0"/>
              <a:ext cx="598984" cy="234145"/>
            </a:xfrm>
            <a:custGeom>
              <a:avLst/>
              <a:gdLst/>
              <a:ahLst/>
              <a:cxnLst/>
              <a:rect r="r" b="b" t="t" l="l"/>
              <a:pathLst>
                <a:path h="234145" w="598984">
                  <a:moveTo>
                    <a:pt x="85830" y="0"/>
                  </a:moveTo>
                  <a:lnTo>
                    <a:pt x="513154" y="0"/>
                  </a:lnTo>
                  <a:cubicBezTo>
                    <a:pt x="560557" y="0"/>
                    <a:pt x="598984" y="38428"/>
                    <a:pt x="598984" y="85830"/>
                  </a:cubicBezTo>
                  <a:lnTo>
                    <a:pt x="598984" y="148315"/>
                  </a:lnTo>
                  <a:cubicBezTo>
                    <a:pt x="598984" y="195718"/>
                    <a:pt x="560557" y="234145"/>
                    <a:pt x="513154" y="234145"/>
                  </a:cubicBezTo>
                  <a:lnTo>
                    <a:pt x="85830" y="234145"/>
                  </a:lnTo>
                  <a:cubicBezTo>
                    <a:pt x="38428" y="234145"/>
                    <a:pt x="0" y="195718"/>
                    <a:pt x="0" y="148315"/>
                  </a:cubicBezTo>
                  <a:lnTo>
                    <a:pt x="0" y="85830"/>
                  </a:lnTo>
                  <a:cubicBezTo>
                    <a:pt x="0" y="38428"/>
                    <a:pt x="38428" y="0"/>
                    <a:pt x="85830" y="0"/>
                  </a:cubicBezTo>
                  <a:close/>
                </a:path>
              </a:pathLst>
            </a:custGeom>
            <a:solidFill>
              <a:srgbClr val="EEE6F3"/>
            </a:solidFill>
            <a:ln w="28575" cap="sq">
              <a:solidFill>
                <a:srgbClr val="8E68B1"/>
              </a:solidFill>
              <a:prstDash val="solid"/>
              <a:miter/>
            </a:ln>
          </p:spPr>
        </p:sp>
        <p:sp>
          <p:nvSpPr>
            <p:cNvPr name="TextBox 49" id="49"/>
            <p:cNvSpPr txBox="true"/>
            <p:nvPr/>
          </p:nvSpPr>
          <p:spPr>
            <a:xfrm>
              <a:off x="0" y="-47625"/>
              <a:ext cx="598984" cy="281770"/>
            </a:xfrm>
            <a:prstGeom prst="rect">
              <a:avLst/>
            </a:prstGeom>
          </p:spPr>
          <p:txBody>
            <a:bodyPr anchor="ctr" rtlCol="false" tIns="42920" lIns="42920" bIns="42920" rIns="42920"/>
            <a:lstStyle/>
            <a:p>
              <a:pPr algn="ctr">
                <a:lnSpc>
                  <a:spcPts val="2659"/>
                </a:lnSpc>
              </a:pPr>
            </a:p>
          </p:txBody>
        </p:sp>
      </p:grpSp>
      <p:sp>
        <p:nvSpPr>
          <p:cNvPr name="TextBox 50" id="50"/>
          <p:cNvSpPr txBox="true"/>
          <p:nvPr/>
        </p:nvSpPr>
        <p:spPr>
          <a:xfrm rot="0">
            <a:off x="2194063" y="5886143"/>
            <a:ext cx="868245" cy="170989"/>
          </a:xfrm>
          <a:prstGeom prst="rect">
            <a:avLst/>
          </a:prstGeom>
        </p:spPr>
        <p:txBody>
          <a:bodyPr anchor="t" rtlCol="false" tIns="0" lIns="0" bIns="0" rIns="0">
            <a:spAutoFit/>
          </a:bodyPr>
          <a:lstStyle/>
          <a:p>
            <a:pPr algn="l">
              <a:lnSpc>
                <a:spcPts val="1321"/>
              </a:lnSpc>
            </a:pPr>
            <a:r>
              <a:rPr lang="en-US" sz="943" spc="-18" b="true">
                <a:solidFill>
                  <a:srgbClr val="000000"/>
                </a:solidFill>
                <a:latin typeface="TDTD순고딕 Bold"/>
                <a:ea typeface="TDTD순고딕 Bold"/>
                <a:cs typeface="TDTD순고딕 Bold"/>
                <a:sym typeface="TDTD순고딕 Bold"/>
              </a:rPr>
              <a:t>이력서 분석</a:t>
            </a:r>
          </a:p>
        </p:txBody>
      </p:sp>
      <p:grpSp>
        <p:nvGrpSpPr>
          <p:cNvPr name="Group 51" id="51"/>
          <p:cNvGrpSpPr/>
          <p:nvPr/>
        </p:nvGrpSpPr>
        <p:grpSpPr>
          <a:xfrm rot="0">
            <a:off x="6881463" y="7566512"/>
            <a:ext cx="1093243" cy="458375"/>
            <a:chOff x="0" y="0"/>
            <a:chExt cx="558446" cy="234145"/>
          </a:xfrm>
        </p:grpSpPr>
        <p:sp>
          <p:nvSpPr>
            <p:cNvPr name="Freeform 52" id="52"/>
            <p:cNvSpPr/>
            <p:nvPr/>
          </p:nvSpPr>
          <p:spPr>
            <a:xfrm flipH="false" flipV="false" rot="0">
              <a:off x="0" y="0"/>
              <a:ext cx="558446" cy="234145"/>
            </a:xfrm>
            <a:custGeom>
              <a:avLst/>
              <a:gdLst/>
              <a:ahLst/>
              <a:cxnLst/>
              <a:rect r="r" b="b" t="t" l="l"/>
              <a:pathLst>
                <a:path h="234145" w="558446">
                  <a:moveTo>
                    <a:pt x="92061" y="0"/>
                  </a:moveTo>
                  <a:lnTo>
                    <a:pt x="466385" y="0"/>
                  </a:lnTo>
                  <a:cubicBezTo>
                    <a:pt x="517229" y="0"/>
                    <a:pt x="558446" y="41217"/>
                    <a:pt x="558446" y="92061"/>
                  </a:cubicBezTo>
                  <a:lnTo>
                    <a:pt x="558446" y="142084"/>
                  </a:lnTo>
                  <a:cubicBezTo>
                    <a:pt x="558446" y="192928"/>
                    <a:pt x="517229" y="234145"/>
                    <a:pt x="466385" y="234145"/>
                  </a:cubicBezTo>
                  <a:lnTo>
                    <a:pt x="92061" y="234145"/>
                  </a:lnTo>
                  <a:cubicBezTo>
                    <a:pt x="41217" y="234145"/>
                    <a:pt x="0" y="192928"/>
                    <a:pt x="0" y="142084"/>
                  </a:cubicBezTo>
                  <a:lnTo>
                    <a:pt x="0" y="92061"/>
                  </a:lnTo>
                  <a:cubicBezTo>
                    <a:pt x="0" y="41217"/>
                    <a:pt x="41217" y="0"/>
                    <a:pt x="92061" y="0"/>
                  </a:cubicBezTo>
                  <a:close/>
                </a:path>
              </a:pathLst>
            </a:custGeom>
            <a:solidFill>
              <a:srgbClr val="F8F3E4"/>
            </a:solidFill>
            <a:ln w="28575" cap="sq">
              <a:solidFill>
                <a:srgbClr val="D19A64"/>
              </a:solidFill>
              <a:prstDash val="solid"/>
              <a:miter/>
            </a:ln>
          </p:spPr>
        </p:sp>
        <p:sp>
          <p:nvSpPr>
            <p:cNvPr name="TextBox 53" id="53"/>
            <p:cNvSpPr txBox="true"/>
            <p:nvPr/>
          </p:nvSpPr>
          <p:spPr>
            <a:xfrm>
              <a:off x="0" y="-47625"/>
              <a:ext cx="558446" cy="281770"/>
            </a:xfrm>
            <a:prstGeom prst="rect">
              <a:avLst/>
            </a:prstGeom>
          </p:spPr>
          <p:txBody>
            <a:bodyPr anchor="ctr" rtlCol="false" tIns="42920" lIns="42920" bIns="42920" rIns="42920"/>
            <a:lstStyle/>
            <a:p>
              <a:pPr algn="ctr">
                <a:lnSpc>
                  <a:spcPts val="2659"/>
                </a:lnSpc>
              </a:pPr>
            </a:p>
          </p:txBody>
        </p:sp>
      </p:grpSp>
      <p:sp>
        <p:nvSpPr>
          <p:cNvPr name="TextBox 54" id="54"/>
          <p:cNvSpPr txBox="true"/>
          <p:nvPr/>
        </p:nvSpPr>
        <p:spPr>
          <a:xfrm rot="0">
            <a:off x="7154214" y="7612725"/>
            <a:ext cx="749716" cy="337373"/>
          </a:xfrm>
          <a:prstGeom prst="rect">
            <a:avLst/>
          </a:prstGeom>
        </p:spPr>
        <p:txBody>
          <a:bodyPr anchor="t" rtlCol="false" tIns="0" lIns="0" bIns="0" rIns="0">
            <a:spAutoFit/>
          </a:bodyPr>
          <a:lstStyle/>
          <a:p>
            <a:pPr algn="l">
              <a:lnSpc>
                <a:spcPts val="1321"/>
              </a:lnSpc>
            </a:pPr>
            <a:r>
              <a:rPr lang="en-US" sz="943" spc="-18" b="true">
                <a:solidFill>
                  <a:srgbClr val="000000"/>
                </a:solidFill>
                <a:latin typeface="TDTD순고딕 Bold"/>
                <a:ea typeface="TDTD순고딕 Bold"/>
                <a:cs typeface="TDTD순고딕 Bold"/>
                <a:sym typeface="TDTD순고딕 Bold"/>
              </a:rPr>
              <a:t>자기소개서 </a:t>
            </a:r>
          </a:p>
          <a:p>
            <a:pPr algn="l">
              <a:lnSpc>
                <a:spcPts val="1321"/>
              </a:lnSpc>
            </a:pPr>
            <a:r>
              <a:rPr lang="en-US" sz="943" spc="-18" b="true">
                <a:solidFill>
                  <a:srgbClr val="000000"/>
                </a:solidFill>
                <a:latin typeface="TDTD순고딕 Bold"/>
                <a:ea typeface="TDTD순고딕 Bold"/>
                <a:cs typeface="TDTD순고딕 Bold"/>
                <a:sym typeface="TDTD순고딕 Bold"/>
              </a:rPr>
              <a:t>하이라이팅</a:t>
            </a:r>
          </a:p>
        </p:txBody>
      </p:sp>
      <p:grpSp>
        <p:nvGrpSpPr>
          <p:cNvPr name="Group 55" id="55"/>
          <p:cNvGrpSpPr/>
          <p:nvPr/>
        </p:nvGrpSpPr>
        <p:grpSpPr>
          <a:xfrm rot="0">
            <a:off x="10296752" y="7219146"/>
            <a:ext cx="1033649" cy="422154"/>
            <a:chOff x="0" y="0"/>
            <a:chExt cx="573308" cy="234145"/>
          </a:xfrm>
        </p:grpSpPr>
        <p:sp>
          <p:nvSpPr>
            <p:cNvPr name="Freeform 56" id="56"/>
            <p:cNvSpPr/>
            <p:nvPr/>
          </p:nvSpPr>
          <p:spPr>
            <a:xfrm flipH="false" flipV="false" rot="0">
              <a:off x="0" y="0"/>
              <a:ext cx="573308" cy="234145"/>
            </a:xfrm>
            <a:custGeom>
              <a:avLst/>
              <a:gdLst/>
              <a:ahLst/>
              <a:cxnLst/>
              <a:rect r="r" b="b" t="t" l="l"/>
              <a:pathLst>
                <a:path h="234145" w="573308">
                  <a:moveTo>
                    <a:pt x="97369" y="0"/>
                  </a:moveTo>
                  <a:lnTo>
                    <a:pt x="475939" y="0"/>
                  </a:lnTo>
                  <a:cubicBezTo>
                    <a:pt x="501763" y="0"/>
                    <a:pt x="526529" y="10258"/>
                    <a:pt x="544789" y="28519"/>
                  </a:cubicBezTo>
                  <a:cubicBezTo>
                    <a:pt x="563049" y="46779"/>
                    <a:pt x="573308" y="71545"/>
                    <a:pt x="573308" y="97369"/>
                  </a:cubicBezTo>
                  <a:lnTo>
                    <a:pt x="573308" y="136777"/>
                  </a:lnTo>
                  <a:cubicBezTo>
                    <a:pt x="573308" y="162600"/>
                    <a:pt x="563049" y="187367"/>
                    <a:pt x="544789" y="205627"/>
                  </a:cubicBezTo>
                  <a:cubicBezTo>
                    <a:pt x="526529" y="223887"/>
                    <a:pt x="501763" y="234145"/>
                    <a:pt x="475939" y="234145"/>
                  </a:cubicBezTo>
                  <a:lnTo>
                    <a:pt x="97369" y="234145"/>
                  </a:lnTo>
                  <a:cubicBezTo>
                    <a:pt x="43593" y="234145"/>
                    <a:pt x="0" y="190552"/>
                    <a:pt x="0" y="136777"/>
                  </a:cubicBezTo>
                  <a:lnTo>
                    <a:pt x="0" y="97369"/>
                  </a:lnTo>
                  <a:cubicBezTo>
                    <a:pt x="0" y="71545"/>
                    <a:pt x="10258" y="46779"/>
                    <a:pt x="28519" y="28519"/>
                  </a:cubicBezTo>
                  <a:cubicBezTo>
                    <a:pt x="46779" y="10258"/>
                    <a:pt x="71545" y="0"/>
                    <a:pt x="97369" y="0"/>
                  </a:cubicBezTo>
                  <a:close/>
                </a:path>
              </a:pathLst>
            </a:custGeom>
            <a:solidFill>
              <a:srgbClr val="EDF4EA"/>
            </a:solidFill>
            <a:ln w="28575" cap="sq">
              <a:solidFill>
                <a:srgbClr val="648352"/>
              </a:solidFill>
              <a:prstDash val="solid"/>
              <a:miter/>
            </a:ln>
          </p:spPr>
        </p:sp>
        <p:sp>
          <p:nvSpPr>
            <p:cNvPr name="TextBox 57" id="57"/>
            <p:cNvSpPr txBox="true"/>
            <p:nvPr/>
          </p:nvSpPr>
          <p:spPr>
            <a:xfrm>
              <a:off x="0" y="-47625"/>
              <a:ext cx="573308" cy="281770"/>
            </a:xfrm>
            <a:prstGeom prst="rect">
              <a:avLst/>
            </a:prstGeom>
          </p:spPr>
          <p:txBody>
            <a:bodyPr anchor="ctr" rtlCol="false" tIns="42920" lIns="42920" bIns="42920" rIns="42920"/>
            <a:lstStyle/>
            <a:p>
              <a:pPr algn="ctr">
                <a:lnSpc>
                  <a:spcPts val="2659"/>
                </a:lnSpc>
              </a:pPr>
            </a:p>
          </p:txBody>
        </p:sp>
      </p:grpSp>
      <p:sp>
        <p:nvSpPr>
          <p:cNvPr name="TextBox 58" id="58"/>
          <p:cNvSpPr txBox="true"/>
          <p:nvPr/>
        </p:nvSpPr>
        <p:spPr>
          <a:xfrm rot="0">
            <a:off x="10530765" y="7336068"/>
            <a:ext cx="799635" cy="159736"/>
          </a:xfrm>
          <a:prstGeom prst="rect">
            <a:avLst/>
          </a:prstGeom>
        </p:spPr>
        <p:txBody>
          <a:bodyPr anchor="t" rtlCol="false" tIns="0" lIns="0" bIns="0" rIns="0">
            <a:spAutoFit/>
          </a:bodyPr>
          <a:lstStyle/>
          <a:p>
            <a:pPr algn="l">
              <a:lnSpc>
                <a:spcPts val="1216"/>
              </a:lnSpc>
            </a:pPr>
            <a:r>
              <a:rPr lang="en-US" sz="869" spc="-17" b="true">
                <a:solidFill>
                  <a:srgbClr val="000000"/>
                </a:solidFill>
                <a:latin typeface="TDTD순고딕 Bold"/>
                <a:ea typeface="TDTD순고딕 Bold"/>
                <a:cs typeface="TDTD순고딕 Bold"/>
                <a:sym typeface="TDTD순고딕 Bold"/>
              </a:rPr>
              <a:t>지원자 통계</a:t>
            </a:r>
          </a:p>
        </p:txBody>
      </p:sp>
      <p:sp>
        <p:nvSpPr>
          <p:cNvPr name="TextBox 59" id="59"/>
          <p:cNvSpPr txBox="true"/>
          <p:nvPr/>
        </p:nvSpPr>
        <p:spPr>
          <a:xfrm rot="0">
            <a:off x="1612825" y="1649170"/>
            <a:ext cx="6059915" cy="972244"/>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05. </a:t>
            </a:r>
            <a:r>
              <a:rPr lang="en-US" sz="5600">
                <a:solidFill>
                  <a:srgbClr val="004AAD"/>
                </a:solidFill>
                <a:latin typeface="TDTD원고딕"/>
                <a:ea typeface="TDTD원고딕"/>
                <a:cs typeface="TDTD원고딕"/>
                <a:sym typeface="TDTD원고딕"/>
              </a:rPr>
              <a:t> 지원자 분석 </a:t>
            </a:r>
          </a:p>
        </p:txBody>
      </p:sp>
      <p:sp>
        <p:nvSpPr>
          <p:cNvPr name="TextBox 60" id="60"/>
          <p:cNvSpPr txBox="true"/>
          <p:nvPr/>
        </p:nvSpPr>
        <p:spPr>
          <a:xfrm rot="0">
            <a:off x="9550004" y="1513479"/>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61" id="61"/>
          <p:cNvSpPr txBox="true"/>
          <p:nvPr/>
        </p:nvSpPr>
        <p:spPr>
          <a:xfrm rot="0">
            <a:off x="9380127" y="1193690"/>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이력서 표절여부</a:t>
            </a:r>
          </a:p>
        </p:txBody>
      </p:sp>
      <p:sp>
        <p:nvSpPr>
          <p:cNvPr name="TextBox 62" id="62"/>
          <p:cNvSpPr txBox="true"/>
          <p:nvPr/>
        </p:nvSpPr>
        <p:spPr>
          <a:xfrm rot="0">
            <a:off x="11318268" y="1509175"/>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63" id="63"/>
          <p:cNvSpPr txBox="true"/>
          <p:nvPr/>
        </p:nvSpPr>
        <p:spPr>
          <a:xfrm rot="0">
            <a:off x="11148391" y="1189386"/>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지원자 분석</a:t>
            </a:r>
          </a:p>
        </p:txBody>
      </p:sp>
      <p:sp>
        <p:nvSpPr>
          <p:cNvPr name="TextBox 64" id="64"/>
          <p:cNvSpPr txBox="true"/>
          <p:nvPr/>
        </p:nvSpPr>
        <p:spPr>
          <a:xfrm rot="0">
            <a:off x="7854790" y="1009650"/>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65" id="65"/>
          <p:cNvSpPr txBox="true"/>
          <p:nvPr/>
        </p:nvSpPr>
        <p:spPr>
          <a:xfrm rot="0">
            <a:off x="13086532" y="1499650"/>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66" id="66"/>
          <p:cNvSpPr txBox="true"/>
          <p:nvPr/>
        </p:nvSpPr>
        <p:spPr>
          <a:xfrm rot="0">
            <a:off x="12916655" y="1189373"/>
            <a:ext cx="1579292" cy="206513"/>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지원자 통계</a:t>
            </a:r>
          </a:p>
        </p:txBody>
      </p:sp>
      <p:sp>
        <p:nvSpPr>
          <p:cNvPr name="TextBox 67" id="67"/>
          <p:cNvSpPr txBox="true"/>
          <p:nvPr/>
        </p:nvSpPr>
        <p:spPr>
          <a:xfrm rot="0">
            <a:off x="13598864" y="3223685"/>
            <a:ext cx="2077397" cy="388371"/>
          </a:xfrm>
          <a:prstGeom prst="rect">
            <a:avLst/>
          </a:prstGeom>
        </p:spPr>
        <p:txBody>
          <a:bodyPr anchor="t" rtlCol="false" tIns="0" lIns="0" bIns="0" rIns="0">
            <a:spAutoFit/>
          </a:bodyPr>
          <a:lstStyle/>
          <a:p>
            <a:pPr algn="l">
              <a:lnSpc>
                <a:spcPts val="3161"/>
              </a:lnSpc>
            </a:pPr>
            <a:r>
              <a:rPr lang="en-US" sz="2257" spc="-45" b="true">
                <a:solidFill>
                  <a:srgbClr val="8E68B1"/>
                </a:solidFill>
                <a:latin typeface="TDTD순고딕 Bold"/>
                <a:ea typeface="TDTD순고딕 Bold"/>
                <a:cs typeface="TDTD순고딕 Bold"/>
                <a:sym typeface="TDTD순고딕 Bold"/>
              </a:rPr>
              <a:t>AI 기반 자동 분석</a:t>
            </a:r>
          </a:p>
        </p:txBody>
      </p:sp>
      <p:sp>
        <p:nvSpPr>
          <p:cNvPr name="TextBox 68" id="68"/>
          <p:cNvSpPr txBox="true"/>
          <p:nvPr/>
        </p:nvSpPr>
        <p:spPr>
          <a:xfrm rot="0">
            <a:off x="13469209" y="4763729"/>
            <a:ext cx="2510570" cy="388371"/>
          </a:xfrm>
          <a:prstGeom prst="rect">
            <a:avLst/>
          </a:prstGeom>
        </p:spPr>
        <p:txBody>
          <a:bodyPr anchor="t" rtlCol="false" tIns="0" lIns="0" bIns="0" rIns="0">
            <a:spAutoFit/>
          </a:bodyPr>
          <a:lstStyle/>
          <a:p>
            <a:pPr algn="l">
              <a:lnSpc>
                <a:spcPts val="3161"/>
              </a:lnSpc>
            </a:pPr>
            <a:r>
              <a:rPr lang="en-US" sz="2257" spc="-45" b="true">
                <a:solidFill>
                  <a:srgbClr val="6C8257"/>
                </a:solidFill>
                <a:latin typeface="TDTD순고딕 Bold"/>
                <a:ea typeface="TDTD순고딕 Bold"/>
                <a:cs typeface="TDTD순고딕 Bold"/>
                <a:sym typeface="TDTD순고딕 Bold"/>
              </a:rPr>
              <a:t>인사이트 시각화 제공</a:t>
            </a:r>
          </a:p>
        </p:txBody>
      </p:sp>
      <p:sp>
        <p:nvSpPr>
          <p:cNvPr name="TextBox 69" id="69"/>
          <p:cNvSpPr txBox="true"/>
          <p:nvPr/>
        </p:nvSpPr>
        <p:spPr>
          <a:xfrm rot="0">
            <a:off x="13669325" y="6308297"/>
            <a:ext cx="2585240" cy="388371"/>
          </a:xfrm>
          <a:prstGeom prst="rect">
            <a:avLst/>
          </a:prstGeom>
        </p:spPr>
        <p:txBody>
          <a:bodyPr anchor="t" rtlCol="false" tIns="0" lIns="0" bIns="0" rIns="0">
            <a:spAutoFit/>
          </a:bodyPr>
          <a:lstStyle/>
          <a:p>
            <a:pPr algn="l">
              <a:lnSpc>
                <a:spcPts val="3161"/>
              </a:lnSpc>
            </a:pPr>
            <a:r>
              <a:rPr lang="en-US" sz="2257" spc="-45" b="true">
                <a:solidFill>
                  <a:srgbClr val="D19A64"/>
                </a:solidFill>
                <a:latin typeface="TDTD순고딕 Bold"/>
                <a:ea typeface="TDTD순고딕 Bold"/>
                <a:cs typeface="TDTD순고딕 Bold"/>
                <a:sym typeface="TDTD순고딕 Bold"/>
              </a:rPr>
              <a:t>채용 판단 지원</a:t>
            </a:r>
          </a:p>
        </p:txBody>
      </p:sp>
      <p:grpSp>
        <p:nvGrpSpPr>
          <p:cNvPr name="Group 70" id="70"/>
          <p:cNvGrpSpPr/>
          <p:nvPr/>
        </p:nvGrpSpPr>
        <p:grpSpPr>
          <a:xfrm rot="0">
            <a:off x="14195275" y="7286564"/>
            <a:ext cx="529219" cy="529219"/>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C1DEFF"/>
            </a:solidFill>
            <a:ln w="38100" cap="sq">
              <a:solidFill>
                <a:srgbClr val="77ABF4"/>
              </a:solidFill>
              <a:prstDash val="solid"/>
              <a:miter/>
            </a:ln>
          </p:spPr>
        </p:sp>
        <p:sp>
          <p:nvSpPr>
            <p:cNvPr name="TextBox 72" id="72"/>
            <p:cNvSpPr txBox="true"/>
            <p:nvPr/>
          </p:nvSpPr>
          <p:spPr>
            <a:xfrm>
              <a:off x="203200" y="-47625"/>
              <a:ext cx="406400" cy="758825"/>
            </a:xfrm>
            <a:prstGeom prst="rect">
              <a:avLst/>
            </a:prstGeom>
          </p:spPr>
          <p:txBody>
            <a:bodyPr anchor="ctr" rtlCol="false" tIns="50800" lIns="50800" bIns="50800" rIns="50800"/>
            <a:lstStyle/>
            <a:p>
              <a:pPr algn="ctr">
                <a:lnSpc>
                  <a:spcPts val="2659"/>
                </a:lnSpc>
              </a:pPr>
            </a:p>
          </p:txBody>
        </p:sp>
      </p:grpSp>
      <p:grpSp>
        <p:nvGrpSpPr>
          <p:cNvPr name="Group 73" id="73"/>
          <p:cNvGrpSpPr/>
          <p:nvPr/>
        </p:nvGrpSpPr>
        <p:grpSpPr>
          <a:xfrm rot="0">
            <a:off x="12737329" y="7950098"/>
            <a:ext cx="3528021" cy="1096726"/>
            <a:chOff x="0" y="0"/>
            <a:chExt cx="753214" cy="234145"/>
          </a:xfrm>
        </p:grpSpPr>
        <p:sp>
          <p:nvSpPr>
            <p:cNvPr name="Freeform 74" id="74"/>
            <p:cNvSpPr/>
            <p:nvPr/>
          </p:nvSpPr>
          <p:spPr>
            <a:xfrm flipH="false" flipV="false" rot="0">
              <a:off x="0" y="0"/>
              <a:ext cx="753214" cy="234145"/>
            </a:xfrm>
            <a:custGeom>
              <a:avLst/>
              <a:gdLst/>
              <a:ahLst/>
              <a:cxnLst/>
              <a:rect r="r" b="b" t="t" l="l"/>
              <a:pathLst>
                <a:path h="234145" w="753214">
                  <a:moveTo>
                    <a:pt x="28527" y="0"/>
                  </a:moveTo>
                  <a:lnTo>
                    <a:pt x="724687" y="0"/>
                  </a:lnTo>
                  <a:cubicBezTo>
                    <a:pt x="740442" y="0"/>
                    <a:pt x="753214" y="12772"/>
                    <a:pt x="753214" y="28527"/>
                  </a:cubicBezTo>
                  <a:lnTo>
                    <a:pt x="753214" y="205618"/>
                  </a:lnTo>
                  <a:cubicBezTo>
                    <a:pt x="753214" y="213184"/>
                    <a:pt x="750208" y="220440"/>
                    <a:pt x="744858" y="225790"/>
                  </a:cubicBezTo>
                  <a:cubicBezTo>
                    <a:pt x="739509" y="231140"/>
                    <a:pt x="732252" y="234145"/>
                    <a:pt x="724687" y="234145"/>
                  </a:cubicBezTo>
                  <a:lnTo>
                    <a:pt x="28527" y="234145"/>
                  </a:lnTo>
                  <a:cubicBezTo>
                    <a:pt x="20961" y="234145"/>
                    <a:pt x="13705" y="231140"/>
                    <a:pt x="8355" y="225790"/>
                  </a:cubicBezTo>
                  <a:cubicBezTo>
                    <a:pt x="3006" y="220440"/>
                    <a:pt x="0" y="213184"/>
                    <a:pt x="0" y="205618"/>
                  </a:cubicBezTo>
                  <a:lnTo>
                    <a:pt x="0" y="28527"/>
                  </a:lnTo>
                  <a:cubicBezTo>
                    <a:pt x="0" y="20961"/>
                    <a:pt x="3006" y="13705"/>
                    <a:pt x="8355" y="8355"/>
                  </a:cubicBezTo>
                  <a:cubicBezTo>
                    <a:pt x="13705" y="3006"/>
                    <a:pt x="20961" y="0"/>
                    <a:pt x="28527" y="0"/>
                  </a:cubicBezTo>
                  <a:close/>
                </a:path>
              </a:pathLst>
            </a:custGeom>
            <a:solidFill>
              <a:srgbClr val="DFEEFF"/>
            </a:solidFill>
            <a:ln w="28575" cap="sq">
              <a:solidFill>
                <a:srgbClr val="121278"/>
              </a:solidFill>
              <a:prstDash val="solid"/>
              <a:miter/>
            </a:ln>
          </p:spPr>
        </p:sp>
        <p:sp>
          <p:nvSpPr>
            <p:cNvPr name="TextBox 75" id="75"/>
            <p:cNvSpPr txBox="true"/>
            <p:nvPr/>
          </p:nvSpPr>
          <p:spPr>
            <a:xfrm>
              <a:off x="0" y="-47625"/>
              <a:ext cx="753214" cy="281770"/>
            </a:xfrm>
            <a:prstGeom prst="rect">
              <a:avLst/>
            </a:prstGeom>
          </p:spPr>
          <p:txBody>
            <a:bodyPr anchor="ctr" rtlCol="false" tIns="50800" lIns="50800" bIns="50800" rIns="50800"/>
            <a:lstStyle/>
            <a:p>
              <a:pPr algn="ctr">
                <a:lnSpc>
                  <a:spcPts val="2659"/>
                </a:lnSpc>
              </a:pPr>
            </a:p>
          </p:txBody>
        </p:sp>
      </p:grpSp>
      <p:sp>
        <p:nvSpPr>
          <p:cNvPr name="Freeform 76" id="76"/>
          <p:cNvSpPr/>
          <p:nvPr/>
        </p:nvSpPr>
        <p:spPr>
          <a:xfrm flipH="false" flipV="false" rot="0">
            <a:off x="12962707" y="8325245"/>
            <a:ext cx="346434" cy="346434"/>
          </a:xfrm>
          <a:custGeom>
            <a:avLst/>
            <a:gdLst/>
            <a:ahLst/>
            <a:cxnLst/>
            <a:rect r="r" b="b" t="t" l="l"/>
            <a:pathLst>
              <a:path h="346434" w="346434">
                <a:moveTo>
                  <a:pt x="0" y="0"/>
                </a:moveTo>
                <a:lnTo>
                  <a:pt x="346434" y="0"/>
                </a:lnTo>
                <a:lnTo>
                  <a:pt x="346434" y="346433"/>
                </a:lnTo>
                <a:lnTo>
                  <a:pt x="0" y="3464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77" id="77"/>
          <p:cNvSpPr txBox="true"/>
          <p:nvPr/>
        </p:nvSpPr>
        <p:spPr>
          <a:xfrm rot="0">
            <a:off x="13540934" y="8322032"/>
            <a:ext cx="2620889" cy="347780"/>
          </a:xfrm>
          <a:prstGeom prst="rect">
            <a:avLst/>
          </a:prstGeom>
        </p:spPr>
        <p:txBody>
          <a:bodyPr anchor="t" rtlCol="false" tIns="0" lIns="0" bIns="0" rIns="0">
            <a:spAutoFit/>
          </a:bodyPr>
          <a:lstStyle/>
          <a:p>
            <a:pPr algn="l">
              <a:lnSpc>
                <a:spcPts val="2881"/>
              </a:lnSpc>
            </a:pPr>
            <a:r>
              <a:rPr lang="en-US" sz="2057" spc="-41" b="true">
                <a:solidFill>
                  <a:srgbClr val="13538A"/>
                </a:solidFill>
                <a:latin typeface="TDTD순고딕 Bold"/>
                <a:ea typeface="TDTD순고딕 Bold"/>
                <a:cs typeface="TDTD순고딕 Bold"/>
                <a:sym typeface="TDTD순고딕 Bold"/>
              </a:rPr>
              <a:t>편리하고 효율적인 판단</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3" id="3"/>
          <p:cNvSpPr/>
          <p:nvPr/>
        </p:nvSpPr>
        <p:spPr>
          <a:xfrm flipV="true">
            <a:off x="10169203" y="1787731"/>
            <a:ext cx="0" cy="288956"/>
          </a:xfrm>
          <a:prstGeom prst="line">
            <a:avLst/>
          </a:prstGeom>
          <a:ln cap="flat" w="9525">
            <a:solidFill>
              <a:srgbClr val="1FB5FF"/>
            </a:solidFill>
            <a:prstDash val="sysDash"/>
            <a:headEnd type="none" len="sm" w="sm"/>
            <a:tailEnd type="none" len="sm" w="sm"/>
          </a:ln>
        </p:spPr>
      </p:sp>
      <p:grpSp>
        <p:nvGrpSpPr>
          <p:cNvPr name="Group 4" id="4"/>
          <p:cNvGrpSpPr/>
          <p:nvPr/>
        </p:nvGrpSpPr>
        <p:grpSpPr>
          <a:xfrm rot="2700000">
            <a:off x="10127174" y="2094332"/>
            <a:ext cx="85198" cy="85198"/>
            <a:chOff x="0" y="0"/>
            <a:chExt cx="50173" cy="50173"/>
          </a:xfrm>
        </p:grpSpPr>
        <p:sp>
          <p:nvSpPr>
            <p:cNvPr name="Freeform 5" id="5"/>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6" id="6"/>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380127" y="1079896"/>
            <a:ext cx="1578153" cy="707835"/>
            <a:chOff x="0" y="0"/>
            <a:chExt cx="929365" cy="416840"/>
          </a:xfrm>
        </p:grpSpPr>
        <p:sp>
          <p:nvSpPr>
            <p:cNvPr name="Freeform 8" id="8"/>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9" id="9"/>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flipV="true">
            <a:off x="9372130" y="1480141"/>
            <a:ext cx="1586150" cy="0"/>
          </a:xfrm>
          <a:prstGeom prst="line">
            <a:avLst/>
          </a:prstGeom>
          <a:ln cap="flat" w="9525">
            <a:solidFill>
              <a:srgbClr val="1FB5FF"/>
            </a:solidFill>
            <a:prstDash val="sysDash"/>
            <a:headEnd type="none" len="sm" w="sm"/>
            <a:tailEnd type="none" len="sm" w="sm"/>
          </a:ln>
        </p:spPr>
      </p:sp>
      <p:sp>
        <p:nvSpPr>
          <p:cNvPr name="AutoShape 11" id="11"/>
          <p:cNvSpPr/>
          <p:nvPr/>
        </p:nvSpPr>
        <p:spPr>
          <a:xfrm flipV="true">
            <a:off x="11937467" y="1783428"/>
            <a:ext cx="0" cy="288956"/>
          </a:xfrm>
          <a:prstGeom prst="line">
            <a:avLst/>
          </a:prstGeom>
          <a:ln cap="flat" w="9525">
            <a:solidFill>
              <a:srgbClr val="1FB5FF"/>
            </a:solidFill>
            <a:prstDash val="sysDash"/>
            <a:headEnd type="none" len="sm" w="sm"/>
            <a:tailEnd type="none" len="sm" w="sm"/>
          </a:ln>
        </p:spPr>
      </p:sp>
      <p:grpSp>
        <p:nvGrpSpPr>
          <p:cNvPr name="Group 12" id="12"/>
          <p:cNvGrpSpPr/>
          <p:nvPr/>
        </p:nvGrpSpPr>
        <p:grpSpPr>
          <a:xfrm rot="2700000">
            <a:off x="11895438" y="2090029"/>
            <a:ext cx="85198" cy="85198"/>
            <a:chOff x="0" y="0"/>
            <a:chExt cx="50173" cy="50173"/>
          </a:xfrm>
        </p:grpSpPr>
        <p:sp>
          <p:nvSpPr>
            <p:cNvPr name="Freeform 13" id="13"/>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4" id="14"/>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1148391" y="1075592"/>
            <a:ext cx="1578153" cy="707835"/>
            <a:chOff x="0" y="0"/>
            <a:chExt cx="929365" cy="416840"/>
          </a:xfrm>
        </p:grpSpPr>
        <p:sp>
          <p:nvSpPr>
            <p:cNvPr name="Freeform 16" id="16"/>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005694"/>
              </a:solidFill>
              <a:prstDash val="solid"/>
              <a:miter/>
            </a:ln>
          </p:spPr>
        </p:sp>
        <p:sp>
          <p:nvSpPr>
            <p:cNvPr name="TextBox 17" id="17"/>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8" id="18"/>
          <p:cNvSpPr/>
          <p:nvPr/>
        </p:nvSpPr>
        <p:spPr>
          <a:xfrm flipV="true">
            <a:off x="11140394" y="1475838"/>
            <a:ext cx="1586150" cy="0"/>
          </a:xfrm>
          <a:prstGeom prst="line">
            <a:avLst/>
          </a:prstGeom>
          <a:ln cap="flat" w="9525">
            <a:solidFill>
              <a:srgbClr val="1FB5FF"/>
            </a:solidFill>
            <a:prstDash val="sysDash"/>
            <a:headEnd type="none" len="sm" w="sm"/>
            <a:tailEnd type="none" len="sm" w="sm"/>
          </a:ln>
        </p:spPr>
      </p:sp>
      <p:sp>
        <p:nvSpPr>
          <p:cNvPr name="TextBox 19" id="19"/>
          <p:cNvSpPr txBox="true"/>
          <p:nvPr/>
        </p:nvSpPr>
        <p:spPr>
          <a:xfrm rot="0">
            <a:off x="14366232" y="978413"/>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grpSp>
        <p:nvGrpSpPr>
          <p:cNvPr name="Group 20" id="20"/>
          <p:cNvGrpSpPr/>
          <p:nvPr/>
        </p:nvGrpSpPr>
        <p:grpSpPr>
          <a:xfrm rot="2700000">
            <a:off x="13655705" y="2085725"/>
            <a:ext cx="85198" cy="85198"/>
            <a:chOff x="0" y="0"/>
            <a:chExt cx="50173" cy="50173"/>
          </a:xfrm>
        </p:grpSpPr>
        <p:sp>
          <p:nvSpPr>
            <p:cNvPr name="Freeform 21" id="21"/>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2" id="22"/>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sp>
        <p:nvSpPr>
          <p:cNvPr name="AutoShape 23" id="23"/>
          <p:cNvSpPr/>
          <p:nvPr/>
        </p:nvSpPr>
        <p:spPr>
          <a:xfrm flipV="true">
            <a:off x="13705731" y="1783428"/>
            <a:ext cx="0" cy="323594"/>
          </a:xfrm>
          <a:prstGeom prst="line">
            <a:avLst/>
          </a:prstGeom>
          <a:ln cap="flat" w="9525">
            <a:solidFill>
              <a:srgbClr val="1FB5FF"/>
            </a:solidFill>
            <a:prstDash val="sysDash"/>
            <a:headEnd type="none" len="sm" w="sm"/>
            <a:tailEnd type="none" len="sm" w="sm"/>
          </a:ln>
        </p:spPr>
      </p:sp>
      <p:grpSp>
        <p:nvGrpSpPr>
          <p:cNvPr name="Group 24" id="24"/>
          <p:cNvGrpSpPr/>
          <p:nvPr/>
        </p:nvGrpSpPr>
        <p:grpSpPr>
          <a:xfrm rot="0">
            <a:off x="12916655" y="1075592"/>
            <a:ext cx="1578153" cy="707835"/>
            <a:chOff x="0" y="0"/>
            <a:chExt cx="929365" cy="416840"/>
          </a:xfrm>
        </p:grpSpPr>
        <p:sp>
          <p:nvSpPr>
            <p:cNvPr name="Freeform 25" id="25"/>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26" id="26"/>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7" id="27"/>
          <p:cNvSpPr/>
          <p:nvPr/>
        </p:nvSpPr>
        <p:spPr>
          <a:xfrm flipV="true">
            <a:off x="12908658" y="1475838"/>
            <a:ext cx="1586150" cy="0"/>
          </a:xfrm>
          <a:prstGeom prst="line">
            <a:avLst/>
          </a:prstGeom>
          <a:ln cap="flat" w="9525">
            <a:solidFill>
              <a:srgbClr val="1FB5FF"/>
            </a:solidFill>
            <a:prstDash val="sysDash"/>
            <a:headEnd type="none" len="sm" w="sm"/>
            <a:tailEnd type="none" len="sm" w="sm"/>
          </a:ln>
        </p:spPr>
      </p:sp>
      <p:sp>
        <p:nvSpPr>
          <p:cNvPr name="Freeform 28" id="28"/>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29" id="29"/>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grpSp>
        <p:nvGrpSpPr>
          <p:cNvPr name="Group 30" id="30"/>
          <p:cNvGrpSpPr/>
          <p:nvPr/>
        </p:nvGrpSpPr>
        <p:grpSpPr>
          <a:xfrm rot="0">
            <a:off x="1489000" y="2811477"/>
            <a:ext cx="6217080" cy="7053861"/>
            <a:chOff x="0" y="0"/>
            <a:chExt cx="8289440" cy="9405149"/>
          </a:xfrm>
        </p:grpSpPr>
        <p:grpSp>
          <p:nvGrpSpPr>
            <p:cNvPr name="Group 31" id="31"/>
            <p:cNvGrpSpPr/>
            <p:nvPr/>
          </p:nvGrpSpPr>
          <p:grpSpPr>
            <a:xfrm rot="0">
              <a:off x="0" y="0"/>
              <a:ext cx="8289440" cy="9405149"/>
              <a:chOff x="0" y="0"/>
              <a:chExt cx="1637420" cy="1857807"/>
            </a:xfrm>
          </p:grpSpPr>
          <p:sp>
            <p:nvSpPr>
              <p:cNvPr name="Freeform 32" id="32"/>
              <p:cNvSpPr/>
              <p:nvPr/>
            </p:nvSpPr>
            <p:spPr>
              <a:xfrm flipH="false" flipV="false" rot="0">
                <a:off x="0" y="0"/>
                <a:ext cx="1637420" cy="1857807"/>
              </a:xfrm>
              <a:custGeom>
                <a:avLst/>
                <a:gdLst/>
                <a:ahLst/>
                <a:cxnLst/>
                <a:rect r="r" b="b" t="t" l="l"/>
                <a:pathLst>
                  <a:path h="1857807" w="1637420">
                    <a:moveTo>
                      <a:pt x="18679" y="0"/>
                    </a:moveTo>
                    <a:lnTo>
                      <a:pt x="1618741" y="0"/>
                    </a:lnTo>
                    <a:cubicBezTo>
                      <a:pt x="1629058" y="0"/>
                      <a:pt x="1637420" y="8363"/>
                      <a:pt x="1637420" y="18679"/>
                    </a:cubicBezTo>
                    <a:lnTo>
                      <a:pt x="1637420" y="1839128"/>
                    </a:lnTo>
                    <a:cubicBezTo>
                      <a:pt x="1637420" y="1849444"/>
                      <a:pt x="1629058" y="1857807"/>
                      <a:pt x="1618741" y="1857807"/>
                    </a:cubicBezTo>
                    <a:lnTo>
                      <a:pt x="18679" y="1857807"/>
                    </a:lnTo>
                    <a:cubicBezTo>
                      <a:pt x="8363" y="1857807"/>
                      <a:pt x="0" y="1849444"/>
                      <a:pt x="0" y="1839128"/>
                    </a:cubicBezTo>
                    <a:lnTo>
                      <a:pt x="0" y="18679"/>
                    </a:lnTo>
                    <a:cubicBezTo>
                      <a:pt x="0" y="8363"/>
                      <a:pt x="8363" y="0"/>
                      <a:pt x="18679" y="0"/>
                    </a:cubicBezTo>
                    <a:close/>
                  </a:path>
                </a:pathLst>
              </a:custGeom>
              <a:solidFill>
                <a:srgbClr val="C1DEFF"/>
              </a:solidFill>
              <a:ln w="38100" cap="sq">
                <a:solidFill>
                  <a:srgbClr val="000000"/>
                </a:solidFill>
                <a:prstDash val="solid"/>
                <a:miter/>
              </a:ln>
            </p:spPr>
          </p:sp>
          <p:sp>
            <p:nvSpPr>
              <p:cNvPr name="TextBox 33" id="33"/>
              <p:cNvSpPr txBox="true"/>
              <p:nvPr/>
            </p:nvSpPr>
            <p:spPr>
              <a:xfrm>
                <a:off x="0" y="-47625"/>
                <a:ext cx="1637420" cy="1905432"/>
              </a:xfrm>
              <a:prstGeom prst="rect">
                <a:avLst/>
              </a:prstGeom>
            </p:spPr>
            <p:txBody>
              <a:bodyPr anchor="ctr" rtlCol="false" tIns="50800" lIns="50800" bIns="50800" rIns="50800"/>
              <a:lstStyle/>
              <a:p>
                <a:pPr algn="ctr">
                  <a:lnSpc>
                    <a:spcPts val="2659"/>
                  </a:lnSpc>
                </a:pPr>
              </a:p>
            </p:txBody>
          </p:sp>
        </p:grpSp>
        <p:sp>
          <p:nvSpPr>
            <p:cNvPr name="Freeform 34" id="34"/>
            <p:cNvSpPr/>
            <p:nvPr/>
          </p:nvSpPr>
          <p:spPr>
            <a:xfrm flipH="false" flipV="false" rot="0">
              <a:off x="186816" y="229184"/>
              <a:ext cx="7870682" cy="8997621"/>
            </a:xfrm>
            <a:custGeom>
              <a:avLst/>
              <a:gdLst/>
              <a:ahLst/>
              <a:cxnLst/>
              <a:rect r="r" b="b" t="t" l="l"/>
              <a:pathLst>
                <a:path h="8997621" w="7870682">
                  <a:moveTo>
                    <a:pt x="0" y="0"/>
                  </a:moveTo>
                  <a:lnTo>
                    <a:pt x="7870683" y="0"/>
                  </a:lnTo>
                  <a:lnTo>
                    <a:pt x="7870683" y="8997621"/>
                  </a:lnTo>
                  <a:lnTo>
                    <a:pt x="0" y="8997621"/>
                  </a:lnTo>
                  <a:lnTo>
                    <a:pt x="0" y="0"/>
                  </a:lnTo>
                  <a:close/>
                </a:path>
              </a:pathLst>
            </a:custGeom>
            <a:blipFill>
              <a:blip r:embed="rId4"/>
              <a:stretch>
                <a:fillRect l="0" t="0" r="0" b="0"/>
              </a:stretch>
            </a:blipFill>
          </p:spPr>
        </p:sp>
      </p:grpSp>
      <p:grpSp>
        <p:nvGrpSpPr>
          <p:cNvPr name="Group 35" id="35"/>
          <p:cNvGrpSpPr/>
          <p:nvPr/>
        </p:nvGrpSpPr>
        <p:grpSpPr>
          <a:xfrm rot="0">
            <a:off x="7993516" y="2811538"/>
            <a:ext cx="8922130" cy="5772192"/>
            <a:chOff x="0" y="0"/>
            <a:chExt cx="11896173" cy="7696256"/>
          </a:xfrm>
        </p:grpSpPr>
        <p:grpSp>
          <p:nvGrpSpPr>
            <p:cNvPr name="Group 36" id="36"/>
            <p:cNvGrpSpPr/>
            <p:nvPr/>
          </p:nvGrpSpPr>
          <p:grpSpPr>
            <a:xfrm rot="0">
              <a:off x="0" y="0"/>
              <a:ext cx="11896173" cy="7696256"/>
              <a:chOff x="0" y="0"/>
              <a:chExt cx="1562286" cy="1010725"/>
            </a:xfrm>
          </p:grpSpPr>
          <p:sp>
            <p:nvSpPr>
              <p:cNvPr name="Freeform 37" id="37"/>
              <p:cNvSpPr/>
              <p:nvPr/>
            </p:nvSpPr>
            <p:spPr>
              <a:xfrm flipH="false" flipV="false" rot="0">
                <a:off x="0" y="0"/>
                <a:ext cx="1562286" cy="1010725"/>
              </a:xfrm>
              <a:custGeom>
                <a:avLst/>
                <a:gdLst/>
                <a:ahLst/>
                <a:cxnLst/>
                <a:rect r="r" b="b" t="t" l="l"/>
                <a:pathLst>
                  <a:path h="1010725" w="1562286">
                    <a:moveTo>
                      <a:pt x="22188" y="0"/>
                    </a:moveTo>
                    <a:lnTo>
                      <a:pt x="1540099" y="0"/>
                    </a:lnTo>
                    <a:cubicBezTo>
                      <a:pt x="1545983" y="0"/>
                      <a:pt x="1551627" y="2338"/>
                      <a:pt x="1555788" y="6499"/>
                    </a:cubicBezTo>
                    <a:cubicBezTo>
                      <a:pt x="1559949" y="10660"/>
                      <a:pt x="1562286" y="16303"/>
                      <a:pt x="1562286" y="22188"/>
                    </a:cubicBezTo>
                    <a:lnTo>
                      <a:pt x="1562286" y="988537"/>
                    </a:lnTo>
                    <a:cubicBezTo>
                      <a:pt x="1562286" y="994422"/>
                      <a:pt x="1559949" y="1000065"/>
                      <a:pt x="1555788" y="1004226"/>
                    </a:cubicBezTo>
                    <a:cubicBezTo>
                      <a:pt x="1551627" y="1008387"/>
                      <a:pt x="1545983" y="1010725"/>
                      <a:pt x="1540099" y="1010725"/>
                    </a:cubicBezTo>
                    <a:lnTo>
                      <a:pt x="22188" y="1010725"/>
                    </a:lnTo>
                    <a:cubicBezTo>
                      <a:pt x="16303" y="1010725"/>
                      <a:pt x="10660" y="1008387"/>
                      <a:pt x="6499" y="1004226"/>
                    </a:cubicBezTo>
                    <a:cubicBezTo>
                      <a:pt x="2338" y="1000065"/>
                      <a:pt x="0" y="994422"/>
                      <a:pt x="0" y="988537"/>
                    </a:cubicBezTo>
                    <a:lnTo>
                      <a:pt x="0" y="22188"/>
                    </a:lnTo>
                    <a:cubicBezTo>
                      <a:pt x="0" y="16303"/>
                      <a:pt x="2338" y="10660"/>
                      <a:pt x="6499" y="6499"/>
                    </a:cubicBezTo>
                    <a:cubicBezTo>
                      <a:pt x="10660" y="2338"/>
                      <a:pt x="16303" y="0"/>
                      <a:pt x="22188" y="0"/>
                    </a:cubicBezTo>
                    <a:close/>
                  </a:path>
                </a:pathLst>
              </a:custGeom>
              <a:solidFill>
                <a:srgbClr val="C1DEFF"/>
              </a:solidFill>
              <a:ln w="38100" cap="sq">
                <a:solidFill>
                  <a:srgbClr val="121278"/>
                </a:solidFill>
                <a:prstDash val="solid"/>
                <a:miter/>
              </a:ln>
            </p:spPr>
          </p:sp>
          <p:sp>
            <p:nvSpPr>
              <p:cNvPr name="TextBox 38" id="38"/>
              <p:cNvSpPr txBox="true"/>
              <p:nvPr/>
            </p:nvSpPr>
            <p:spPr>
              <a:xfrm>
                <a:off x="0" y="-47625"/>
                <a:ext cx="1562286" cy="1058350"/>
              </a:xfrm>
              <a:prstGeom prst="rect">
                <a:avLst/>
              </a:prstGeom>
            </p:spPr>
            <p:txBody>
              <a:bodyPr anchor="ctr" rtlCol="false" tIns="50800" lIns="50800" bIns="50800" rIns="50800"/>
              <a:lstStyle/>
              <a:p>
                <a:pPr algn="ctr">
                  <a:lnSpc>
                    <a:spcPts val="2660"/>
                  </a:lnSpc>
                </a:pPr>
              </a:p>
            </p:txBody>
          </p:sp>
        </p:grpSp>
        <p:sp>
          <p:nvSpPr>
            <p:cNvPr name="Freeform 39" id="39"/>
            <p:cNvSpPr/>
            <p:nvPr/>
          </p:nvSpPr>
          <p:spPr>
            <a:xfrm flipH="false" flipV="false" rot="0">
              <a:off x="253395" y="331751"/>
              <a:ext cx="7688598" cy="7032754"/>
            </a:xfrm>
            <a:custGeom>
              <a:avLst/>
              <a:gdLst/>
              <a:ahLst/>
              <a:cxnLst/>
              <a:rect r="r" b="b" t="t" l="l"/>
              <a:pathLst>
                <a:path h="7032754" w="7688598">
                  <a:moveTo>
                    <a:pt x="0" y="0"/>
                  </a:moveTo>
                  <a:lnTo>
                    <a:pt x="7688598" y="0"/>
                  </a:lnTo>
                  <a:lnTo>
                    <a:pt x="7688598" y="7032754"/>
                  </a:lnTo>
                  <a:lnTo>
                    <a:pt x="0" y="7032754"/>
                  </a:lnTo>
                  <a:lnTo>
                    <a:pt x="0" y="0"/>
                  </a:lnTo>
                  <a:close/>
                </a:path>
              </a:pathLst>
            </a:custGeom>
            <a:blipFill>
              <a:blip r:embed="rId5"/>
              <a:stretch>
                <a:fillRect l="0" t="-4662" r="0" b="-4662"/>
              </a:stretch>
            </a:blipFill>
          </p:spPr>
        </p:sp>
        <p:sp>
          <p:nvSpPr>
            <p:cNvPr name="Freeform 40" id="40"/>
            <p:cNvSpPr/>
            <p:nvPr/>
          </p:nvSpPr>
          <p:spPr>
            <a:xfrm flipH="false" flipV="false" rot="0">
              <a:off x="8212305" y="331751"/>
              <a:ext cx="3451180" cy="7032754"/>
            </a:xfrm>
            <a:custGeom>
              <a:avLst/>
              <a:gdLst/>
              <a:ahLst/>
              <a:cxnLst/>
              <a:rect r="r" b="b" t="t" l="l"/>
              <a:pathLst>
                <a:path h="7032754" w="3451180">
                  <a:moveTo>
                    <a:pt x="0" y="0"/>
                  </a:moveTo>
                  <a:lnTo>
                    <a:pt x="3451180" y="0"/>
                  </a:lnTo>
                  <a:lnTo>
                    <a:pt x="3451180" y="7032754"/>
                  </a:lnTo>
                  <a:lnTo>
                    <a:pt x="0" y="7032754"/>
                  </a:lnTo>
                  <a:lnTo>
                    <a:pt x="0" y="0"/>
                  </a:lnTo>
                  <a:close/>
                </a:path>
              </a:pathLst>
            </a:custGeom>
            <a:blipFill>
              <a:blip r:embed="rId6"/>
              <a:stretch>
                <a:fillRect l="-1107" t="0" r="-1107" b="0"/>
              </a:stretch>
            </a:blipFill>
          </p:spPr>
        </p:sp>
      </p:grpSp>
      <p:pic>
        <p:nvPicPr>
          <p:cNvPr name="Picture 41" id="41"/>
          <p:cNvPicPr>
            <a:picLocks noChangeAspect="true"/>
          </p:cNvPicPr>
          <p:nvPr/>
        </p:nvPicPr>
        <p:blipFill>
          <a:blip r:embed="rId7"/>
          <a:srcRect l="0" t="0" r="0" b="0"/>
          <a:stretch>
            <a:fillRect/>
          </a:stretch>
        </p:blipFill>
        <p:spPr>
          <a:xfrm flipH="false" flipV="false" rot="0">
            <a:off x="4597540" y="6506172"/>
            <a:ext cx="2211005" cy="1182888"/>
          </a:xfrm>
          <a:prstGeom prst="rect">
            <a:avLst/>
          </a:prstGeom>
        </p:spPr>
      </p:pic>
      <p:sp>
        <p:nvSpPr>
          <p:cNvPr name="TextBox 42" id="42"/>
          <p:cNvSpPr txBox="true"/>
          <p:nvPr/>
        </p:nvSpPr>
        <p:spPr>
          <a:xfrm rot="0">
            <a:off x="1489000" y="1649170"/>
            <a:ext cx="6485412" cy="972244"/>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05. </a:t>
            </a:r>
            <a:r>
              <a:rPr lang="en-US" sz="5600">
                <a:solidFill>
                  <a:srgbClr val="004AAD"/>
                </a:solidFill>
                <a:latin typeface="TDTD원고딕"/>
                <a:ea typeface="TDTD원고딕"/>
                <a:cs typeface="TDTD원고딕"/>
                <a:sym typeface="TDTD원고딕"/>
              </a:rPr>
              <a:t>지원자 통계</a:t>
            </a:r>
          </a:p>
        </p:txBody>
      </p:sp>
      <p:sp>
        <p:nvSpPr>
          <p:cNvPr name="TextBox 43" id="43"/>
          <p:cNvSpPr txBox="true"/>
          <p:nvPr/>
        </p:nvSpPr>
        <p:spPr>
          <a:xfrm rot="0">
            <a:off x="9550004" y="1513479"/>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44" id="44"/>
          <p:cNvSpPr txBox="true"/>
          <p:nvPr/>
        </p:nvSpPr>
        <p:spPr>
          <a:xfrm rot="0">
            <a:off x="9380127" y="1193676"/>
            <a:ext cx="1579292" cy="206513"/>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이력서 분석</a:t>
            </a:r>
          </a:p>
        </p:txBody>
      </p:sp>
      <p:sp>
        <p:nvSpPr>
          <p:cNvPr name="TextBox 45" id="45"/>
          <p:cNvSpPr txBox="true"/>
          <p:nvPr/>
        </p:nvSpPr>
        <p:spPr>
          <a:xfrm rot="0">
            <a:off x="11318268" y="1509175"/>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46" id="46"/>
          <p:cNvSpPr txBox="true"/>
          <p:nvPr/>
        </p:nvSpPr>
        <p:spPr>
          <a:xfrm rot="0">
            <a:off x="11148391" y="1189373"/>
            <a:ext cx="1579292" cy="206513"/>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지원자 통계</a:t>
            </a:r>
          </a:p>
        </p:txBody>
      </p:sp>
      <p:sp>
        <p:nvSpPr>
          <p:cNvPr name="TextBox 47" id="47"/>
          <p:cNvSpPr txBox="true"/>
          <p:nvPr/>
        </p:nvSpPr>
        <p:spPr>
          <a:xfrm rot="0">
            <a:off x="7854790" y="1009650"/>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48" id="48"/>
          <p:cNvSpPr txBox="true"/>
          <p:nvPr/>
        </p:nvSpPr>
        <p:spPr>
          <a:xfrm rot="0">
            <a:off x="13086532" y="1499650"/>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49" id="49"/>
          <p:cNvSpPr txBox="true"/>
          <p:nvPr/>
        </p:nvSpPr>
        <p:spPr>
          <a:xfrm rot="0">
            <a:off x="12908658" y="1178851"/>
            <a:ext cx="1579292" cy="206513"/>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자기소개서 하이라이팅</a:t>
            </a:r>
          </a:p>
        </p:txBody>
      </p:sp>
      <p:grpSp>
        <p:nvGrpSpPr>
          <p:cNvPr name="Group 50" id="50"/>
          <p:cNvGrpSpPr/>
          <p:nvPr/>
        </p:nvGrpSpPr>
        <p:grpSpPr>
          <a:xfrm rot="0">
            <a:off x="7974412" y="8764705"/>
            <a:ext cx="3173979" cy="995858"/>
            <a:chOff x="0" y="0"/>
            <a:chExt cx="4231972" cy="1327811"/>
          </a:xfrm>
        </p:grpSpPr>
        <p:grpSp>
          <p:nvGrpSpPr>
            <p:cNvPr name="Group 51" id="51"/>
            <p:cNvGrpSpPr/>
            <p:nvPr/>
          </p:nvGrpSpPr>
          <p:grpSpPr>
            <a:xfrm rot="0">
              <a:off x="0" y="0"/>
              <a:ext cx="3980010" cy="1327811"/>
              <a:chOff x="0" y="0"/>
              <a:chExt cx="806833" cy="269176"/>
            </a:xfrm>
          </p:grpSpPr>
          <p:sp>
            <p:nvSpPr>
              <p:cNvPr name="Freeform 52" id="52"/>
              <p:cNvSpPr/>
              <p:nvPr/>
            </p:nvSpPr>
            <p:spPr>
              <a:xfrm flipH="false" flipV="false" rot="0">
                <a:off x="0" y="0"/>
                <a:ext cx="806833" cy="269176"/>
              </a:xfrm>
              <a:custGeom>
                <a:avLst/>
                <a:gdLst/>
                <a:ahLst/>
                <a:cxnLst/>
                <a:rect r="r" b="b" t="t" l="l"/>
                <a:pathLst>
                  <a:path h="269176" w="806833">
                    <a:moveTo>
                      <a:pt x="33717" y="0"/>
                    </a:moveTo>
                    <a:lnTo>
                      <a:pt x="773116" y="0"/>
                    </a:lnTo>
                    <a:cubicBezTo>
                      <a:pt x="791737" y="0"/>
                      <a:pt x="806833" y="15096"/>
                      <a:pt x="806833" y="33717"/>
                    </a:cubicBezTo>
                    <a:lnTo>
                      <a:pt x="806833" y="235459"/>
                    </a:lnTo>
                    <a:cubicBezTo>
                      <a:pt x="806833" y="254080"/>
                      <a:pt x="791737" y="269176"/>
                      <a:pt x="773116" y="269176"/>
                    </a:cubicBezTo>
                    <a:lnTo>
                      <a:pt x="33717" y="269176"/>
                    </a:lnTo>
                    <a:cubicBezTo>
                      <a:pt x="15096" y="269176"/>
                      <a:pt x="0" y="254080"/>
                      <a:pt x="0" y="235459"/>
                    </a:cubicBezTo>
                    <a:lnTo>
                      <a:pt x="0" y="33717"/>
                    </a:lnTo>
                    <a:cubicBezTo>
                      <a:pt x="0" y="15096"/>
                      <a:pt x="15096" y="0"/>
                      <a:pt x="33717" y="0"/>
                    </a:cubicBezTo>
                    <a:close/>
                  </a:path>
                </a:pathLst>
              </a:custGeom>
              <a:solidFill>
                <a:srgbClr val="DFEEFF"/>
              </a:solidFill>
              <a:ln w="28575" cap="sq">
                <a:solidFill>
                  <a:srgbClr val="121278"/>
                </a:solidFill>
                <a:prstDash val="solid"/>
                <a:miter/>
              </a:ln>
            </p:spPr>
          </p:sp>
          <p:sp>
            <p:nvSpPr>
              <p:cNvPr name="TextBox 53" id="53"/>
              <p:cNvSpPr txBox="true"/>
              <p:nvPr/>
            </p:nvSpPr>
            <p:spPr>
              <a:xfrm>
                <a:off x="0" y="-47625"/>
                <a:ext cx="806833" cy="316801"/>
              </a:xfrm>
              <a:prstGeom prst="rect">
                <a:avLst/>
              </a:prstGeom>
            </p:spPr>
            <p:txBody>
              <a:bodyPr anchor="ctr" rtlCol="false" tIns="40125" lIns="40125" bIns="40125" rIns="40125"/>
              <a:lstStyle/>
              <a:p>
                <a:pPr algn="ctr">
                  <a:lnSpc>
                    <a:spcPts val="2659"/>
                  </a:lnSpc>
                </a:pPr>
              </a:p>
            </p:txBody>
          </p:sp>
        </p:grpSp>
        <p:sp>
          <p:nvSpPr>
            <p:cNvPr name="Freeform 54" id="54"/>
            <p:cNvSpPr/>
            <p:nvPr/>
          </p:nvSpPr>
          <p:spPr>
            <a:xfrm flipH="false" flipV="false" rot="0">
              <a:off x="351008" y="492262"/>
              <a:ext cx="364845" cy="364845"/>
            </a:xfrm>
            <a:custGeom>
              <a:avLst/>
              <a:gdLst/>
              <a:ahLst/>
              <a:cxnLst/>
              <a:rect r="r" b="b" t="t" l="l"/>
              <a:pathLst>
                <a:path h="364845" w="364845">
                  <a:moveTo>
                    <a:pt x="0" y="0"/>
                  </a:moveTo>
                  <a:lnTo>
                    <a:pt x="364845" y="0"/>
                  </a:lnTo>
                  <a:lnTo>
                    <a:pt x="364845" y="364844"/>
                  </a:lnTo>
                  <a:lnTo>
                    <a:pt x="0" y="3648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55" id="55"/>
            <p:cNvSpPr txBox="true"/>
            <p:nvPr/>
          </p:nvSpPr>
          <p:spPr>
            <a:xfrm rot="0">
              <a:off x="882448" y="430293"/>
              <a:ext cx="3349525" cy="450682"/>
            </a:xfrm>
            <a:prstGeom prst="rect">
              <a:avLst/>
            </a:prstGeom>
          </p:spPr>
          <p:txBody>
            <a:bodyPr anchor="t" rtlCol="false" tIns="0" lIns="0" bIns="0" rIns="0">
              <a:spAutoFit/>
            </a:bodyPr>
            <a:lstStyle/>
            <a:p>
              <a:pPr algn="l">
                <a:lnSpc>
                  <a:spcPts val="2894"/>
                </a:lnSpc>
              </a:pPr>
              <a:r>
                <a:rPr lang="en-US" sz="2067" spc="-41" b="true">
                  <a:solidFill>
                    <a:srgbClr val="77ABF4"/>
                  </a:solidFill>
                  <a:latin typeface="TDTD순고딕 Bold"/>
                  <a:ea typeface="TDTD순고딕 Bold"/>
                  <a:cs typeface="TDTD순고딕 Bold"/>
                  <a:sym typeface="TDTD순고딕 Bold"/>
                </a:rPr>
                <a:t>직관적 이해와 활용</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3" id="3"/>
          <p:cNvSpPr/>
          <p:nvPr/>
        </p:nvSpPr>
        <p:spPr>
          <a:xfrm flipV="true">
            <a:off x="10169203" y="1787731"/>
            <a:ext cx="0" cy="288956"/>
          </a:xfrm>
          <a:prstGeom prst="line">
            <a:avLst/>
          </a:prstGeom>
          <a:ln cap="flat" w="9525">
            <a:solidFill>
              <a:srgbClr val="1FB5FF"/>
            </a:solidFill>
            <a:prstDash val="sysDash"/>
            <a:headEnd type="none" len="sm" w="sm"/>
            <a:tailEnd type="none" len="sm" w="sm"/>
          </a:ln>
        </p:spPr>
      </p:sp>
      <p:grpSp>
        <p:nvGrpSpPr>
          <p:cNvPr name="Group 4" id="4"/>
          <p:cNvGrpSpPr/>
          <p:nvPr/>
        </p:nvGrpSpPr>
        <p:grpSpPr>
          <a:xfrm rot="2700000">
            <a:off x="10127174" y="2094332"/>
            <a:ext cx="85198" cy="85198"/>
            <a:chOff x="0" y="0"/>
            <a:chExt cx="50173" cy="50173"/>
          </a:xfrm>
        </p:grpSpPr>
        <p:sp>
          <p:nvSpPr>
            <p:cNvPr name="Freeform 5" id="5"/>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6" id="6"/>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380127" y="1079896"/>
            <a:ext cx="1578153" cy="707835"/>
            <a:chOff x="0" y="0"/>
            <a:chExt cx="929365" cy="416840"/>
          </a:xfrm>
        </p:grpSpPr>
        <p:sp>
          <p:nvSpPr>
            <p:cNvPr name="Freeform 8" id="8"/>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9" id="9"/>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flipV="true">
            <a:off x="9372130" y="1480141"/>
            <a:ext cx="1586150" cy="0"/>
          </a:xfrm>
          <a:prstGeom prst="line">
            <a:avLst/>
          </a:prstGeom>
          <a:ln cap="flat" w="9525">
            <a:solidFill>
              <a:srgbClr val="1FB5FF"/>
            </a:solidFill>
            <a:prstDash val="sysDash"/>
            <a:headEnd type="none" len="sm" w="sm"/>
            <a:tailEnd type="none" len="sm" w="sm"/>
          </a:ln>
        </p:spPr>
      </p:sp>
      <p:sp>
        <p:nvSpPr>
          <p:cNvPr name="AutoShape 11" id="11"/>
          <p:cNvSpPr/>
          <p:nvPr/>
        </p:nvSpPr>
        <p:spPr>
          <a:xfrm flipV="true">
            <a:off x="11937467" y="1783428"/>
            <a:ext cx="0" cy="288956"/>
          </a:xfrm>
          <a:prstGeom prst="line">
            <a:avLst/>
          </a:prstGeom>
          <a:ln cap="flat" w="9525">
            <a:solidFill>
              <a:srgbClr val="1FB5FF"/>
            </a:solidFill>
            <a:prstDash val="sysDash"/>
            <a:headEnd type="none" len="sm" w="sm"/>
            <a:tailEnd type="none" len="sm" w="sm"/>
          </a:ln>
        </p:spPr>
      </p:sp>
      <p:grpSp>
        <p:nvGrpSpPr>
          <p:cNvPr name="Group 12" id="12"/>
          <p:cNvGrpSpPr/>
          <p:nvPr/>
        </p:nvGrpSpPr>
        <p:grpSpPr>
          <a:xfrm rot="2700000">
            <a:off x="11895438" y="2090029"/>
            <a:ext cx="85198" cy="85198"/>
            <a:chOff x="0" y="0"/>
            <a:chExt cx="50173" cy="50173"/>
          </a:xfrm>
        </p:grpSpPr>
        <p:sp>
          <p:nvSpPr>
            <p:cNvPr name="Freeform 13" id="13"/>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4" id="14"/>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1148391" y="1075592"/>
            <a:ext cx="1578153" cy="707835"/>
            <a:chOff x="0" y="0"/>
            <a:chExt cx="929365" cy="416840"/>
          </a:xfrm>
        </p:grpSpPr>
        <p:sp>
          <p:nvSpPr>
            <p:cNvPr name="Freeform 16" id="16"/>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005694"/>
              </a:solidFill>
              <a:prstDash val="solid"/>
              <a:miter/>
            </a:ln>
          </p:spPr>
        </p:sp>
        <p:sp>
          <p:nvSpPr>
            <p:cNvPr name="TextBox 17" id="17"/>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8" id="18"/>
          <p:cNvSpPr/>
          <p:nvPr/>
        </p:nvSpPr>
        <p:spPr>
          <a:xfrm flipV="true">
            <a:off x="11140394" y="1475838"/>
            <a:ext cx="1586150" cy="0"/>
          </a:xfrm>
          <a:prstGeom prst="line">
            <a:avLst/>
          </a:prstGeom>
          <a:ln cap="flat" w="9525">
            <a:solidFill>
              <a:srgbClr val="1FB5FF"/>
            </a:solidFill>
            <a:prstDash val="sysDash"/>
            <a:headEnd type="none" len="sm" w="sm"/>
            <a:tailEnd type="none" len="sm" w="sm"/>
          </a:ln>
        </p:spPr>
      </p:sp>
      <p:sp>
        <p:nvSpPr>
          <p:cNvPr name="TextBox 19" id="19"/>
          <p:cNvSpPr txBox="true"/>
          <p:nvPr/>
        </p:nvSpPr>
        <p:spPr>
          <a:xfrm rot="0">
            <a:off x="14366232" y="978413"/>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grpSp>
        <p:nvGrpSpPr>
          <p:cNvPr name="Group 20" id="20"/>
          <p:cNvGrpSpPr/>
          <p:nvPr/>
        </p:nvGrpSpPr>
        <p:grpSpPr>
          <a:xfrm rot="2700000">
            <a:off x="13655705" y="2085725"/>
            <a:ext cx="85198" cy="85198"/>
            <a:chOff x="0" y="0"/>
            <a:chExt cx="50173" cy="50173"/>
          </a:xfrm>
        </p:grpSpPr>
        <p:sp>
          <p:nvSpPr>
            <p:cNvPr name="Freeform 21" id="21"/>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2" id="22"/>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sp>
        <p:nvSpPr>
          <p:cNvPr name="AutoShape 23" id="23"/>
          <p:cNvSpPr/>
          <p:nvPr/>
        </p:nvSpPr>
        <p:spPr>
          <a:xfrm flipV="true">
            <a:off x="13705731" y="1783428"/>
            <a:ext cx="0" cy="323594"/>
          </a:xfrm>
          <a:prstGeom prst="line">
            <a:avLst/>
          </a:prstGeom>
          <a:ln cap="flat" w="9525">
            <a:solidFill>
              <a:srgbClr val="1FB5FF"/>
            </a:solidFill>
            <a:prstDash val="sysDash"/>
            <a:headEnd type="none" len="sm" w="sm"/>
            <a:tailEnd type="none" len="sm" w="sm"/>
          </a:ln>
        </p:spPr>
      </p:sp>
      <p:grpSp>
        <p:nvGrpSpPr>
          <p:cNvPr name="Group 24" id="24"/>
          <p:cNvGrpSpPr/>
          <p:nvPr/>
        </p:nvGrpSpPr>
        <p:grpSpPr>
          <a:xfrm rot="0">
            <a:off x="12916655" y="1075592"/>
            <a:ext cx="1578153" cy="707835"/>
            <a:chOff x="0" y="0"/>
            <a:chExt cx="929365" cy="416840"/>
          </a:xfrm>
        </p:grpSpPr>
        <p:sp>
          <p:nvSpPr>
            <p:cNvPr name="Freeform 25" id="25"/>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26" id="26"/>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7" id="27"/>
          <p:cNvSpPr/>
          <p:nvPr/>
        </p:nvSpPr>
        <p:spPr>
          <a:xfrm flipV="true">
            <a:off x="12908658" y="1475838"/>
            <a:ext cx="1586150" cy="0"/>
          </a:xfrm>
          <a:prstGeom prst="line">
            <a:avLst/>
          </a:prstGeom>
          <a:ln cap="flat" w="9525">
            <a:solidFill>
              <a:srgbClr val="1FB5FF"/>
            </a:solidFill>
            <a:prstDash val="sysDash"/>
            <a:headEnd type="none" len="sm" w="sm"/>
            <a:tailEnd type="none" len="sm" w="sm"/>
          </a:ln>
        </p:spPr>
      </p:sp>
      <p:sp>
        <p:nvSpPr>
          <p:cNvPr name="Freeform 28" id="28"/>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29" id="29"/>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grpSp>
        <p:nvGrpSpPr>
          <p:cNvPr name="Group 30" id="30"/>
          <p:cNvGrpSpPr/>
          <p:nvPr/>
        </p:nvGrpSpPr>
        <p:grpSpPr>
          <a:xfrm rot="0">
            <a:off x="9897505" y="6154172"/>
            <a:ext cx="7481110" cy="1046492"/>
            <a:chOff x="0" y="0"/>
            <a:chExt cx="1673847" cy="234145"/>
          </a:xfrm>
        </p:grpSpPr>
        <p:sp>
          <p:nvSpPr>
            <p:cNvPr name="Freeform 31" id="31"/>
            <p:cNvSpPr/>
            <p:nvPr/>
          </p:nvSpPr>
          <p:spPr>
            <a:xfrm flipH="false" flipV="false" rot="0">
              <a:off x="0" y="0"/>
              <a:ext cx="1673847" cy="234145"/>
            </a:xfrm>
            <a:custGeom>
              <a:avLst/>
              <a:gdLst/>
              <a:ahLst/>
              <a:cxnLst/>
              <a:rect r="r" b="b" t="t" l="l"/>
              <a:pathLst>
                <a:path h="234145" w="1673847">
                  <a:moveTo>
                    <a:pt x="13453" y="0"/>
                  </a:moveTo>
                  <a:lnTo>
                    <a:pt x="1660394" y="0"/>
                  </a:lnTo>
                  <a:cubicBezTo>
                    <a:pt x="1667824" y="0"/>
                    <a:pt x="1673847" y="6023"/>
                    <a:pt x="1673847" y="13453"/>
                  </a:cubicBezTo>
                  <a:lnTo>
                    <a:pt x="1673847" y="220692"/>
                  </a:lnTo>
                  <a:cubicBezTo>
                    <a:pt x="1673847" y="228122"/>
                    <a:pt x="1667824" y="234145"/>
                    <a:pt x="1660394" y="234145"/>
                  </a:cubicBezTo>
                  <a:lnTo>
                    <a:pt x="13453" y="234145"/>
                  </a:lnTo>
                  <a:cubicBezTo>
                    <a:pt x="6023" y="234145"/>
                    <a:pt x="0" y="228122"/>
                    <a:pt x="0" y="220692"/>
                  </a:cubicBezTo>
                  <a:lnTo>
                    <a:pt x="0" y="13453"/>
                  </a:lnTo>
                  <a:cubicBezTo>
                    <a:pt x="0" y="6023"/>
                    <a:pt x="6023" y="0"/>
                    <a:pt x="13453" y="0"/>
                  </a:cubicBezTo>
                  <a:close/>
                </a:path>
              </a:pathLst>
            </a:custGeom>
            <a:solidFill>
              <a:srgbClr val="FFFFFF"/>
            </a:solidFill>
            <a:ln w="28575" cap="sq">
              <a:solidFill>
                <a:srgbClr val="24485E"/>
              </a:solidFill>
              <a:prstDash val="solid"/>
              <a:miter/>
            </a:ln>
          </p:spPr>
        </p:sp>
        <p:sp>
          <p:nvSpPr>
            <p:cNvPr name="TextBox 32" id="32"/>
            <p:cNvSpPr txBox="true"/>
            <p:nvPr/>
          </p:nvSpPr>
          <p:spPr>
            <a:xfrm>
              <a:off x="0" y="-47625"/>
              <a:ext cx="1673847" cy="281770"/>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9897505" y="4823518"/>
            <a:ext cx="7481110" cy="1046492"/>
            <a:chOff x="0" y="0"/>
            <a:chExt cx="1673847" cy="234145"/>
          </a:xfrm>
        </p:grpSpPr>
        <p:sp>
          <p:nvSpPr>
            <p:cNvPr name="Freeform 34" id="34"/>
            <p:cNvSpPr/>
            <p:nvPr/>
          </p:nvSpPr>
          <p:spPr>
            <a:xfrm flipH="false" flipV="false" rot="0">
              <a:off x="0" y="0"/>
              <a:ext cx="1673847" cy="234145"/>
            </a:xfrm>
            <a:custGeom>
              <a:avLst/>
              <a:gdLst/>
              <a:ahLst/>
              <a:cxnLst/>
              <a:rect r="r" b="b" t="t" l="l"/>
              <a:pathLst>
                <a:path h="234145" w="1673847">
                  <a:moveTo>
                    <a:pt x="13453" y="0"/>
                  </a:moveTo>
                  <a:lnTo>
                    <a:pt x="1660394" y="0"/>
                  </a:lnTo>
                  <a:cubicBezTo>
                    <a:pt x="1667824" y="0"/>
                    <a:pt x="1673847" y="6023"/>
                    <a:pt x="1673847" y="13453"/>
                  </a:cubicBezTo>
                  <a:lnTo>
                    <a:pt x="1673847" y="220692"/>
                  </a:lnTo>
                  <a:cubicBezTo>
                    <a:pt x="1673847" y="228122"/>
                    <a:pt x="1667824" y="234145"/>
                    <a:pt x="1660394" y="234145"/>
                  </a:cubicBezTo>
                  <a:lnTo>
                    <a:pt x="13453" y="234145"/>
                  </a:lnTo>
                  <a:cubicBezTo>
                    <a:pt x="6023" y="234145"/>
                    <a:pt x="0" y="228122"/>
                    <a:pt x="0" y="220692"/>
                  </a:cubicBezTo>
                  <a:lnTo>
                    <a:pt x="0" y="13453"/>
                  </a:lnTo>
                  <a:cubicBezTo>
                    <a:pt x="0" y="6023"/>
                    <a:pt x="6023" y="0"/>
                    <a:pt x="13453" y="0"/>
                  </a:cubicBezTo>
                  <a:close/>
                </a:path>
              </a:pathLst>
            </a:custGeom>
            <a:solidFill>
              <a:srgbClr val="DFEEFF"/>
            </a:solidFill>
            <a:ln w="28575" cap="sq">
              <a:solidFill>
                <a:srgbClr val="24485E"/>
              </a:solidFill>
              <a:prstDash val="solid"/>
              <a:miter/>
            </a:ln>
          </p:spPr>
        </p:sp>
        <p:sp>
          <p:nvSpPr>
            <p:cNvPr name="TextBox 35" id="35"/>
            <p:cNvSpPr txBox="true"/>
            <p:nvPr/>
          </p:nvSpPr>
          <p:spPr>
            <a:xfrm>
              <a:off x="0" y="-47625"/>
              <a:ext cx="1673847" cy="281770"/>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9897505" y="7484166"/>
            <a:ext cx="7481110" cy="1046492"/>
            <a:chOff x="0" y="0"/>
            <a:chExt cx="1673847" cy="234145"/>
          </a:xfrm>
        </p:grpSpPr>
        <p:sp>
          <p:nvSpPr>
            <p:cNvPr name="Freeform 37" id="37"/>
            <p:cNvSpPr/>
            <p:nvPr/>
          </p:nvSpPr>
          <p:spPr>
            <a:xfrm flipH="false" flipV="false" rot="0">
              <a:off x="0" y="0"/>
              <a:ext cx="1673847" cy="234145"/>
            </a:xfrm>
            <a:custGeom>
              <a:avLst/>
              <a:gdLst/>
              <a:ahLst/>
              <a:cxnLst/>
              <a:rect r="r" b="b" t="t" l="l"/>
              <a:pathLst>
                <a:path h="234145" w="1673847">
                  <a:moveTo>
                    <a:pt x="13453" y="0"/>
                  </a:moveTo>
                  <a:lnTo>
                    <a:pt x="1660394" y="0"/>
                  </a:lnTo>
                  <a:cubicBezTo>
                    <a:pt x="1667824" y="0"/>
                    <a:pt x="1673847" y="6023"/>
                    <a:pt x="1673847" y="13453"/>
                  </a:cubicBezTo>
                  <a:lnTo>
                    <a:pt x="1673847" y="220692"/>
                  </a:lnTo>
                  <a:cubicBezTo>
                    <a:pt x="1673847" y="228122"/>
                    <a:pt x="1667824" y="234145"/>
                    <a:pt x="1660394" y="234145"/>
                  </a:cubicBezTo>
                  <a:lnTo>
                    <a:pt x="13453" y="234145"/>
                  </a:lnTo>
                  <a:cubicBezTo>
                    <a:pt x="6023" y="234145"/>
                    <a:pt x="0" y="228122"/>
                    <a:pt x="0" y="220692"/>
                  </a:cubicBezTo>
                  <a:lnTo>
                    <a:pt x="0" y="13453"/>
                  </a:lnTo>
                  <a:cubicBezTo>
                    <a:pt x="0" y="6023"/>
                    <a:pt x="6023" y="0"/>
                    <a:pt x="13453" y="0"/>
                  </a:cubicBezTo>
                  <a:close/>
                </a:path>
              </a:pathLst>
            </a:custGeom>
            <a:solidFill>
              <a:srgbClr val="DFEEFF"/>
            </a:solidFill>
            <a:ln w="28575" cap="sq">
              <a:solidFill>
                <a:srgbClr val="24485E"/>
              </a:solidFill>
              <a:prstDash val="solid"/>
              <a:miter/>
            </a:ln>
          </p:spPr>
        </p:sp>
        <p:sp>
          <p:nvSpPr>
            <p:cNvPr name="TextBox 38" id="38"/>
            <p:cNvSpPr txBox="true"/>
            <p:nvPr/>
          </p:nvSpPr>
          <p:spPr>
            <a:xfrm>
              <a:off x="0" y="-47625"/>
              <a:ext cx="1673847" cy="281770"/>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9897505" y="3495277"/>
            <a:ext cx="7481110" cy="1046492"/>
            <a:chOff x="0" y="0"/>
            <a:chExt cx="1673847" cy="234145"/>
          </a:xfrm>
        </p:grpSpPr>
        <p:sp>
          <p:nvSpPr>
            <p:cNvPr name="Freeform 40" id="40"/>
            <p:cNvSpPr/>
            <p:nvPr/>
          </p:nvSpPr>
          <p:spPr>
            <a:xfrm flipH="false" flipV="false" rot="0">
              <a:off x="0" y="0"/>
              <a:ext cx="1673847" cy="234145"/>
            </a:xfrm>
            <a:custGeom>
              <a:avLst/>
              <a:gdLst/>
              <a:ahLst/>
              <a:cxnLst/>
              <a:rect r="r" b="b" t="t" l="l"/>
              <a:pathLst>
                <a:path h="234145" w="1673847">
                  <a:moveTo>
                    <a:pt x="13453" y="0"/>
                  </a:moveTo>
                  <a:lnTo>
                    <a:pt x="1660394" y="0"/>
                  </a:lnTo>
                  <a:cubicBezTo>
                    <a:pt x="1667824" y="0"/>
                    <a:pt x="1673847" y="6023"/>
                    <a:pt x="1673847" y="13453"/>
                  </a:cubicBezTo>
                  <a:lnTo>
                    <a:pt x="1673847" y="220692"/>
                  </a:lnTo>
                  <a:cubicBezTo>
                    <a:pt x="1673847" y="228122"/>
                    <a:pt x="1667824" y="234145"/>
                    <a:pt x="1660394" y="234145"/>
                  </a:cubicBezTo>
                  <a:lnTo>
                    <a:pt x="13453" y="234145"/>
                  </a:lnTo>
                  <a:cubicBezTo>
                    <a:pt x="6023" y="234145"/>
                    <a:pt x="0" y="228122"/>
                    <a:pt x="0" y="220692"/>
                  </a:cubicBezTo>
                  <a:lnTo>
                    <a:pt x="0" y="13453"/>
                  </a:lnTo>
                  <a:cubicBezTo>
                    <a:pt x="0" y="6023"/>
                    <a:pt x="6023" y="0"/>
                    <a:pt x="13453" y="0"/>
                  </a:cubicBezTo>
                  <a:close/>
                </a:path>
              </a:pathLst>
            </a:custGeom>
            <a:solidFill>
              <a:srgbClr val="FFFFFF"/>
            </a:solidFill>
            <a:ln w="28575" cap="sq">
              <a:solidFill>
                <a:srgbClr val="24485E"/>
              </a:solidFill>
              <a:prstDash val="solid"/>
              <a:miter/>
            </a:ln>
          </p:spPr>
        </p:sp>
        <p:sp>
          <p:nvSpPr>
            <p:cNvPr name="TextBox 41" id="41"/>
            <p:cNvSpPr txBox="true"/>
            <p:nvPr/>
          </p:nvSpPr>
          <p:spPr>
            <a:xfrm>
              <a:off x="0" y="-47625"/>
              <a:ext cx="1673847" cy="281770"/>
            </a:xfrm>
            <a:prstGeom prst="rect">
              <a:avLst/>
            </a:prstGeom>
          </p:spPr>
          <p:txBody>
            <a:bodyPr anchor="ctr" rtlCol="false" tIns="50800" lIns="50800" bIns="50800" rIns="50800"/>
            <a:lstStyle/>
            <a:p>
              <a:pPr algn="ctr">
                <a:lnSpc>
                  <a:spcPts val="2659"/>
                </a:lnSpc>
              </a:pPr>
            </a:p>
          </p:txBody>
        </p:sp>
      </p:grpSp>
      <p:sp>
        <p:nvSpPr>
          <p:cNvPr name="AutoShape 42" id="42"/>
          <p:cNvSpPr/>
          <p:nvPr/>
        </p:nvSpPr>
        <p:spPr>
          <a:xfrm flipV="true">
            <a:off x="12967055" y="3749124"/>
            <a:ext cx="0" cy="557984"/>
          </a:xfrm>
          <a:prstGeom prst="line">
            <a:avLst/>
          </a:prstGeom>
          <a:ln cap="rnd" w="19050">
            <a:solidFill>
              <a:srgbClr val="24485E"/>
            </a:solidFill>
            <a:prstDash val="lgDash"/>
            <a:headEnd type="none" len="sm" w="sm"/>
            <a:tailEnd type="none" len="sm" w="sm"/>
          </a:ln>
        </p:spPr>
      </p:sp>
      <p:sp>
        <p:nvSpPr>
          <p:cNvPr name="Freeform 43" id="43"/>
          <p:cNvSpPr/>
          <p:nvPr/>
        </p:nvSpPr>
        <p:spPr>
          <a:xfrm flipH="false" flipV="false" rot="0">
            <a:off x="10252071" y="3860151"/>
            <a:ext cx="330566" cy="330566"/>
          </a:xfrm>
          <a:custGeom>
            <a:avLst/>
            <a:gdLst/>
            <a:ahLst/>
            <a:cxnLst/>
            <a:rect r="r" b="b" t="t" l="l"/>
            <a:pathLst>
              <a:path h="330566" w="330566">
                <a:moveTo>
                  <a:pt x="0" y="0"/>
                </a:moveTo>
                <a:lnTo>
                  <a:pt x="330566" y="0"/>
                </a:lnTo>
                <a:lnTo>
                  <a:pt x="330566" y="330565"/>
                </a:lnTo>
                <a:lnTo>
                  <a:pt x="0" y="3305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4" id="44"/>
          <p:cNvSpPr/>
          <p:nvPr/>
        </p:nvSpPr>
        <p:spPr>
          <a:xfrm flipV="true">
            <a:off x="12967055" y="5067772"/>
            <a:ext cx="0" cy="557984"/>
          </a:xfrm>
          <a:prstGeom prst="line">
            <a:avLst/>
          </a:prstGeom>
          <a:ln cap="rnd" w="19050">
            <a:solidFill>
              <a:srgbClr val="24485E"/>
            </a:solidFill>
            <a:prstDash val="lgDash"/>
            <a:headEnd type="none" len="sm" w="sm"/>
            <a:tailEnd type="none" len="sm" w="sm"/>
          </a:ln>
        </p:spPr>
      </p:sp>
      <p:sp>
        <p:nvSpPr>
          <p:cNvPr name="Freeform 45" id="45"/>
          <p:cNvSpPr/>
          <p:nvPr/>
        </p:nvSpPr>
        <p:spPr>
          <a:xfrm flipH="false" flipV="false" rot="0">
            <a:off x="10252071" y="5178798"/>
            <a:ext cx="330566" cy="330566"/>
          </a:xfrm>
          <a:custGeom>
            <a:avLst/>
            <a:gdLst/>
            <a:ahLst/>
            <a:cxnLst/>
            <a:rect r="r" b="b" t="t" l="l"/>
            <a:pathLst>
              <a:path h="330566" w="330566">
                <a:moveTo>
                  <a:pt x="0" y="0"/>
                </a:moveTo>
                <a:lnTo>
                  <a:pt x="330566" y="0"/>
                </a:lnTo>
                <a:lnTo>
                  <a:pt x="330566" y="330566"/>
                </a:lnTo>
                <a:lnTo>
                  <a:pt x="0" y="3305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6" id="46"/>
          <p:cNvSpPr/>
          <p:nvPr/>
        </p:nvSpPr>
        <p:spPr>
          <a:xfrm flipV="true">
            <a:off x="12967055" y="6398426"/>
            <a:ext cx="0" cy="557984"/>
          </a:xfrm>
          <a:prstGeom prst="line">
            <a:avLst/>
          </a:prstGeom>
          <a:ln cap="rnd" w="19050">
            <a:solidFill>
              <a:srgbClr val="24485E"/>
            </a:solidFill>
            <a:prstDash val="lgDash"/>
            <a:headEnd type="none" len="sm" w="sm"/>
            <a:tailEnd type="none" len="sm" w="sm"/>
          </a:ln>
        </p:spPr>
      </p:sp>
      <p:sp>
        <p:nvSpPr>
          <p:cNvPr name="Freeform 47" id="47"/>
          <p:cNvSpPr/>
          <p:nvPr/>
        </p:nvSpPr>
        <p:spPr>
          <a:xfrm flipH="false" flipV="false" rot="0">
            <a:off x="10252071" y="6509452"/>
            <a:ext cx="330566" cy="330566"/>
          </a:xfrm>
          <a:custGeom>
            <a:avLst/>
            <a:gdLst/>
            <a:ahLst/>
            <a:cxnLst/>
            <a:rect r="r" b="b" t="t" l="l"/>
            <a:pathLst>
              <a:path h="330566" w="330566">
                <a:moveTo>
                  <a:pt x="0" y="0"/>
                </a:moveTo>
                <a:lnTo>
                  <a:pt x="330566" y="0"/>
                </a:lnTo>
                <a:lnTo>
                  <a:pt x="330566" y="330566"/>
                </a:lnTo>
                <a:lnTo>
                  <a:pt x="0" y="3305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8" id="48"/>
          <p:cNvSpPr/>
          <p:nvPr/>
        </p:nvSpPr>
        <p:spPr>
          <a:xfrm flipV="true">
            <a:off x="12967055" y="7718720"/>
            <a:ext cx="0" cy="557984"/>
          </a:xfrm>
          <a:prstGeom prst="line">
            <a:avLst/>
          </a:prstGeom>
          <a:ln cap="rnd" w="19050">
            <a:solidFill>
              <a:srgbClr val="24485E"/>
            </a:solidFill>
            <a:prstDash val="lgDash"/>
            <a:headEnd type="none" len="sm" w="sm"/>
            <a:tailEnd type="none" len="sm" w="sm"/>
          </a:ln>
        </p:spPr>
      </p:sp>
      <p:sp>
        <p:nvSpPr>
          <p:cNvPr name="Freeform 49" id="49"/>
          <p:cNvSpPr/>
          <p:nvPr/>
        </p:nvSpPr>
        <p:spPr>
          <a:xfrm flipH="false" flipV="false" rot="0">
            <a:off x="10252071" y="7829746"/>
            <a:ext cx="330566" cy="330566"/>
          </a:xfrm>
          <a:custGeom>
            <a:avLst/>
            <a:gdLst/>
            <a:ahLst/>
            <a:cxnLst/>
            <a:rect r="r" b="b" t="t" l="l"/>
            <a:pathLst>
              <a:path h="330566" w="330566">
                <a:moveTo>
                  <a:pt x="0" y="0"/>
                </a:moveTo>
                <a:lnTo>
                  <a:pt x="330566" y="0"/>
                </a:lnTo>
                <a:lnTo>
                  <a:pt x="330566" y="330566"/>
                </a:lnTo>
                <a:lnTo>
                  <a:pt x="0" y="3305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0" id="50"/>
          <p:cNvSpPr txBox="true"/>
          <p:nvPr/>
        </p:nvSpPr>
        <p:spPr>
          <a:xfrm rot="0">
            <a:off x="1612825" y="1649170"/>
            <a:ext cx="6059915" cy="972244"/>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05. </a:t>
            </a:r>
            <a:r>
              <a:rPr lang="en-US" sz="5600">
                <a:solidFill>
                  <a:srgbClr val="004AAD"/>
                </a:solidFill>
                <a:latin typeface="TDTD원고딕"/>
                <a:ea typeface="TDTD원고딕"/>
                <a:cs typeface="TDTD원고딕"/>
                <a:sym typeface="TDTD원고딕"/>
              </a:rPr>
              <a:t> 이력서 분석 </a:t>
            </a:r>
          </a:p>
        </p:txBody>
      </p:sp>
      <p:sp>
        <p:nvSpPr>
          <p:cNvPr name="TextBox 51" id="51"/>
          <p:cNvSpPr txBox="true"/>
          <p:nvPr/>
        </p:nvSpPr>
        <p:spPr>
          <a:xfrm rot="0">
            <a:off x="9550004" y="1513479"/>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52" id="52"/>
          <p:cNvSpPr txBox="true"/>
          <p:nvPr/>
        </p:nvSpPr>
        <p:spPr>
          <a:xfrm rot="0">
            <a:off x="9380127" y="1193676"/>
            <a:ext cx="1579292" cy="206513"/>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지원자 분석</a:t>
            </a:r>
          </a:p>
        </p:txBody>
      </p:sp>
      <p:sp>
        <p:nvSpPr>
          <p:cNvPr name="TextBox 53" id="53"/>
          <p:cNvSpPr txBox="true"/>
          <p:nvPr/>
        </p:nvSpPr>
        <p:spPr>
          <a:xfrm rot="0">
            <a:off x="11318268" y="1509175"/>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54" id="54"/>
          <p:cNvSpPr txBox="true"/>
          <p:nvPr/>
        </p:nvSpPr>
        <p:spPr>
          <a:xfrm rot="0">
            <a:off x="11148391" y="1189373"/>
            <a:ext cx="1579292" cy="206513"/>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이력서 분석</a:t>
            </a:r>
          </a:p>
        </p:txBody>
      </p:sp>
      <p:sp>
        <p:nvSpPr>
          <p:cNvPr name="TextBox 55" id="55"/>
          <p:cNvSpPr txBox="true"/>
          <p:nvPr/>
        </p:nvSpPr>
        <p:spPr>
          <a:xfrm rot="0">
            <a:off x="7854790" y="1009650"/>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56" id="56"/>
          <p:cNvSpPr txBox="true"/>
          <p:nvPr/>
        </p:nvSpPr>
        <p:spPr>
          <a:xfrm rot="0">
            <a:off x="13086532" y="1499650"/>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57" id="57"/>
          <p:cNvSpPr txBox="true"/>
          <p:nvPr/>
        </p:nvSpPr>
        <p:spPr>
          <a:xfrm rot="0">
            <a:off x="12916655" y="1189373"/>
            <a:ext cx="1579292" cy="206513"/>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지원자 인사이트</a:t>
            </a:r>
          </a:p>
        </p:txBody>
      </p:sp>
      <p:sp>
        <p:nvSpPr>
          <p:cNvPr name="TextBox 58" id="58"/>
          <p:cNvSpPr txBox="true"/>
          <p:nvPr/>
        </p:nvSpPr>
        <p:spPr>
          <a:xfrm rot="0">
            <a:off x="10779180" y="3817953"/>
            <a:ext cx="1982243" cy="372763"/>
          </a:xfrm>
          <a:prstGeom prst="rect">
            <a:avLst/>
          </a:prstGeom>
        </p:spPr>
        <p:txBody>
          <a:bodyPr anchor="t" rtlCol="false" tIns="0" lIns="0" bIns="0" rIns="0">
            <a:spAutoFit/>
          </a:bodyPr>
          <a:lstStyle/>
          <a:p>
            <a:pPr algn="l">
              <a:lnSpc>
                <a:spcPts val="3016"/>
              </a:lnSpc>
            </a:pPr>
            <a:r>
              <a:rPr lang="en-US" sz="2154" spc="-43" b="true">
                <a:solidFill>
                  <a:srgbClr val="24485E"/>
                </a:solidFill>
                <a:latin typeface="TDTD순고딕 Bold"/>
                <a:ea typeface="TDTD순고딕 Bold"/>
                <a:cs typeface="TDTD순고딕 Bold"/>
                <a:sym typeface="TDTD순고딕 Bold"/>
              </a:rPr>
              <a:t>핵심분석</a:t>
            </a:r>
          </a:p>
        </p:txBody>
      </p:sp>
      <p:sp>
        <p:nvSpPr>
          <p:cNvPr name="TextBox 59" id="59"/>
          <p:cNvSpPr txBox="true"/>
          <p:nvPr/>
        </p:nvSpPr>
        <p:spPr>
          <a:xfrm rot="0">
            <a:off x="13639654" y="3836437"/>
            <a:ext cx="3076199" cy="330440"/>
          </a:xfrm>
          <a:prstGeom prst="rect">
            <a:avLst/>
          </a:prstGeom>
        </p:spPr>
        <p:txBody>
          <a:bodyPr anchor="t" rtlCol="false" tIns="0" lIns="0" bIns="0" rIns="0">
            <a:spAutoFit/>
          </a:bodyPr>
          <a:lstStyle/>
          <a:p>
            <a:pPr algn="l">
              <a:lnSpc>
                <a:spcPts val="2665"/>
              </a:lnSpc>
            </a:pPr>
            <a:r>
              <a:rPr lang="en-US" sz="1904" spc="-38">
                <a:solidFill>
                  <a:srgbClr val="24485E"/>
                </a:solidFill>
                <a:latin typeface="TDTD순고딕"/>
                <a:ea typeface="TDTD순고딕"/>
                <a:cs typeface="TDTD순고딕"/>
                <a:sym typeface="TDTD순고딕"/>
              </a:rPr>
              <a:t>한눈에 파악할 수 있도록 요약</a:t>
            </a:r>
          </a:p>
        </p:txBody>
      </p:sp>
      <p:sp>
        <p:nvSpPr>
          <p:cNvPr name="TextBox 60" id="60"/>
          <p:cNvSpPr txBox="true"/>
          <p:nvPr/>
        </p:nvSpPr>
        <p:spPr>
          <a:xfrm rot="0">
            <a:off x="10779180" y="5136601"/>
            <a:ext cx="1982243" cy="372763"/>
          </a:xfrm>
          <a:prstGeom prst="rect">
            <a:avLst/>
          </a:prstGeom>
        </p:spPr>
        <p:txBody>
          <a:bodyPr anchor="t" rtlCol="false" tIns="0" lIns="0" bIns="0" rIns="0">
            <a:spAutoFit/>
          </a:bodyPr>
          <a:lstStyle/>
          <a:p>
            <a:pPr algn="l">
              <a:lnSpc>
                <a:spcPts val="3016"/>
              </a:lnSpc>
            </a:pPr>
            <a:r>
              <a:rPr lang="en-US" sz="2154" spc="-43" b="true">
                <a:solidFill>
                  <a:srgbClr val="24485E"/>
                </a:solidFill>
                <a:latin typeface="TDTD순고딕 Bold"/>
                <a:ea typeface="TDTD순고딕 Bold"/>
                <a:cs typeface="TDTD순고딕 Bold"/>
                <a:sym typeface="TDTD순고딕 Bold"/>
              </a:rPr>
              <a:t>상세분석</a:t>
            </a:r>
          </a:p>
        </p:txBody>
      </p:sp>
      <p:sp>
        <p:nvSpPr>
          <p:cNvPr name="TextBox 61" id="61"/>
          <p:cNvSpPr txBox="true"/>
          <p:nvPr/>
        </p:nvSpPr>
        <p:spPr>
          <a:xfrm rot="0">
            <a:off x="13639654" y="5155085"/>
            <a:ext cx="3076199" cy="330440"/>
          </a:xfrm>
          <a:prstGeom prst="rect">
            <a:avLst/>
          </a:prstGeom>
        </p:spPr>
        <p:txBody>
          <a:bodyPr anchor="t" rtlCol="false" tIns="0" lIns="0" bIns="0" rIns="0">
            <a:spAutoFit/>
          </a:bodyPr>
          <a:lstStyle/>
          <a:p>
            <a:pPr algn="l">
              <a:lnSpc>
                <a:spcPts val="2665"/>
              </a:lnSpc>
            </a:pPr>
            <a:r>
              <a:rPr lang="en-US" sz="1904" spc="-38">
                <a:solidFill>
                  <a:srgbClr val="24485E"/>
                </a:solidFill>
                <a:latin typeface="TDTD순고딕"/>
                <a:ea typeface="TDTD순고딕"/>
                <a:cs typeface="TDTD순고딕"/>
                <a:sym typeface="TDTD순고딕"/>
              </a:rPr>
              <a:t>세부 항목별로 깊이 있게 분석</a:t>
            </a:r>
          </a:p>
        </p:txBody>
      </p:sp>
      <p:sp>
        <p:nvSpPr>
          <p:cNvPr name="TextBox 62" id="62"/>
          <p:cNvSpPr txBox="true"/>
          <p:nvPr/>
        </p:nvSpPr>
        <p:spPr>
          <a:xfrm rot="0">
            <a:off x="10779180" y="6467254"/>
            <a:ext cx="1982243" cy="372763"/>
          </a:xfrm>
          <a:prstGeom prst="rect">
            <a:avLst/>
          </a:prstGeom>
        </p:spPr>
        <p:txBody>
          <a:bodyPr anchor="t" rtlCol="false" tIns="0" lIns="0" bIns="0" rIns="0">
            <a:spAutoFit/>
          </a:bodyPr>
          <a:lstStyle/>
          <a:p>
            <a:pPr algn="l">
              <a:lnSpc>
                <a:spcPts val="3016"/>
              </a:lnSpc>
            </a:pPr>
            <a:r>
              <a:rPr lang="en-US" sz="2154" spc="-43" b="true">
                <a:solidFill>
                  <a:srgbClr val="24485E"/>
                </a:solidFill>
                <a:latin typeface="TDTD순고딕 Bold"/>
                <a:ea typeface="TDTD순고딕 Bold"/>
                <a:cs typeface="TDTD순고딕 Bold"/>
                <a:sym typeface="TDTD순고딕 Bold"/>
              </a:rPr>
              <a:t>지원자 비교분석</a:t>
            </a:r>
          </a:p>
        </p:txBody>
      </p:sp>
      <p:sp>
        <p:nvSpPr>
          <p:cNvPr name="TextBox 63" id="63"/>
          <p:cNvSpPr txBox="true"/>
          <p:nvPr/>
        </p:nvSpPr>
        <p:spPr>
          <a:xfrm rot="0">
            <a:off x="13639654" y="6485739"/>
            <a:ext cx="3076199" cy="330440"/>
          </a:xfrm>
          <a:prstGeom prst="rect">
            <a:avLst/>
          </a:prstGeom>
        </p:spPr>
        <p:txBody>
          <a:bodyPr anchor="t" rtlCol="false" tIns="0" lIns="0" bIns="0" rIns="0">
            <a:spAutoFit/>
          </a:bodyPr>
          <a:lstStyle/>
          <a:p>
            <a:pPr algn="l">
              <a:lnSpc>
                <a:spcPts val="2665"/>
              </a:lnSpc>
            </a:pPr>
            <a:r>
              <a:rPr lang="en-US" sz="1904" spc="-38">
                <a:solidFill>
                  <a:srgbClr val="24485E"/>
                </a:solidFill>
                <a:latin typeface="TDTD순고딕"/>
                <a:ea typeface="TDTD순고딕"/>
                <a:cs typeface="TDTD순고딕"/>
                <a:sym typeface="TDTD순고딕"/>
              </a:rPr>
              <a:t>상대적 강점·약점 파악</a:t>
            </a:r>
          </a:p>
        </p:txBody>
      </p:sp>
      <p:sp>
        <p:nvSpPr>
          <p:cNvPr name="TextBox 64" id="64"/>
          <p:cNvSpPr txBox="true"/>
          <p:nvPr/>
        </p:nvSpPr>
        <p:spPr>
          <a:xfrm rot="0">
            <a:off x="10779180" y="7787548"/>
            <a:ext cx="1982243" cy="372763"/>
          </a:xfrm>
          <a:prstGeom prst="rect">
            <a:avLst/>
          </a:prstGeom>
        </p:spPr>
        <p:txBody>
          <a:bodyPr anchor="t" rtlCol="false" tIns="0" lIns="0" bIns="0" rIns="0">
            <a:spAutoFit/>
          </a:bodyPr>
          <a:lstStyle/>
          <a:p>
            <a:pPr algn="l">
              <a:lnSpc>
                <a:spcPts val="3016"/>
              </a:lnSpc>
            </a:pPr>
            <a:r>
              <a:rPr lang="en-US" sz="2154" spc="-43" b="true">
                <a:solidFill>
                  <a:srgbClr val="24485E"/>
                </a:solidFill>
                <a:latin typeface="TDTD순고딕 Bold"/>
                <a:ea typeface="TDTD순고딕 Bold"/>
                <a:cs typeface="TDTD순고딕 Bold"/>
                <a:sym typeface="TDTD순고딕 Bold"/>
              </a:rPr>
              <a:t>임팩트 포인트</a:t>
            </a:r>
          </a:p>
        </p:txBody>
      </p:sp>
      <p:sp>
        <p:nvSpPr>
          <p:cNvPr name="TextBox 65" id="65"/>
          <p:cNvSpPr txBox="true"/>
          <p:nvPr/>
        </p:nvSpPr>
        <p:spPr>
          <a:xfrm rot="0">
            <a:off x="13280396" y="7818379"/>
            <a:ext cx="3794715" cy="330440"/>
          </a:xfrm>
          <a:prstGeom prst="rect">
            <a:avLst/>
          </a:prstGeom>
        </p:spPr>
        <p:txBody>
          <a:bodyPr anchor="t" rtlCol="false" tIns="0" lIns="0" bIns="0" rIns="0">
            <a:spAutoFit/>
          </a:bodyPr>
          <a:lstStyle/>
          <a:p>
            <a:pPr algn="l">
              <a:lnSpc>
                <a:spcPts val="2665"/>
              </a:lnSpc>
            </a:pPr>
            <a:r>
              <a:rPr lang="en-US" sz="1904" spc="-38">
                <a:solidFill>
                  <a:srgbClr val="24485E"/>
                </a:solidFill>
                <a:latin typeface="TDTD순고딕"/>
                <a:ea typeface="TDTD순고딕"/>
                <a:cs typeface="TDTD순고딕"/>
                <a:sym typeface="TDTD순고딕"/>
              </a:rPr>
              <a:t>핵심 포인트만 정리(면접 질문 포인트)</a:t>
            </a:r>
          </a:p>
        </p:txBody>
      </p:sp>
      <p:grpSp>
        <p:nvGrpSpPr>
          <p:cNvPr name="Group 66" id="66"/>
          <p:cNvGrpSpPr/>
          <p:nvPr/>
        </p:nvGrpSpPr>
        <p:grpSpPr>
          <a:xfrm rot="0">
            <a:off x="1612825" y="3316740"/>
            <a:ext cx="7790796" cy="6278843"/>
            <a:chOff x="0" y="0"/>
            <a:chExt cx="2051897" cy="1653687"/>
          </a:xfrm>
        </p:grpSpPr>
        <p:sp>
          <p:nvSpPr>
            <p:cNvPr name="Freeform 67" id="67"/>
            <p:cNvSpPr/>
            <p:nvPr/>
          </p:nvSpPr>
          <p:spPr>
            <a:xfrm flipH="false" flipV="false" rot="0">
              <a:off x="0" y="0"/>
              <a:ext cx="2051897" cy="1653687"/>
            </a:xfrm>
            <a:custGeom>
              <a:avLst/>
              <a:gdLst/>
              <a:ahLst/>
              <a:cxnLst/>
              <a:rect r="r" b="b" t="t" l="l"/>
              <a:pathLst>
                <a:path h="1653687" w="2051897">
                  <a:moveTo>
                    <a:pt x="14906" y="0"/>
                  </a:moveTo>
                  <a:lnTo>
                    <a:pt x="2036991" y="0"/>
                  </a:lnTo>
                  <a:cubicBezTo>
                    <a:pt x="2040944" y="0"/>
                    <a:pt x="2044736" y="1570"/>
                    <a:pt x="2047531" y="4366"/>
                  </a:cubicBezTo>
                  <a:cubicBezTo>
                    <a:pt x="2050326" y="7161"/>
                    <a:pt x="2051897" y="10953"/>
                    <a:pt x="2051897" y="14906"/>
                  </a:cubicBezTo>
                  <a:lnTo>
                    <a:pt x="2051897" y="1638781"/>
                  </a:lnTo>
                  <a:cubicBezTo>
                    <a:pt x="2051897" y="1642735"/>
                    <a:pt x="2050326" y="1646526"/>
                    <a:pt x="2047531" y="1649321"/>
                  </a:cubicBezTo>
                  <a:cubicBezTo>
                    <a:pt x="2044736" y="1652117"/>
                    <a:pt x="2040944" y="1653687"/>
                    <a:pt x="2036991" y="1653687"/>
                  </a:cubicBezTo>
                  <a:lnTo>
                    <a:pt x="14906" y="1653687"/>
                  </a:lnTo>
                  <a:cubicBezTo>
                    <a:pt x="10953" y="1653687"/>
                    <a:pt x="7161" y="1652117"/>
                    <a:pt x="4366" y="1649321"/>
                  </a:cubicBezTo>
                  <a:cubicBezTo>
                    <a:pt x="1570" y="1646526"/>
                    <a:pt x="0" y="1642735"/>
                    <a:pt x="0" y="1638781"/>
                  </a:cubicBezTo>
                  <a:lnTo>
                    <a:pt x="0" y="14906"/>
                  </a:lnTo>
                  <a:cubicBezTo>
                    <a:pt x="0" y="10953"/>
                    <a:pt x="1570" y="7161"/>
                    <a:pt x="4366" y="4366"/>
                  </a:cubicBezTo>
                  <a:cubicBezTo>
                    <a:pt x="7161" y="1570"/>
                    <a:pt x="10953" y="0"/>
                    <a:pt x="14906" y="0"/>
                  </a:cubicBezTo>
                  <a:close/>
                </a:path>
              </a:pathLst>
            </a:custGeom>
            <a:solidFill>
              <a:srgbClr val="C1DEFF"/>
            </a:solidFill>
            <a:ln w="38100" cap="sq">
              <a:solidFill>
                <a:srgbClr val="000000"/>
              </a:solidFill>
              <a:prstDash val="solid"/>
              <a:miter/>
            </a:ln>
          </p:spPr>
        </p:sp>
        <p:sp>
          <p:nvSpPr>
            <p:cNvPr name="TextBox 68" id="68"/>
            <p:cNvSpPr txBox="true"/>
            <p:nvPr/>
          </p:nvSpPr>
          <p:spPr>
            <a:xfrm>
              <a:off x="0" y="-47625"/>
              <a:ext cx="2051897" cy="1701312"/>
            </a:xfrm>
            <a:prstGeom prst="rect">
              <a:avLst/>
            </a:prstGeom>
          </p:spPr>
          <p:txBody>
            <a:bodyPr anchor="ctr" rtlCol="false" tIns="50800" lIns="50800" bIns="50800" rIns="50800"/>
            <a:lstStyle/>
            <a:p>
              <a:pPr algn="ctr">
                <a:lnSpc>
                  <a:spcPts val="2659"/>
                </a:lnSpc>
              </a:pPr>
            </a:p>
          </p:txBody>
        </p:sp>
      </p:grpSp>
      <p:sp>
        <p:nvSpPr>
          <p:cNvPr name="Freeform 69" id="69"/>
          <p:cNvSpPr/>
          <p:nvPr/>
        </p:nvSpPr>
        <p:spPr>
          <a:xfrm flipH="false" flipV="false" rot="0">
            <a:off x="1757085" y="3495277"/>
            <a:ext cx="7502277" cy="5921770"/>
          </a:xfrm>
          <a:custGeom>
            <a:avLst/>
            <a:gdLst/>
            <a:ahLst/>
            <a:cxnLst/>
            <a:rect r="r" b="b" t="t" l="l"/>
            <a:pathLst>
              <a:path h="5921770" w="7502277">
                <a:moveTo>
                  <a:pt x="0" y="0"/>
                </a:moveTo>
                <a:lnTo>
                  <a:pt x="7502276" y="0"/>
                </a:lnTo>
                <a:lnTo>
                  <a:pt x="7502276" y="5921769"/>
                </a:lnTo>
                <a:lnTo>
                  <a:pt x="0" y="5921769"/>
                </a:lnTo>
                <a:lnTo>
                  <a:pt x="0" y="0"/>
                </a:lnTo>
                <a:close/>
              </a:path>
            </a:pathLst>
          </a:custGeom>
          <a:blipFill>
            <a:blip r:embed="rId6"/>
            <a:stretch>
              <a:fillRect l="0" t="0" r="0" b="0"/>
            </a:stretch>
          </a:blipFill>
        </p:spPr>
      </p:sp>
      <p:grpSp>
        <p:nvGrpSpPr>
          <p:cNvPr name="Group 70" id="70"/>
          <p:cNvGrpSpPr/>
          <p:nvPr/>
        </p:nvGrpSpPr>
        <p:grpSpPr>
          <a:xfrm rot="0">
            <a:off x="12119311" y="8760371"/>
            <a:ext cx="3173979" cy="995858"/>
            <a:chOff x="0" y="0"/>
            <a:chExt cx="4231972" cy="1327811"/>
          </a:xfrm>
        </p:grpSpPr>
        <p:grpSp>
          <p:nvGrpSpPr>
            <p:cNvPr name="Group 71" id="71"/>
            <p:cNvGrpSpPr/>
            <p:nvPr/>
          </p:nvGrpSpPr>
          <p:grpSpPr>
            <a:xfrm rot="0">
              <a:off x="0" y="0"/>
              <a:ext cx="3980010" cy="1327811"/>
              <a:chOff x="0" y="0"/>
              <a:chExt cx="806833" cy="269176"/>
            </a:xfrm>
          </p:grpSpPr>
          <p:sp>
            <p:nvSpPr>
              <p:cNvPr name="Freeform 72" id="72"/>
              <p:cNvSpPr/>
              <p:nvPr/>
            </p:nvSpPr>
            <p:spPr>
              <a:xfrm flipH="false" flipV="false" rot="0">
                <a:off x="0" y="0"/>
                <a:ext cx="806833" cy="269176"/>
              </a:xfrm>
              <a:custGeom>
                <a:avLst/>
                <a:gdLst/>
                <a:ahLst/>
                <a:cxnLst/>
                <a:rect r="r" b="b" t="t" l="l"/>
                <a:pathLst>
                  <a:path h="269176" w="806833">
                    <a:moveTo>
                      <a:pt x="33717" y="0"/>
                    </a:moveTo>
                    <a:lnTo>
                      <a:pt x="773116" y="0"/>
                    </a:lnTo>
                    <a:cubicBezTo>
                      <a:pt x="791737" y="0"/>
                      <a:pt x="806833" y="15096"/>
                      <a:pt x="806833" y="33717"/>
                    </a:cubicBezTo>
                    <a:lnTo>
                      <a:pt x="806833" y="235459"/>
                    </a:lnTo>
                    <a:cubicBezTo>
                      <a:pt x="806833" y="254080"/>
                      <a:pt x="791737" y="269176"/>
                      <a:pt x="773116" y="269176"/>
                    </a:cubicBezTo>
                    <a:lnTo>
                      <a:pt x="33717" y="269176"/>
                    </a:lnTo>
                    <a:cubicBezTo>
                      <a:pt x="15096" y="269176"/>
                      <a:pt x="0" y="254080"/>
                      <a:pt x="0" y="235459"/>
                    </a:cubicBezTo>
                    <a:lnTo>
                      <a:pt x="0" y="33717"/>
                    </a:lnTo>
                    <a:cubicBezTo>
                      <a:pt x="0" y="15096"/>
                      <a:pt x="15096" y="0"/>
                      <a:pt x="33717" y="0"/>
                    </a:cubicBezTo>
                    <a:close/>
                  </a:path>
                </a:pathLst>
              </a:custGeom>
              <a:solidFill>
                <a:srgbClr val="DFEEFF"/>
              </a:solidFill>
              <a:ln w="28575" cap="sq">
                <a:solidFill>
                  <a:srgbClr val="121278"/>
                </a:solidFill>
                <a:prstDash val="solid"/>
                <a:miter/>
              </a:ln>
            </p:spPr>
          </p:sp>
          <p:sp>
            <p:nvSpPr>
              <p:cNvPr name="TextBox 73" id="73"/>
              <p:cNvSpPr txBox="true"/>
              <p:nvPr/>
            </p:nvSpPr>
            <p:spPr>
              <a:xfrm>
                <a:off x="0" y="-47625"/>
                <a:ext cx="806833" cy="316801"/>
              </a:xfrm>
              <a:prstGeom prst="rect">
                <a:avLst/>
              </a:prstGeom>
            </p:spPr>
            <p:txBody>
              <a:bodyPr anchor="ctr" rtlCol="false" tIns="40125" lIns="40125" bIns="40125" rIns="40125"/>
              <a:lstStyle/>
              <a:p>
                <a:pPr algn="ctr">
                  <a:lnSpc>
                    <a:spcPts val="2659"/>
                  </a:lnSpc>
                </a:pPr>
              </a:p>
            </p:txBody>
          </p:sp>
        </p:grpSp>
        <p:sp>
          <p:nvSpPr>
            <p:cNvPr name="Freeform 74" id="74"/>
            <p:cNvSpPr/>
            <p:nvPr/>
          </p:nvSpPr>
          <p:spPr>
            <a:xfrm flipH="false" flipV="false" rot="0">
              <a:off x="351008" y="492262"/>
              <a:ext cx="364845" cy="364845"/>
            </a:xfrm>
            <a:custGeom>
              <a:avLst/>
              <a:gdLst/>
              <a:ahLst/>
              <a:cxnLst/>
              <a:rect r="r" b="b" t="t" l="l"/>
              <a:pathLst>
                <a:path h="364845" w="364845">
                  <a:moveTo>
                    <a:pt x="0" y="0"/>
                  </a:moveTo>
                  <a:lnTo>
                    <a:pt x="364845" y="0"/>
                  </a:lnTo>
                  <a:lnTo>
                    <a:pt x="364845" y="364844"/>
                  </a:lnTo>
                  <a:lnTo>
                    <a:pt x="0" y="3648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5" id="75"/>
            <p:cNvSpPr txBox="true"/>
            <p:nvPr/>
          </p:nvSpPr>
          <p:spPr>
            <a:xfrm rot="0">
              <a:off x="882448" y="430293"/>
              <a:ext cx="3349525" cy="450682"/>
            </a:xfrm>
            <a:prstGeom prst="rect">
              <a:avLst/>
            </a:prstGeom>
          </p:spPr>
          <p:txBody>
            <a:bodyPr anchor="t" rtlCol="false" tIns="0" lIns="0" bIns="0" rIns="0">
              <a:spAutoFit/>
            </a:bodyPr>
            <a:lstStyle/>
            <a:p>
              <a:pPr algn="l">
                <a:lnSpc>
                  <a:spcPts val="2894"/>
                </a:lnSpc>
              </a:pPr>
              <a:r>
                <a:rPr lang="en-US" sz="2067" spc="-41" b="true">
                  <a:solidFill>
                    <a:srgbClr val="77ABF4"/>
                  </a:solidFill>
                  <a:latin typeface="TDTD순고딕 Bold"/>
                  <a:ea typeface="TDTD순고딕 Bold"/>
                  <a:cs typeface="TDTD순고딕 Bold"/>
                  <a:sym typeface="TDTD순고딕 Bold"/>
                </a:rPr>
                <a:t>평가 참고 자료 활용</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TextBox 3" id="3"/>
          <p:cNvSpPr txBox="true"/>
          <p:nvPr/>
        </p:nvSpPr>
        <p:spPr>
          <a:xfrm rot="0">
            <a:off x="1634685" y="1461528"/>
            <a:ext cx="6463552" cy="1318894"/>
          </a:xfrm>
          <a:prstGeom prst="rect">
            <a:avLst/>
          </a:prstGeom>
        </p:spPr>
        <p:txBody>
          <a:bodyPr anchor="t" rtlCol="false" tIns="0" lIns="0" bIns="0" rIns="0">
            <a:spAutoFit/>
          </a:bodyPr>
          <a:lstStyle/>
          <a:p>
            <a:pPr algn="l">
              <a:lnSpc>
                <a:spcPts val="10780"/>
              </a:lnSpc>
            </a:pPr>
            <a:r>
              <a:rPr lang="en-US" sz="7700">
                <a:solidFill>
                  <a:srgbClr val="004AAD"/>
                </a:solidFill>
                <a:latin typeface="TDTD원고딕"/>
                <a:ea typeface="TDTD원고딕"/>
                <a:cs typeface="TDTD원고딕"/>
                <a:sym typeface="TDTD원고딕"/>
              </a:rPr>
              <a:t>Contents</a:t>
            </a:r>
          </a:p>
        </p:txBody>
      </p:sp>
      <p:sp>
        <p:nvSpPr>
          <p:cNvPr name="TextBox 4" id="4"/>
          <p:cNvSpPr txBox="true"/>
          <p:nvPr/>
        </p:nvSpPr>
        <p:spPr>
          <a:xfrm rot="0">
            <a:off x="1634685" y="4077074"/>
            <a:ext cx="3886339" cy="428625"/>
          </a:xfrm>
          <a:prstGeom prst="rect">
            <a:avLst/>
          </a:prstGeom>
        </p:spPr>
        <p:txBody>
          <a:bodyPr anchor="t" rtlCol="false" tIns="0" lIns="0" bIns="0" rIns="0">
            <a:spAutoFit/>
          </a:bodyPr>
          <a:lstStyle/>
          <a:p>
            <a:pPr algn="l">
              <a:lnSpc>
                <a:spcPts val="3359"/>
              </a:lnSpc>
            </a:pPr>
            <a:r>
              <a:rPr lang="en-US" sz="2799" b="true">
                <a:solidFill>
                  <a:srgbClr val="004AAD"/>
                </a:solidFill>
                <a:latin typeface="Nanum Gothic Ultra-Bold"/>
                <a:ea typeface="Nanum Gothic Ultra-Bold"/>
                <a:cs typeface="Nanum Gothic Ultra-Bold"/>
                <a:sym typeface="Nanum Gothic Ultra-Bold"/>
              </a:rPr>
              <a:t>01.   프로젝트 소개</a:t>
            </a:r>
          </a:p>
        </p:txBody>
      </p:sp>
      <p:sp>
        <p:nvSpPr>
          <p:cNvPr name="TextBox 5" id="5"/>
          <p:cNvSpPr txBox="true"/>
          <p:nvPr/>
        </p:nvSpPr>
        <p:spPr>
          <a:xfrm rot="0">
            <a:off x="1634685" y="6694968"/>
            <a:ext cx="3886334" cy="428625"/>
          </a:xfrm>
          <a:prstGeom prst="rect">
            <a:avLst/>
          </a:prstGeom>
        </p:spPr>
        <p:txBody>
          <a:bodyPr anchor="t" rtlCol="false" tIns="0" lIns="0" bIns="0" rIns="0">
            <a:spAutoFit/>
          </a:bodyPr>
          <a:lstStyle/>
          <a:p>
            <a:pPr algn="l">
              <a:lnSpc>
                <a:spcPts val="3359"/>
              </a:lnSpc>
            </a:pPr>
            <a:r>
              <a:rPr lang="en-US" sz="2799" b="true">
                <a:solidFill>
                  <a:srgbClr val="004AAD"/>
                </a:solidFill>
                <a:latin typeface="Nanum Gothic Ultra-Bold"/>
                <a:ea typeface="Nanum Gothic Ultra-Bold"/>
                <a:cs typeface="Nanum Gothic Ultra-Bold"/>
                <a:sym typeface="Nanum Gothic Ultra-Bold"/>
              </a:rPr>
              <a:t>02.   개발 환경</a:t>
            </a:r>
          </a:p>
        </p:txBody>
      </p:sp>
      <p:sp>
        <p:nvSpPr>
          <p:cNvPr name="TextBox 6" id="6"/>
          <p:cNvSpPr txBox="true"/>
          <p:nvPr/>
        </p:nvSpPr>
        <p:spPr>
          <a:xfrm rot="0">
            <a:off x="7459310" y="4077074"/>
            <a:ext cx="3842620" cy="428625"/>
          </a:xfrm>
          <a:prstGeom prst="rect">
            <a:avLst/>
          </a:prstGeom>
        </p:spPr>
        <p:txBody>
          <a:bodyPr anchor="t" rtlCol="false" tIns="0" lIns="0" bIns="0" rIns="0">
            <a:spAutoFit/>
          </a:bodyPr>
          <a:lstStyle/>
          <a:p>
            <a:pPr algn="l">
              <a:lnSpc>
                <a:spcPts val="3359"/>
              </a:lnSpc>
            </a:pPr>
            <a:r>
              <a:rPr lang="en-US" sz="2799" b="true">
                <a:solidFill>
                  <a:srgbClr val="004AAD"/>
                </a:solidFill>
                <a:latin typeface="Nanum Gothic Ultra-Bold"/>
                <a:ea typeface="Nanum Gothic Ultra-Bold"/>
                <a:cs typeface="Nanum Gothic Ultra-Bold"/>
                <a:sym typeface="Nanum Gothic Ultra-Bold"/>
              </a:rPr>
              <a:t>03.   프로젝트 설계</a:t>
            </a:r>
          </a:p>
        </p:txBody>
      </p:sp>
      <p:sp>
        <p:nvSpPr>
          <p:cNvPr name="TextBox 7" id="7"/>
          <p:cNvSpPr txBox="true"/>
          <p:nvPr/>
        </p:nvSpPr>
        <p:spPr>
          <a:xfrm rot="0">
            <a:off x="7459310" y="6705974"/>
            <a:ext cx="3886334" cy="428625"/>
          </a:xfrm>
          <a:prstGeom prst="rect">
            <a:avLst/>
          </a:prstGeom>
        </p:spPr>
        <p:txBody>
          <a:bodyPr anchor="t" rtlCol="false" tIns="0" lIns="0" bIns="0" rIns="0">
            <a:spAutoFit/>
          </a:bodyPr>
          <a:lstStyle/>
          <a:p>
            <a:pPr algn="l">
              <a:lnSpc>
                <a:spcPts val="3359"/>
              </a:lnSpc>
            </a:pPr>
            <a:r>
              <a:rPr lang="en-US" sz="2799" b="true">
                <a:solidFill>
                  <a:srgbClr val="004AAD"/>
                </a:solidFill>
                <a:latin typeface="Nanum Gothic Ultra-Bold"/>
                <a:ea typeface="Nanum Gothic Ultra-Bold"/>
                <a:cs typeface="Nanum Gothic Ultra-Bold"/>
                <a:sym typeface="Nanum Gothic Ultra-Bold"/>
              </a:rPr>
              <a:t>04.   프로젝트 진행</a:t>
            </a:r>
          </a:p>
        </p:txBody>
      </p:sp>
      <p:sp>
        <p:nvSpPr>
          <p:cNvPr name="TextBox 8" id="8"/>
          <p:cNvSpPr txBox="true"/>
          <p:nvPr/>
        </p:nvSpPr>
        <p:spPr>
          <a:xfrm rot="0">
            <a:off x="13547901" y="4077074"/>
            <a:ext cx="3886330" cy="428625"/>
          </a:xfrm>
          <a:prstGeom prst="rect">
            <a:avLst/>
          </a:prstGeom>
        </p:spPr>
        <p:txBody>
          <a:bodyPr anchor="t" rtlCol="false" tIns="0" lIns="0" bIns="0" rIns="0">
            <a:spAutoFit/>
          </a:bodyPr>
          <a:lstStyle/>
          <a:p>
            <a:pPr algn="l">
              <a:lnSpc>
                <a:spcPts val="3359"/>
              </a:lnSpc>
            </a:pPr>
            <a:r>
              <a:rPr lang="en-US" sz="2799" b="true">
                <a:solidFill>
                  <a:srgbClr val="004AAD"/>
                </a:solidFill>
                <a:latin typeface="Nanum Gothic Ultra-Bold"/>
                <a:ea typeface="Nanum Gothic Ultra-Bold"/>
                <a:cs typeface="Nanum Gothic Ultra-Bold"/>
                <a:sym typeface="Nanum Gothic Ultra-Bold"/>
              </a:rPr>
              <a:t>05.   프로젝트 성과</a:t>
            </a:r>
          </a:p>
        </p:txBody>
      </p:sp>
      <p:sp>
        <p:nvSpPr>
          <p:cNvPr name="TextBox 9" id="9"/>
          <p:cNvSpPr txBox="true"/>
          <p:nvPr/>
        </p:nvSpPr>
        <p:spPr>
          <a:xfrm rot="0">
            <a:off x="13547901" y="6485418"/>
            <a:ext cx="3886334" cy="847725"/>
          </a:xfrm>
          <a:prstGeom prst="rect">
            <a:avLst/>
          </a:prstGeom>
        </p:spPr>
        <p:txBody>
          <a:bodyPr anchor="t" rtlCol="false" tIns="0" lIns="0" bIns="0" rIns="0">
            <a:spAutoFit/>
          </a:bodyPr>
          <a:lstStyle/>
          <a:p>
            <a:pPr algn="l">
              <a:lnSpc>
                <a:spcPts val="3359"/>
              </a:lnSpc>
            </a:pPr>
            <a:r>
              <a:rPr lang="en-US" sz="2799" b="true">
                <a:solidFill>
                  <a:srgbClr val="004AAD"/>
                </a:solidFill>
                <a:latin typeface="Nanum Gothic Ultra-Bold"/>
                <a:ea typeface="Nanum Gothic Ultra-Bold"/>
                <a:cs typeface="Nanum Gothic Ultra-Bold"/>
                <a:sym typeface="Nanum Gothic Ultra-Bold"/>
              </a:rPr>
              <a:t>06.   시연</a:t>
            </a:r>
          </a:p>
          <a:p>
            <a:pPr algn="l">
              <a:lnSpc>
                <a:spcPts val="3359"/>
              </a:lnSpc>
            </a:pPr>
          </a:p>
        </p:txBody>
      </p:sp>
      <p:sp>
        <p:nvSpPr>
          <p:cNvPr name="TextBox 10" id="10"/>
          <p:cNvSpPr txBox="true"/>
          <p:nvPr/>
        </p:nvSpPr>
        <p:spPr>
          <a:xfrm rot="0">
            <a:off x="2339281" y="4267574"/>
            <a:ext cx="2872129" cy="1914525"/>
          </a:xfrm>
          <a:prstGeom prst="rect">
            <a:avLst/>
          </a:prstGeom>
        </p:spPr>
        <p:txBody>
          <a:bodyPr anchor="t" rtlCol="false" tIns="0" lIns="0" bIns="0" rIns="0">
            <a:spAutoFit/>
          </a:bodyPr>
          <a:lstStyle/>
          <a:p>
            <a:pPr algn="l">
              <a:lnSpc>
                <a:spcPts val="3000"/>
              </a:lnSpc>
            </a:pPr>
          </a:p>
          <a:p>
            <a:pPr algn="l" marL="539751" indent="-269876" lvl="1">
              <a:lnSpc>
                <a:spcPts val="3000"/>
              </a:lnSpc>
              <a:buFont typeface="Arial"/>
              <a:buChar char="•"/>
            </a:pPr>
            <a:r>
              <a:rPr lang="en-US" sz="2500">
                <a:solidFill>
                  <a:srgbClr val="004AAD"/>
                </a:solidFill>
                <a:latin typeface="Nanum Gothic"/>
                <a:ea typeface="Nanum Gothic"/>
                <a:cs typeface="Nanum Gothic"/>
                <a:sym typeface="Nanum Gothic"/>
              </a:rPr>
              <a:t>프로젝트 주제</a:t>
            </a:r>
          </a:p>
          <a:p>
            <a:pPr algn="l" marL="539751" indent="-269876" lvl="1">
              <a:lnSpc>
                <a:spcPts val="3000"/>
              </a:lnSpc>
              <a:buFont typeface="Arial"/>
              <a:buChar char="•"/>
            </a:pPr>
            <a:r>
              <a:rPr lang="en-US" sz="2500">
                <a:solidFill>
                  <a:srgbClr val="004AAD"/>
                </a:solidFill>
                <a:latin typeface="Nanum Gothic"/>
                <a:ea typeface="Nanum Gothic"/>
                <a:cs typeface="Nanum Gothic"/>
                <a:sym typeface="Nanum Gothic"/>
              </a:rPr>
              <a:t>프로젝트 배경</a:t>
            </a:r>
          </a:p>
          <a:p>
            <a:pPr algn="l" marL="539751" indent="-269876" lvl="1">
              <a:lnSpc>
                <a:spcPts val="3000"/>
              </a:lnSpc>
              <a:buFont typeface="Arial"/>
              <a:buChar char="•"/>
            </a:pPr>
            <a:r>
              <a:rPr lang="en-US" sz="2500">
                <a:solidFill>
                  <a:srgbClr val="004AAD"/>
                </a:solidFill>
                <a:latin typeface="Nanum Gothic"/>
                <a:ea typeface="Nanum Gothic"/>
                <a:cs typeface="Nanum Gothic"/>
                <a:sym typeface="Nanum Gothic"/>
              </a:rPr>
              <a:t>프로젝트 목적</a:t>
            </a:r>
          </a:p>
          <a:p>
            <a:pPr algn="l" marL="539751" indent="-269876" lvl="1">
              <a:lnSpc>
                <a:spcPts val="3000"/>
              </a:lnSpc>
              <a:buFont typeface="Arial"/>
              <a:buChar char="•"/>
            </a:pPr>
            <a:r>
              <a:rPr lang="en-US" sz="2500">
                <a:solidFill>
                  <a:srgbClr val="004AAD"/>
                </a:solidFill>
                <a:latin typeface="Nanum Gothic"/>
                <a:ea typeface="Nanum Gothic"/>
                <a:cs typeface="Nanum Gothic"/>
                <a:sym typeface="Nanum Gothic"/>
              </a:rPr>
              <a:t>팀 소개</a:t>
            </a:r>
          </a:p>
        </p:txBody>
      </p:sp>
      <p:sp>
        <p:nvSpPr>
          <p:cNvPr name="TextBox 11" id="11"/>
          <p:cNvSpPr txBox="true"/>
          <p:nvPr/>
        </p:nvSpPr>
        <p:spPr>
          <a:xfrm rot="0">
            <a:off x="2344247" y="7382249"/>
            <a:ext cx="3176777" cy="771525"/>
          </a:xfrm>
          <a:prstGeom prst="rect">
            <a:avLst/>
          </a:prstGeom>
        </p:spPr>
        <p:txBody>
          <a:bodyPr anchor="t" rtlCol="false" tIns="0" lIns="0" bIns="0" rIns="0">
            <a:spAutoFit/>
          </a:bodyPr>
          <a:lstStyle/>
          <a:p>
            <a:pPr algn="l" marL="539751" indent="-269876" lvl="1">
              <a:lnSpc>
                <a:spcPts val="3000"/>
              </a:lnSpc>
              <a:buFont typeface="Arial"/>
              <a:buChar char="•"/>
            </a:pPr>
            <a:r>
              <a:rPr lang="en-US" sz="2500">
                <a:solidFill>
                  <a:srgbClr val="004AAD"/>
                </a:solidFill>
                <a:latin typeface="Nanum Gothic"/>
                <a:ea typeface="Nanum Gothic"/>
                <a:cs typeface="Nanum Gothic"/>
                <a:sym typeface="Nanum Gothic"/>
              </a:rPr>
              <a:t>기술 스택</a:t>
            </a:r>
          </a:p>
          <a:p>
            <a:pPr algn="l">
              <a:lnSpc>
                <a:spcPts val="3000"/>
              </a:lnSpc>
            </a:pPr>
          </a:p>
        </p:txBody>
      </p:sp>
      <p:sp>
        <p:nvSpPr>
          <p:cNvPr name="TextBox 12" id="12"/>
          <p:cNvSpPr txBox="true"/>
          <p:nvPr/>
        </p:nvSpPr>
        <p:spPr>
          <a:xfrm rot="0">
            <a:off x="8098237" y="4124074"/>
            <a:ext cx="3886339" cy="1914525"/>
          </a:xfrm>
          <a:prstGeom prst="rect">
            <a:avLst/>
          </a:prstGeom>
        </p:spPr>
        <p:txBody>
          <a:bodyPr anchor="t" rtlCol="false" tIns="0" lIns="0" bIns="0" rIns="0">
            <a:spAutoFit/>
          </a:bodyPr>
          <a:lstStyle/>
          <a:p>
            <a:pPr algn="l">
              <a:lnSpc>
                <a:spcPts val="3000"/>
              </a:lnSpc>
            </a:pPr>
          </a:p>
          <a:p>
            <a:pPr algn="l" marL="539751" indent="-269876" lvl="1">
              <a:lnSpc>
                <a:spcPts val="3000"/>
              </a:lnSpc>
              <a:buFont typeface="Arial"/>
              <a:buChar char="•"/>
            </a:pPr>
            <a:r>
              <a:rPr lang="en-US" sz="2500">
                <a:solidFill>
                  <a:srgbClr val="004AAD"/>
                </a:solidFill>
                <a:latin typeface="Nanum Gothic"/>
                <a:ea typeface="Nanum Gothic"/>
                <a:cs typeface="Nanum Gothic"/>
                <a:sym typeface="Nanum Gothic"/>
              </a:rPr>
              <a:t>DB 설계</a:t>
            </a:r>
          </a:p>
          <a:p>
            <a:pPr algn="l" marL="539751" indent="-269876" lvl="1">
              <a:lnSpc>
                <a:spcPts val="3000"/>
              </a:lnSpc>
              <a:buFont typeface="Arial"/>
              <a:buChar char="•"/>
            </a:pPr>
            <a:r>
              <a:rPr lang="en-US" sz="2500">
                <a:solidFill>
                  <a:srgbClr val="004AAD"/>
                </a:solidFill>
                <a:latin typeface="Nanum Gothic"/>
                <a:ea typeface="Nanum Gothic"/>
                <a:cs typeface="Nanum Gothic"/>
                <a:sym typeface="Nanum Gothic"/>
              </a:rPr>
              <a:t>시스템 아키텍처</a:t>
            </a:r>
          </a:p>
          <a:p>
            <a:pPr algn="l" marL="539751" indent="-269876" lvl="1">
              <a:lnSpc>
                <a:spcPts val="3000"/>
              </a:lnSpc>
              <a:buFont typeface="Arial"/>
              <a:buChar char="•"/>
            </a:pPr>
            <a:r>
              <a:rPr lang="en-US" sz="2500">
                <a:solidFill>
                  <a:srgbClr val="004AAD"/>
                </a:solidFill>
                <a:latin typeface="Nanum Gothic"/>
                <a:ea typeface="Nanum Gothic"/>
                <a:cs typeface="Nanum Gothic"/>
                <a:sym typeface="Nanum Gothic"/>
              </a:rPr>
              <a:t>전체 아키텍처</a:t>
            </a:r>
          </a:p>
          <a:p>
            <a:pPr algn="l" marL="539751" indent="-269876" lvl="1">
              <a:lnSpc>
                <a:spcPts val="3000"/>
              </a:lnSpc>
              <a:buFont typeface="Arial"/>
              <a:buChar char="•"/>
            </a:pPr>
            <a:r>
              <a:rPr lang="en-US" sz="2500">
                <a:solidFill>
                  <a:srgbClr val="004AAD"/>
                </a:solidFill>
                <a:latin typeface="Nanum Gothic"/>
                <a:ea typeface="Nanum Gothic"/>
                <a:cs typeface="Nanum Gothic"/>
                <a:sym typeface="Nanum Gothic"/>
              </a:rPr>
              <a:t>Agent 아키텍처</a:t>
            </a:r>
          </a:p>
        </p:txBody>
      </p:sp>
      <p:sp>
        <p:nvSpPr>
          <p:cNvPr name="TextBox 13" id="13"/>
          <p:cNvSpPr txBox="true"/>
          <p:nvPr/>
        </p:nvSpPr>
        <p:spPr>
          <a:xfrm rot="0">
            <a:off x="8098237" y="7382249"/>
            <a:ext cx="4222740" cy="1152525"/>
          </a:xfrm>
          <a:prstGeom prst="rect">
            <a:avLst/>
          </a:prstGeom>
        </p:spPr>
        <p:txBody>
          <a:bodyPr anchor="t" rtlCol="false" tIns="0" lIns="0" bIns="0" rIns="0">
            <a:spAutoFit/>
          </a:bodyPr>
          <a:lstStyle/>
          <a:p>
            <a:pPr algn="l" marL="539751" indent="-269876" lvl="1">
              <a:lnSpc>
                <a:spcPts val="3000"/>
              </a:lnSpc>
              <a:buFont typeface="Arial"/>
              <a:buChar char="•"/>
            </a:pPr>
            <a:r>
              <a:rPr lang="en-US" sz="2500">
                <a:solidFill>
                  <a:srgbClr val="004AAD"/>
                </a:solidFill>
                <a:latin typeface="Nanum Gothic"/>
                <a:ea typeface="Nanum Gothic"/>
                <a:cs typeface="Nanum Gothic"/>
                <a:sym typeface="Nanum Gothic"/>
              </a:rPr>
              <a:t>선발 과정</a:t>
            </a:r>
          </a:p>
          <a:p>
            <a:pPr algn="l" marL="539751" indent="-269876" lvl="1">
              <a:lnSpc>
                <a:spcPts val="3000"/>
              </a:lnSpc>
              <a:buFont typeface="Arial"/>
              <a:buChar char="•"/>
            </a:pPr>
            <a:r>
              <a:rPr lang="en-US" sz="2500">
                <a:solidFill>
                  <a:srgbClr val="004AAD"/>
                </a:solidFill>
                <a:latin typeface="Nanum Gothic"/>
                <a:ea typeface="Nanum Gothic"/>
                <a:cs typeface="Nanum Gothic"/>
                <a:sym typeface="Nanum Gothic"/>
              </a:rPr>
              <a:t>상세 기능 아키텍처</a:t>
            </a:r>
          </a:p>
          <a:p>
            <a:pPr algn="l" marL="539751" indent="-269876" lvl="1">
              <a:lnSpc>
                <a:spcPts val="3000"/>
              </a:lnSpc>
              <a:buFont typeface="Arial"/>
              <a:buChar char="•"/>
            </a:pPr>
            <a:r>
              <a:rPr lang="en-US" sz="2500">
                <a:solidFill>
                  <a:srgbClr val="004AAD"/>
                </a:solidFill>
                <a:latin typeface="Nanum Gothic"/>
                <a:ea typeface="Nanum Gothic"/>
                <a:cs typeface="Nanum Gothic"/>
                <a:sym typeface="Nanum Gothic"/>
              </a:rPr>
              <a:t>페이지별 상세 기능</a:t>
            </a:r>
          </a:p>
        </p:txBody>
      </p:sp>
      <p:sp>
        <p:nvSpPr>
          <p:cNvPr name="TextBox 14" id="14"/>
          <p:cNvSpPr txBox="true"/>
          <p:nvPr/>
        </p:nvSpPr>
        <p:spPr>
          <a:xfrm rot="0">
            <a:off x="13547901" y="4648574"/>
            <a:ext cx="4720034" cy="1152525"/>
          </a:xfrm>
          <a:prstGeom prst="rect">
            <a:avLst/>
          </a:prstGeom>
        </p:spPr>
        <p:txBody>
          <a:bodyPr anchor="t" rtlCol="false" tIns="0" lIns="0" bIns="0" rIns="0">
            <a:spAutoFit/>
          </a:bodyPr>
          <a:lstStyle/>
          <a:p>
            <a:pPr algn="l" marL="539751" indent="-269876" lvl="1">
              <a:lnSpc>
                <a:spcPts val="3000"/>
              </a:lnSpc>
              <a:buFont typeface="Arial"/>
              <a:buChar char="•"/>
            </a:pPr>
            <a:r>
              <a:rPr lang="en-US" sz="2500">
                <a:solidFill>
                  <a:srgbClr val="004AAD"/>
                </a:solidFill>
                <a:latin typeface="Nanum Gothic"/>
                <a:ea typeface="Nanum Gothic"/>
                <a:cs typeface="Nanum Gothic"/>
                <a:sym typeface="Nanum Gothic"/>
              </a:rPr>
              <a:t>시스템 특징 및 차별점</a:t>
            </a:r>
          </a:p>
          <a:p>
            <a:pPr algn="l" marL="539751" indent="-269876" lvl="1">
              <a:lnSpc>
                <a:spcPts val="3000"/>
              </a:lnSpc>
              <a:buFont typeface="Arial"/>
              <a:buChar char="•"/>
            </a:pPr>
            <a:r>
              <a:rPr lang="en-US" sz="2500">
                <a:solidFill>
                  <a:srgbClr val="004AAD"/>
                </a:solidFill>
                <a:latin typeface="Nanum Gothic"/>
                <a:ea typeface="Nanum Gothic"/>
                <a:cs typeface="Nanum Gothic"/>
                <a:sym typeface="Nanum Gothic"/>
              </a:rPr>
              <a:t>목표 기능 목록</a:t>
            </a:r>
          </a:p>
          <a:p>
            <a:pPr algn="l" marL="539751" indent="-269876" lvl="1">
              <a:lnSpc>
                <a:spcPts val="3000"/>
              </a:lnSpc>
              <a:buFont typeface="Arial"/>
              <a:buChar char="•"/>
            </a:pPr>
            <a:r>
              <a:rPr lang="en-US" sz="2500">
                <a:solidFill>
                  <a:srgbClr val="004AAD"/>
                </a:solidFill>
                <a:latin typeface="Nanum Gothic"/>
                <a:ea typeface="Nanum Gothic"/>
                <a:cs typeface="Nanum Gothic"/>
                <a:sym typeface="Nanum Gothic"/>
              </a:rPr>
              <a:t>기술적 도전, 해결 과정</a:t>
            </a:r>
          </a:p>
        </p:txBody>
      </p:sp>
      <p:sp>
        <p:nvSpPr>
          <p:cNvPr name="Freeform 15" id="15"/>
          <p:cNvSpPr/>
          <p:nvPr/>
        </p:nvSpPr>
        <p:spPr>
          <a:xfrm flipH="false" flipV="false" rot="0">
            <a:off x="15582423" y="190189"/>
            <a:ext cx="2006986" cy="2006986"/>
          </a:xfrm>
          <a:custGeom>
            <a:avLst/>
            <a:gdLst/>
            <a:ahLst/>
            <a:cxnLst/>
            <a:rect r="r" b="b" t="t" l="l"/>
            <a:pathLst>
              <a:path h="2006986" w="2006986">
                <a:moveTo>
                  <a:pt x="0" y="0"/>
                </a:moveTo>
                <a:lnTo>
                  <a:pt x="2006986" y="0"/>
                </a:lnTo>
                <a:lnTo>
                  <a:pt x="2006986" y="2006986"/>
                </a:lnTo>
                <a:lnTo>
                  <a:pt x="0" y="2006986"/>
                </a:lnTo>
                <a:lnTo>
                  <a:pt x="0" y="0"/>
                </a:lnTo>
                <a:close/>
              </a:path>
            </a:pathLst>
          </a:custGeom>
          <a:blipFill>
            <a:blip r:embed="rId2"/>
            <a:stretch>
              <a:fillRect l="0" t="0" r="0" b="0"/>
            </a:stretch>
          </a:blipFill>
        </p:spPr>
      </p:sp>
      <p:sp>
        <p:nvSpPr>
          <p:cNvPr name="TextBox 16" id="16"/>
          <p:cNvSpPr txBox="true"/>
          <p:nvPr/>
        </p:nvSpPr>
        <p:spPr>
          <a:xfrm rot="0">
            <a:off x="13547901" y="8144249"/>
            <a:ext cx="3403327" cy="771525"/>
          </a:xfrm>
          <a:prstGeom prst="rect">
            <a:avLst/>
          </a:prstGeom>
        </p:spPr>
        <p:txBody>
          <a:bodyPr anchor="t" rtlCol="false" tIns="0" lIns="0" bIns="0" rIns="0">
            <a:spAutoFit/>
          </a:bodyPr>
          <a:lstStyle/>
          <a:p>
            <a:pPr algn="l" marL="539751" indent="-269876" lvl="1">
              <a:lnSpc>
                <a:spcPts val="3000"/>
              </a:lnSpc>
              <a:spcBef>
                <a:spcPct val="0"/>
              </a:spcBef>
              <a:buFont typeface="Arial"/>
              <a:buChar char="•"/>
            </a:pPr>
            <a:r>
              <a:rPr lang="en-US" sz="2500">
                <a:solidFill>
                  <a:srgbClr val="004AAD"/>
                </a:solidFill>
                <a:latin typeface="Nanum Gothic"/>
                <a:ea typeface="Nanum Gothic"/>
                <a:cs typeface="Nanum Gothic"/>
                <a:sym typeface="Nanum Gothic"/>
              </a:rPr>
              <a:t>git 규칙</a:t>
            </a:r>
          </a:p>
          <a:p>
            <a:pPr algn="l" marL="539751" indent="-269876" lvl="1">
              <a:lnSpc>
                <a:spcPts val="3000"/>
              </a:lnSpc>
              <a:spcBef>
                <a:spcPct val="0"/>
              </a:spcBef>
              <a:buFont typeface="Arial"/>
              <a:buChar char="•"/>
            </a:pPr>
            <a:r>
              <a:rPr lang="en-US" sz="2500">
                <a:solidFill>
                  <a:srgbClr val="004AAD"/>
                </a:solidFill>
                <a:latin typeface="Nanum Gothic"/>
                <a:ea typeface="Nanum Gothic"/>
                <a:cs typeface="Nanum Gothic"/>
                <a:sym typeface="Nanum Gothic"/>
              </a:rPr>
              <a:t>면접관 조합 알고리즘</a:t>
            </a:r>
          </a:p>
        </p:txBody>
      </p:sp>
      <p:sp>
        <p:nvSpPr>
          <p:cNvPr name="Freeform 17" id="17"/>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3"/>
            <a:stretch>
              <a:fillRect l="0" t="-47685" r="0" b="-48823"/>
            </a:stretch>
          </a:blipFill>
        </p:spPr>
      </p:sp>
      <p:sp>
        <p:nvSpPr>
          <p:cNvPr name="Freeform 18" id="18"/>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2"/>
            <a:stretch>
              <a:fillRect l="0" t="-62703" r="0" b="-99999"/>
            </a:stretch>
          </a:blipFill>
        </p:spPr>
      </p:sp>
      <p:sp>
        <p:nvSpPr>
          <p:cNvPr name="TextBox 19" id="19"/>
          <p:cNvSpPr txBox="true"/>
          <p:nvPr/>
        </p:nvSpPr>
        <p:spPr>
          <a:xfrm rot="0">
            <a:off x="13547901" y="7534649"/>
            <a:ext cx="3886334" cy="847725"/>
          </a:xfrm>
          <a:prstGeom prst="rect">
            <a:avLst/>
          </a:prstGeom>
        </p:spPr>
        <p:txBody>
          <a:bodyPr anchor="t" rtlCol="false" tIns="0" lIns="0" bIns="0" rIns="0">
            <a:spAutoFit/>
          </a:bodyPr>
          <a:lstStyle/>
          <a:p>
            <a:pPr algn="l">
              <a:lnSpc>
                <a:spcPts val="3359"/>
              </a:lnSpc>
            </a:pPr>
            <a:r>
              <a:rPr lang="en-US" sz="2799" b="true">
                <a:solidFill>
                  <a:srgbClr val="004AAD"/>
                </a:solidFill>
                <a:latin typeface="Nanum Gothic Ultra-Bold"/>
                <a:ea typeface="Nanum Gothic Ultra-Bold"/>
                <a:cs typeface="Nanum Gothic Ultra-Bold"/>
                <a:sym typeface="Nanum Gothic Ultra-Bold"/>
              </a:rPr>
              <a:t>07.   부록</a:t>
            </a:r>
          </a:p>
          <a:p>
            <a:pPr algn="l">
              <a:lnSpc>
                <a:spcPts val="335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3" id="3"/>
          <p:cNvSpPr/>
          <p:nvPr/>
        </p:nvSpPr>
        <p:spPr>
          <a:xfrm flipV="true">
            <a:off x="10169203" y="1787731"/>
            <a:ext cx="0" cy="288956"/>
          </a:xfrm>
          <a:prstGeom prst="line">
            <a:avLst/>
          </a:prstGeom>
          <a:ln cap="flat" w="9525">
            <a:solidFill>
              <a:srgbClr val="1FB5FF"/>
            </a:solidFill>
            <a:prstDash val="sysDash"/>
            <a:headEnd type="none" len="sm" w="sm"/>
            <a:tailEnd type="none" len="sm" w="sm"/>
          </a:ln>
        </p:spPr>
      </p:sp>
      <p:grpSp>
        <p:nvGrpSpPr>
          <p:cNvPr name="Group 4" id="4"/>
          <p:cNvGrpSpPr/>
          <p:nvPr/>
        </p:nvGrpSpPr>
        <p:grpSpPr>
          <a:xfrm rot="2700000">
            <a:off x="10127174" y="2094332"/>
            <a:ext cx="85198" cy="85198"/>
            <a:chOff x="0" y="0"/>
            <a:chExt cx="50173" cy="50173"/>
          </a:xfrm>
        </p:grpSpPr>
        <p:sp>
          <p:nvSpPr>
            <p:cNvPr name="Freeform 5" id="5"/>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6" id="6"/>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380127" y="1079896"/>
            <a:ext cx="1578153" cy="707835"/>
            <a:chOff x="0" y="0"/>
            <a:chExt cx="929365" cy="416840"/>
          </a:xfrm>
        </p:grpSpPr>
        <p:sp>
          <p:nvSpPr>
            <p:cNvPr name="Freeform 8" id="8"/>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9" id="9"/>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flipV="true">
            <a:off x="9372130" y="1480141"/>
            <a:ext cx="1586150" cy="0"/>
          </a:xfrm>
          <a:prstGeom prst="line">
            <a:avLst/>
          </a:prstGeom>
          <a:ln cap="flat" w="9525">
            <a:solidFill>
              <a:srgbClr val="1FB5FF"/>
            </a:solidFill>
            <a:prstDash val="sysDash"/>
            <a:headEnd type="none" len="sm" w="sm"/>
            <a:tailEnd type="none" len="sm" w="sm"/>
          </a:ln>
        </p:spPr>
      </p:sp>
      <p:sp>
        <p:nvSpPr>
          <p:cNvPr name="AutoShape 11" id="11"/>
          <p:cNvSpPr/>
          <p:nvPr/>
        </p:nvSpPr>
        <p:spPr>
          <a:xfrm flipV="true">
            <a:off x="11937467" y="1783428"/>
            <a:ext cx="0" cy="288956"/>
          </a:xfrm>
          <a:prstGeom prst="line">
            <a:avLst/>
          </a:prstGeom>
          <a:ln cap="flat" w="9525">
            <a:solidFill>
              <a:srgbClr val="1FB5FF"/>
            </a:solidFill>
            <a:prstDash val="sysDash"/>
            <a:headEnd type="none" len="sm" w="sm"/>
            <a:tailEnd type="none" len="sm" w="sm"/>
          </a:ln>
        </p:spPr>
      </p:sp>
      <p:grpSp>
        <p:nvGrpSpPr>
          <p:cNvPr name="Group 12" id="12"/>
          <p:cNvGrpSpPr/>
          <p:nvPr/>
        </p:nvGrpSpPr>
        <p:grpSpPr>
          <a:xfrm rot="2700000">
            <a:off x="11895438" y="2090029"/>
            <a:ext cx="85198" cy="85198"/>
            <a:chOff x="0" y="0"/>
            <a:chExt cx="50173" cy="50173"/>
          </a:xfrm>
        </p:grpSpPr>
        <p:sp>
          <p:nvSpPr>
            <p:cNvPr name="Freeform 13" id="13"/>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4" id="14"/>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1148391" y="1075592"/>
            <a:ext cx="1578153" cy="707835"/>
            <a:chOff x="0" y="0"/>
            <a:chExt cx="929365" cy="416840"/>
          </a:xfrm>
        </p:grpSpPr>
        <p:sp>
          <p:nvSpPr>
            <p:cNvPr name="Freeform 16" id="16"/>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41BFD5"/>
              </a:solidFill>
              <a:prstDash val="solid"/>
              <a:miter/>
            </a:ln>
          </p:spPr>
        </p:sp>
        <p:sp>
          <p:nvSpPr>
            <p:cNvPr name="TextBox 17" id="17"/>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8" id="18"/>
          <p:cNvSpPr/>
          <p:nvPr/>
        </p:nvSpPr>
        <p:spPr>
          <a:xfrm flipV="true">
            <a:off x="11140394" y="1475838"/>
            <a:ext cx="1586150" cy="0"/>
          </a:xfrm>
          <a:prstGeom prst="line">
            <a:avLst/>
          </a:prstGeom>
          <a:ln cap="flat" w="9525">
            <a:solidFill>
              <a:srgbClr val="1FB5FF"/>
            </a:solidFill>
            <a:prstDash val="sysDash"/>
            <a:headEnd type="none" len="sm" w="sm"/>
            <a:tailEnd type="none" len="sm" w="sm"/>
          </a:ln>
        </p:spPr>
      </p:sp>
      <p:sp>
        <p:nvSpPr>
          <p:cNvPr name="TextBox 19" id="19"/>
          <p:cNvSpPr txBox="true"/>
          <p:nvPr/>
        </p:nvSpPr>
        <p:spPr>
          <a:xfrm rot="0">
            <a:off x="14366232" y="978413"/>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grpSp>
        <p:nvGrpSpPr>
          <p:cNvPr name="Group 20" id="20"/>
          <p:cNvGrpSpPr/>
          <p:nvPr/>
        </p:nvGrpSpPr>
        <p:grpSpPr>
          <a:xfrm rot="2700000">
            <a:off x="13655705" y="2085725"/>
            <a:ext cx="85198" cy="85198"/>
            <a:chOff x="0" y="0"/>
            <a:chExt cx="50173" cy="50173"/>
          </a:xfrm>
        </p:grpSpPr>
        <p:sp>
          <p:nvSpPr>
            <p:cNvPr name="Freeform 21" id="21"/>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2" id="22"/>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sp>
        <p:nvSpPr>
          <p:cNvPr name="AutoShape 23" id="23"/>
          <p:cNvSpPr/>
          <p:nvPr/>
        </p:nvSpPr>
        <p:spPr>
          <a:xfrm flipV="true">
            <a:off x="13705731" y="1783428"/>
            <a:ext cx="0" cy="323594"/>
          </a:xfrm>
          <a:prstGeom prst="line">
            <a:avLst/>
          </a:prstGeom>
          <a:ln cap="flat" w="9525">
            <a:solidFill>
              <a:srgbClr val="1FB5FF"/>
            </a:solidFill>
            <a:prstDash val="sysDash"/>
            <a:headEnd type="none" len="sm" w="sm"/>
            <a:tailEnd type="none" len="sm" w="sm"/>
          </a:ln>
        </p:spPr>
      </p:sp>
      <p:grpSp>
        <p:nvGrpSpPr>
          <p:cNvPr name="Group 24" id="24"/>
          <p:cNvGrpSpPr/>
          <p:nvPr/>
        </p:nvGrpSpPr>
        <p:grpSpPr>
          <a:xfrm rot="0">
            <a:off x="12916655" y="1075592"/>
            <a:ext cx="1578153" cy="707835"/>
            <a:chOff x="0" y="0"/>
            <a:chExt cx="929365" cy="416840"/>
          </a:xfrm>
        </p:grpSpPr>
        <p:sp>
          <p:nvSpPr>
            <p:cNvPr name="Freeform 25" id="25"/>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26" id="26"/>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7" id="27"/>
          <p:cNvSpPr/>
          <p:nvPr/>
        </p:nvSpPr>
        <p:spPr>
          <a:xfrm flipV="true">
            <a:off x="12908658" y="1475838"/>
            <a:ext cx="1586150" cy="0"/>
          </a:xfrm>
          <a:prstGeom prst="line">
            <a:avLst/>
          </a:prstGeom>
          <a:ln cap="flat" w="9525">
            <a:solidFill>
              <a:srgbClr val="1FB5FF"/>
            </a:solidFill>
            <a:prstDash val="sysDash"/>
            <a:headEnd type="none" len="sm" w="sm"/>
            <a:tailEnd type="none" len="sm" w="sm"/>
          </a:ln>
        </p:spPr>
      </p:sp>
      <p:sp>
        <p:nvSpPr>
          <p:cNvPr name="Freeform 28" id="28"/>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29" id="29"/>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sp>
        <p:nvSpPr>
          <p:cNvPr name="TextBox 30" id="30"/>
          <p:cNvSpPr txBox="true"/>
          <p:nvPr/>
        </p:nvSpPr>
        <p:spPr>
          <a:xfrm rot="0">
            <a:off x="1393750" y="1677745"/>
            <a:ext cx="6485412" cy="764480"/>
          </a:xfrm>
          <a:prstGeom prst="rect">
            <a:avLst/>
          </a:prstGeom>
        </p:spPr>
        <p:txBody>
          <a:bodyPr anchor="t" rtlCol="false" tIns="0" lIns="0" bIns="0" rIns="0">
            <a:spAutoFit/>
          </a:bodyPr>
          <a:lstStyle/>
          <a:p>
            <a:pPr algn="l">
              <a:lnSpc>
                <a:spcPts val="6160"/>
              </a:lnSpc>
            </a:pPr>
            <a:r>
              <a:rPr lang="en-US" sz="4400">
                <a:solidFill>
                  <a:srgbClr val="004AAD"/>
                </a:solidFill>
                <a:latin typeface="TDTD원고딕"/>
                <a:ea typeface="TDTD원고딕"/>
                <a:cs typeface="TDTD원고딕"/>
                <a:sym typeface="TDTD원고딕"/>
              </a:rPr>
              <a:t>05. 자기소개서 하이라이팅</a:t>
            </a:r>
          </a:p>
        </p:txBody>
      </p:sp>
      <p:sp>
        <p:nvSpPr>
          <p:cNvPr name="TextBox 31" id="31"/>
          <p:cNvSpPr txBox="true"/>
          <p:nvPr/>
        </p:nvSpPr>
        <p:spPr>
          <a:xfrm rot="0">
            <a:off x="9550004" y="1513479"/>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32" id="32"/>
          <p:cNvSpPr txBox="true"/>
          <p:nvPr/>
        </p:nvSpPr>
        <p:spPr>
          <a:xfrm rot="0">
            <a:off x="9380127" y="1193676"/>
            <a:ext cx="1579292" cy="206513"/>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지원자 분석</a:t>
            </a:r>
          </a:p>
        </p:txBody>
      </p:sp>
      <p:sp>
        <p:nvSpPr>
          <p:cNvPr name="TextBox 33" id="33"/>
          <p:cNvSpPr txBox="true"/>
          <p:nvPr/>
        </p:nvSpPr>
        <p:spPr>
          <a:xfrm rot="0">
            <a:off x="11318268" y="1509175"/>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34" id="34"/>
          <p:cNvSpPr txBox="true"/>
          <p:nvPr/>
        </p:nvSpPr>
        <p:spPr>
          <a:xfrm rot="0">
            <a:off x="7854790" y="1009650"/>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35" id="35"/>
          <p:cNvSpPr txBox="true"/>
          <p:nvPr/>
        </p:nvSpPr>
        <p:spPr>
          <a:xfrm rot="0">
            <a:off x="13086532" y="1499650"/>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36" id="36"/>
          <p:cNvSpPr txBox="true"/>
          <p:nvPr/>
        </p:nvSpPr>
        <p:spPr>
          <a:xfrm rot="0">
            <a:off x="12908658" y="1196382"/>
            <a:ext cx="1579292" cy="180975"/>
          </a:xfrm>
          <a:prstGeom prst="rect">
            <a:avLst/>
          </a:prstGeom>
        </p:spPr>
        <p:txBody>
          <a:bodyPr anchor="t" rtlCol="false" tIns="0" lIns="0" bIns="0" rIns="0">
            <a:spAutoFit/>
          </a:bodyPr>
          <a:lstStyle/>
          <a:p>
            <a:pPr algn="ctr">
              <a:lnSpc>
                <a:spcPts val="1382"/>
              </a:lnSpc>
            </a:pPr>
            <a:r>
              <a:rPr lang="en-US" b="true" sz="1152">
                <a:solidFill>
                  <a:srgbClr val="004AAD"/>
                </a:solidFill>
                <a:latin typeface="Nanum Gothic Ultra-Bold"/>
                <a:ea typeface="Nanum Gothic Ultra-Bold"/>
                <a:cs typeface="Nanum Gothic Ultra-Bold"/>
                <a:sym typeface="Nanum Gothic Ultra-Bold"/>
              </a:rPr>
              <a:t>직무적성 보고서</a:t>
            </a:r>
          </a:p>
        </p:txBody>
      </p:sp>
      <p:sp>
        <p:nvSpPr>
          <p:cNvPr name="TextBox 37" id="37"/>
          <p:cNvSpPr txBox="true"/>
          <p:nvPr/>
        </p:nvSpPr>
        <p:spPr>
          <a:xfrm rot="0">
            <a:off x="11148391" y="1213900"/>
            <a:ext cx="1579292" cy="180975"/>
          </a:xfrm>
          <a:prstGeom prst="rect">
            <a:avLst/>
          </a:prstGeom>
        </p:spPr>
        <p:txBody>
          <a:bodyPr anchor="t" rtlCol="false" tIns="0" lIns="0" bIns="0" rIns="0">
            <a:spAutoFit/>
          </a:bodyPr>
          <a:lstStyle/>
          <a:p>
            <a:pPr algn="ctr">
              <a:lnSpc>
                <a:spcPts val="1382"/>
              </a:lnSpc>
            </a:pPr>
            <a:r>
              <a:rPr lang="en-US" b="true" sz="1152">
                <a:solidFill>
                  <a:srgbClr val="004AAD"/>
                </a:solidFill>
                <a:latin typeface="Nanum Gothic Ultra-Bold"/>
                <a:ea typeface="Nanum Gothic Ultra-Bold"/>
                <a:cs typeface="Nanum Gothic Ultra-Bold"/>
                <a:sym typeface="Nanum Gothic Ultra-Bold"/>
              </a:rPr>
              <a:t>자기소개서 하이라이팅</a:t>
            </a:r>
          </a:p>
        </p:txBody>
      </p:sp>
      <p:grpSp>
        <p:nvGrpSpPr>
          <p:cNvPr name="Group 38" id="38"/>
          <p:cNvGrpSpPr/>
          <p:nvPr/>
        </p:nvGrpSpPr>
        <p:grpSpPr>
          <a:xfrm rot="0">
            <a:off x="2129805" y="3137550"/>
            <a:ext cx="7960673" cy="6415193"/>
            <a:chOff x="0" y="0"/>
            <a:chExt cx="10614231" cy="8553590"/>
          </a:xfrm>
        </p:grpSpPr>
        <p:grpSp>
          <p:nvGrpSpPr>
            <p:cNvPr name="Group 39" id="39"/>
            <p:cNvGrpSpPr/>
            <p:nvPr/>
          </p:nvGrpSpPr>
          <p:grpSpPr>
            <a:xfrm rot="0">
              <a:off x="0" y="0"/>
              <a:ext cx="10614231" cy="8553590"/>
              <a:chOff x="0" y="0"/>
              <a:chExt cx="2096638" cy="1689598"/>
            </a:xfrm>
          </p:grpSpPr>
          <p:sp>
            <p:nvSpPr>
              <p:cNvPr name="Freeform 40" id="40"/>
              <p:cNvSpPr/>
              <p:nvPr/>
            </p:nvSpPr>
            <p:spPr>
              <a:xfrm flipH="false" flipV="false" rot="0">
                <a:off x="0" y="0"/>
                <a:ext cx="2096638" cy="1689598"/>
              </a:xfrm>
              <a:custGeom>
                <a:avLst/>
                <a:gdLst/>
                <a:ahLst/>
                <a:cxnLst/>
                <a:rect r="r" b="b" t="t" l="l"/>
                <a:pathLst>
                  <a:path h="1689598" w="2096638">
                    <a:moveTo>
                      <a:pt x="14588" y="0"/>
                    </a:moveTo>
                    <a:lnTo>
                      <a:pt x="2082050" y="0"/>
                    </a:lnTo>
                    <a:cubicBezTo>
                      <a:pt x="2085919" y="0"/>
                      <a:pt x="2089630" y="1537"/>
                      <a:pt x="2092366" y="4273"/>
                    </a:cubicBezTo>
                    <a:cubicBezTo>
                      <a:pt x="2095101" y="7008"/>
                      <a:pt x="2096638" y="10719"/>
                      <a:pt x="2096638" y="14588"/>
                    </a:cubicBezTo>
                    <a:lnTo>
                      <a:pt x="2096638" y="1675010"/>
                    </a:lnTo>
                    <a:cubicBezTo>
                      <a:pt x="2096638" y="1683067"/>
                      <a:pt x="2090107" y="1689598"/>
                      <a:pt x="2082050" y="1689598"/>
                    </a:cubicBezTo>
                    <a:lnTo>
                      <a:pt x="14588" y="1689598"/>
                    </a:lnTo>
                    <a:cubicBezTo>
                      <a:pt x="6531" y="1689598"/>
                      <a:pt x="0" y="1683067"/>
                      <a:pt x="0" y="1675010"/>
                    </a:cubicBezTo>
                    <a:lnTo>
                      <a:pt x="0" y="14588"/>
                    </a:lnTo>
                    <a:cubicBezTo>
                      <a:pt x="0" y="6531"/>
                      <a:pt x="6531" y="0"/>
                      <a:pt x="14588" y="0"/>
                    </a:cubicBezTo>
                    <a:close/>
                  </a:path>
                </a:pathLst>
              </a:custGeom>
              <a:solidFill>
                <a:srgbClr val="C1DEFF"/>
              </a:solidFill>
              <a:ln w="38100" cap="sq">
                <a:solidFill>
                  <a:srgbClr val="000000"/>
                </a:solidFill>
                <a:prstDash val="solid"/>
                <a:miter/>
              </a:ln>
            </p:spPr>
          </p:sp>
          <p:sp>
            <p:nvSpPr>
              <p:cNvPr name="TextBox 41" id="41"/>
              <p:cNvSpPr txBox="true"/>
              <p:nvPr/>
            </p:nvSpPr>
            <p:spPr>
              <a:xfrm>
                <a:off x="0" y="-47625"/>
                <a:ext cx="2096638" cy="1737223"/>
              </a:xfrm>
              <a:prstGeom prst="rect">
                <a:avLst/>
              </a:prstGeom>
            </p:spPr>
            <p:txBody>
              <a:bodyPr anchor="ctr" rtlCol="false" tIns="50800" lIns="50800" bIns="50800" rIns="50800"/>
              <a:lstStyle/>
              <a:p>
                <a:pPr algn="ctr">
                  <a:lnSpc>
                    <a:spcPts val="2659"/>
                  </a:lnSpc>
                </a:pPr>
              </a:p>
            </p:txBody>
          </p:sp>
        </p:grpSp>
        <p:sp>
          <p:nvSpPr>
            <p:cNvPr name="Freeform 42" id="42"/>
            <p:cNvSpPr/>
            <p:nvPr/>
          </p:nvSpPr>
          <p:spPr>
            <a:xfrm flipH="false" flipV="false" rot="0">
              <a:off x="238763" y="278211"/>
              <a:ext cx="10136704" cy="7997168"/>
            </a:xfrm>
            <a:custGeom>
              <a:avLst/>
              <a:gdLst/>
              <a:ahLst/>
              <a:cxnLst/>
              <a:rect r="r" b="b" t="t" l="l"/>
              <a:pathLst>
                <a:path h="7997168" w="10136704">
                  <a:moveTo>
                    <a:pt x="0" y="0"/>
                  </a:moveTo>
                  <a:lnTo>
                    <a:pt x="10136705" y="0"/>
                  </a:lnTo>
                  <a:lnTo>
                    <a:pt x="10136705" y="7997168"/>
                  </a:lnTo>
                  <a:lnTo>
                    <a:pt x="0" y="7997168"/>
                  </a:lnTo>
                  <a:lnTo>
                    <a:pt x="0" y="0"/>
                  </a:lnTo>
                  <a:close/>
                </a:path>
              </a:pathLst>
            </a:custGeom>
            <a:blipFill>
              <a:blip r:embed="rId4"/>
              <a:stretch>
                <a:fillRect l="0" t="0" r="0" b="0"/>
              </a:stretch>
            </a:blipFill>
          </p:spPr>
        </p:sp>
      </p:grpSp>
      <p:grpSp>
        <p:nvGrpSpPr>
          <p:cNvPr name="Group 43" id="43"/>
          <p:cNvGrpSpPr/>
          <p:nvPr/>
        </p:nvGrpSpPr>
        <p:grpSpPr>
          <a:xfrm rot="0">
            <a:off x="11018266" y="3680753"/>
            <a:ext cx="5480565" cy="4907068"/>
            <a:chOff x="0" y="0"/>
            <a:chExt cx="7307420" cy="6542757"/>
          </a:xfrm>
        </p:grpSpPr>
        <p:sp>
          <p:nvSpPr>
            <p:cNvPr name="Freeform 44" id="44"/>
            <p:cNvSpPr/>
            <p:nvPr/>
          </p:nvSpPr>
          <p:spPr>
            <a:xfrm flipH="true" flipV="false" rot="0">
              <a:off x="0" y="5508412"/>
              <a:ext cx="1587301" cy="1021645"/>
            </a:xfrm>
            <a:custGeom>
              <a:avLst/>
              <a:gdLst/>
              <a:ahLst/>
              <a:cxnLst/>
              <a:rect r="r" b="b" t="t" l="l"/>
              <a:pathLst>
                <a:path h="1021645" w="1587301">
                  <a:moveTo>
                    <a:pt x="1587301" y="0"/>
                  </a:moveTo>
                  <a:lnTo>
                    <a:pt x="0" y="0"/>
                  </a:lnTo>
                  <a:lnTo>
                    <a:pt x="0" y="1021645"/>
                  </a:lnTo>
                  <a:lnTo>
                    <a:pt x="1587301" y="1021645"/>
                  </a:lnTo>
                  <a:lnTo>
                    <a:pt x="158730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45" id="45"/>
            <p:cNvSpPr/>
            <p:nvPr/>
          </p:nvSpPr>
          <p:spPr>
            <a:xfrm flipV="true">
              <a:off x="1033095" y="6479257"/>
              <a:ext cx="6249248" cy="0"/>
            </a:xfrm>
            <a:prstGeom prst="line">
              <a:avLst/>
            </a:prstGeom>
            <a:ln cap="flat" w="127000">
              <a:solidFill>
                <a:srgbClr val="77ABF4"/>
              </a:solidFill>
              <a:prstDash val="solid"/>
              <a:headEnd type="none" len="sm" w="sm"/>
              <a:tailEnd type="none" len="sm" w="sm"/>
            </a:ln>
          </p:spPr>
        </p:sp>
        <p:sp>
          <p:nvSpPr>
            <p:cNvPr name="TextBox 46" id="46"/>
            <p:cNvSpPr txBox="true"/>
            <p:nvPr/>
          </p:nvSpPr>
          <p:spPr>
            <a:xfrm rot="0">
              <a:off x="1337892" y="5754786"/>
              <a:ext cx="5969527" cy="481273"/>
            </a:xfrm>
            <a:prstGeom prst="rect">
              <a:avLst/>
            </a:prstGeom>
          </p:spPr>
          <p:txBody>
            <a:bodyPr anchor="t" rtlCol="false" tIns="0" lIns="0" bIns="0" rIns="0">
              <a:spAutoFit/>
            </a:bodyPr>
            <a:lstStyle/>
            <a:p>
              <a:pPr algn="l">
                <a:lnSpc>
                  <a:spcPts val="3073"/>
                </a:lnSpc>
              </a:pPr>
              <a:r>
                <a:rPr lang="en-US" sz="2195" spc="-43" b="true">
                  <a:solidFill>
                    <a:srgbClr val="000000"/>
                  </a:solidFill>
                  <a:latin typeface="TDTD순고딕 Bold"/>
                  <a:ea typeface="TDTD순고딕 Bold"/>
                  <a:cs typeface="TDTD순고딕 Bold"/>
                  <a:sym typeface="TDTD순고딕 Bold"/>
                </a:rPr>
                <a:t>기술적 역량 및 실무 적용 능력</a:t>
              </a:r>
            </a:p>
          </p:txBody>
        </p:sp>
        <p:sp>
          <p:nvSpPr>
            <p:cNvPr name="Freeform 47" id="47"/>
            <p:cNvSpPr/>
            <p:nvPr/>
          </p:nvSpPr>
          <p:spPr>
            <a:xfrm flipH="true" flipV="false" rot="0">
              <a:off x="0" y="4109987"/>
              <a:ext cx="1587301" cy="1021645"/>
            </a:xfrm>
            <a:custGeom>
              <a:avLst/>
              <a:gdLst/>
              <a:ahLst/>
              <a:cxnLst/>
              <a:rect r="r" b="b" t="t" l="l"/>
              <a:pathLst>
                <a:path h="1021645" w="1587301">
                  <a:moveTo>
                    <a:pt x="1587301" y="0"/>
                  </a:moveTo>
                  <a:lnTo>
                    <a:pt x="0" y="0"/>
                  </a:lnTo>
                  <a:lnTo>
                    <a:pt x="0" y="1021645"/>
                  </a:lnTo>
                  <a:lnTo>
                    <a:pt x="1587301" y="1021645"/>
                  </a:lnTo>
                  <a:lnTo>
                    <a:pt x="158730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48" id="48"/>
            <p:cNvSpPr/>
            <p:nvPr/>
          </p:nvSpPr>
          <p:spPr>
            <a:xfrm flipV="true">
              <a:off x="1033095" y="5080832"/>
              <a:ext cx="6249248" cy="0"/>
            </a:xfrm>
            <a:prstGeom prst="line">
              <a:avLst/>
            </a:prstGeom>
            <a:ln cap="flat" w="127000">
              <a:solidFill>
                <a:srgbClr val="C29DE4"/>
              </a:solidFill>
              <a:prstDash val="solid"/>
              <a:headEnd type="none" len="sm" w="sm"/>
              <a:tailEnd type="none" len="sm" w="sm"/>
            </a:ln>
          </p:spPr>
        </p:sp>
        <p:sp>
          <p:nvSpPr>
            <p:cNvPr name="TextBox 49" id="49"/>
            <p:cNvSpPr txBox="true"/>
            <p:nvPr/>
          </p:nvSpPr>
          <p:spPr>
            <a:xfrm rot="0">
              <a:off x="1337892" y="4356361"/>
              <a:ext cx="5969527" cy="481273"/>
            </a:xfrm>
            <a:prstGeom prst="rect">
              <a:avLst/>
            </a:prstGeom>
          </p:spPr>
          <p:txBody>
            <a:bodyPr anchor="t" rtlCol="false" tIns="0" lIns="0" bIns="0" rIns="0">
              <a:spAutoFit/>
            </a:bodyPr>
            <a:lstStyle/>
            <a:p>
              <a:pPr algn="l">
                <a:lnSpc>
                  <a:spcPts val="3073"/>
                </a:lnSpc>
              </a:pPr>
              <a:r>
                <a:rPr lang="en-US" sz="2195" spc="-43" b="true">
                  <a:solidFill>
                    <a:srgbClr val="000000"/>
                  </a:solidFill>
                  <a:latin typeface="TDTD순고딕 Bold"/>
                  <a:ea typeface="TDTD순고딕 Bold"/>
                  <a:cs typeface="TDTD순고딕 Bold"/>
                  <a:sym typeface="TDTD순고딕 Bold"/>
                </a:rPr>
                <a:t>지원자의 실무 경험 및 성과</a:t>
              </a:r>
            </a:p>
          </p:txBody>
        </p:sp>
        <p:sp>
          <p:nvSpPr>
            <p:cNvPr name="Freeform 50" id="50"/>
            <p:cNvSpPr/>
            <p:nvPr/>
          </p:nvSpPr>
          <p:spPr>
            <a:xfrm flipH="true" flipV="false" rot="0">
              <a:off x="0" y="2634770"/>
              <a:ext cx="1587301" cy="1021645"/>
            </a:xfrm>
            <a:custGeom>
              <a:avLst/>
              <a:gdLst/>
              <a:ahLst/>
              <a:cxnLst/>
              <a:rect r="r" b="b" t="t" l="l"/>
              <a:pathLst>
                <a:path h="1021645" w="1587301">
                  <a:moveTo>
                    <a:pt x="1587301" y="0"/>
                  </a:moveTo>
                  <a:lnTo>
                    <a:pt x="0" y="0"/>
                  </a:lnTo>
                  <a:lnTo>
                    <a:pt x="0" y="1021644"/>
                  </a:lnTo>
                  <a:lnTo>
                    <a:pt x="1587301" y="1021644"/>
                  </a:lnTo>
                  <a:lnTo>
                    <a:pt x="158730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51" id="51"/>
            <p:cNvSpPr/>
            <p:nvPr/>
          </p:nvSpPr>
          <p:spPr>
            <a:xfrm flipV="true">
              <a:off x="1033095" y="3605614"/>
              <a:ext cx="6249248" cy="0"/>
            </a:xfrm>
            <a:prstGeom prst="line">
              <a:avLst/>
            </a:prstGeom>
            <a:ln cap="flat" w="127000">
              <a:solidFill>
                <a:srgbClr val="EBE052"/>
              </a:solidFill>
              <a:prstDash val="solid"/>
              <a:headEnd type="none" len="sm" w="sm"/>
              <a:tailEnd type="none" len="sm" w="sm"/>
            </a:ln>
          </p:spPr>
        </p:sp>
        <p:sp>
          <p:nvSpPr>
            <p:cNvPr name="TextBox 52" id="52"/>
            <p:cNvSpPr txBox="true"/>
            <p:nvPr/>
          </p:nvSpPr>
          <p:spPr>
            <a:xfrm rot="0">
              <a:off x="1337892" y="2881143"/>
              <a:ext cx="5969527" cy="481273"/>
            </a:xfrm>
            <a:prstGeom prst="rect">
              <a:avLst/>
            </a:prstGeom>
          </p:spPr>
          <p:txBody>
            <a:bodyPr anchor="t" rtlCol="false" tIns="0" lIns="0" bIns="0" rIns="0">
              <a:spAutoFit/>
            </a:bodyPr>
            <a:lstStyle/>
            <a:p>
              <a:pPr algn="l">
                <a:lnSpc>
                  <a:spcPts val="3073"/>
                </a:lnSpc>
              </a:pPr>
              <a:r>
                <a:rPr lang="en-US" sz="2195" spc="-43" b="true">
                  <a:solidFill>
                    <a:srgbClr val="000000"/>
                  </a:solidFill>
                  <a:latin typeface="TDTD순고딕 Bold"/>
                  <a:ea typeface="TDTD순고딕 Bold"/>
                  <a:cs typeface="TDTD순고딕 Bold"/>
                  <a:sym typeface="TDTD순고딕 Bold"/>
                </a:rPr>
                <a:t>조직 문화 적합성 및 가치관 일치</a:t>
              </a:r>
            </a:p>
          </p:txBody>
        </p:sp>
        <p:sp>
          <p:nvSpPr>
            <p:cNvPr name="Freeform 53" id="53"/>
            <p:cNvSpPr/>
            <p:nvPr/>
          </p:nvSpPr>
          <p:spPr>
            <a:xfrm flipH="true" flipV="false" rot="0">
              <a:off x="0" y="1232125"/>
              <a:ext cx="1587301" cy="1021645"/>
            </a:xfrm>
            <a:custGeom>
              <a:avLst/>
              <a:gdLst/>
              <a:ahLst/>
              <a:cxnLst/>
              <a:rect r="r" b="b" t="t" l="l"/>
              <a:pathLst>
                <a:path h="1021645" w="1587301">
                  <a:moveTo>
                    <a:pt x="1587301" y="0"/>
                  </a:moveTo>
                  <a:lnTo>
                    <a:pt x="0" y="0"/>
                  </a:lnTo>
                  <a:lnTo>
                    <a:pt x="0" y="1021645"/>
                  </a:lnTo>
                  <a:lnTo>
                    <a:pt x="1587301" y="1021645"/>
                  </a:lnTo>
                  <a:lnTo>
                    <a:pt x="1587301"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AutoShape 54" id="54"/>
            <p:cNvSpPr/>
            <p:nvPr/>
          </p:nvSpPr>
          <p:spPr>
            <a:xfrm flipV="true">
              <a:off x="1033095" y="2202970"/>
              <a:ext cx="6249248" cy="0"/>
            </a:xfrm>
            <a:prstGeom prst="line">
              <a:avLst/>
            </a:prstGeom>
            <a:ln cap="flat" w="127000">
              <a:solidFill>
                <a:srgbClr val="FFAE35"/>
              </a:solidFill>
              <a:prstDash val="solid"/>
              <a:headEnd type="none" len="sm" w="sm"/>
              <a:tailEnd type="none" len="sm" w="sm"/>
            </a:ln>
          </p:spPr>
        </p:sp>
        <p:sp>
          <p:nvSpPr>
            <p:cNvPr name="TextBox 55" id="55"/>
            <p:cNvSpPr txBox="true"/>
            <p:nvPr/>
          </p:nvSpPr>
          <p:spPr>
            <a:xfrm rot="0">
              <a:off x="1337892" y="1478498"/>
              <a:ext cx="5969527" cy="481273"/>
            </a:xfrm>
            <a:prstGeom prst="rect">
              <a:avLst/>
            </a:prstGeom>
          </p:spPr>
          <p:txBody>
            <a:bodyPr anchor="t" rtlCol="false" tIns="0" lIns="0" bIns="0" rIns="0">
              <a:spAutoFit/>
            </a:bodyPr>
            <a:lstStyle/>
            <a:p>
              <a:pPr algn="l">
                <a:lnSpc>
                  <a:spcPts val="3073"/>
                </a:lnSpc>
              </a:pPr>
              <a:r>
                <a:rPr lang="en-US" sz="2195" spc="-43" b="true">
                  <a:solidFill>
                    <a:srgbClr val="000000"/>
                  </a:solidFill>
                  <a:latin typeface="TDTD순고딕 Bold"/>
                  <a:ea typeface="TDTD순고딕 Bold"/>
                  <a:cs typeface="TDTD순고딕 Bold"/>
                  <a:sym typeface="TDTD순고딕 Bold"/>
                </a:rPr>
                <a:t>인성 및 태도 관련 위험 요소</a:t>
              </a:r>
            </a:p>
          </p:txBody>
        </p:sp>
        <p:sp>
          <p:nvSpPr>
            <p:cNvPr name="Freeform 56" id="56"/>
            <p:cNvSpPr/>
            <p:nvPr/>
          </p:nvSpPr>
          <p:spPr>
            <a:xfrm flipH="true" flipV="false" rot="0">
              <a:off x="0" y="0"/>
              <a:ext cx="1587301" cy="1021645"/>
            </a:xfrm>
            <a:custGeom>
              <a:avLst/>
              <a:gdLst/>
              <a:ahLst/>
              <a:cxnLst/>
              <a:rect r="r" b="b" t="t" l="l"/>
              <a:pathLst>
                <a:path h="1021645" w="1587301">
                  <a:moveTo>
                    <a:pt x="1587301" y="0"/>
                  </a:moveTo>
                  <a:lnTo>
                    <a:pt x="0" y="0"/>
                  </a:lnTo>
                  <a:lnTo>
                    <a:pt x="0" y="1021645"/>
                  </a:lnTo>
                  <a:lnTo>
                    <a:pt x="1587301" y="1021645"/>
                  </a:lnTo>
                  <a:lnTo>
                    <a:pt x="1587301"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57" id="57"/>
            <p:cNvSpPr/>
            <p:nvPr/>
          </p:nvSpPr>
          <p:spPr>
            <a:xfrm flipV="true">
              <a:off x="1033095" y="970845"/>
              <a:ext cx="6249248" cy="0"/>
            </a:xfrm>
            <a:prstGeom prst="line">
              <a:avLst/>
            </a:prstGeom>
            <a:ln cap="flat" w="127000">
              <a:solidFill>
                <a:srgbClr val="FF6868"/>
              </a:solidFill>
              <a:prstDash val="solid"/>
              <a:headEnd type="none" len="sm" w="sm"/>
              <a:tailEnd type="none" len="sm" w="sm"/>
            </a:ln>
          </p:spPr>
        </p:sp>
        <p:sp>
          <p:nvSpPr>
            <p:cNvPr name="TextBox 58" id="58"/>
            <p:cNvSpPr txBox="true"/>
            <p:nvPr/>
          </p:nvSpPr>
          <p:spPr>
            <a:xfrm rot="0">
              <a:off x="1337892" y="246373"/>
              <a:ext cx="5969527" cy="481273"/>
            </a:xfrm>
            <a:prstGeom prst="rect">
              <a:avLst/>
            </a:prstGeom>
          </p:spPr>
          <p:txBody>
            <a:bodyPr anchor="t" rtlCol="false" tIns="0" lIns="0" bIns="0" rIns="0">
              <a:spAutoFit/>
            </a:bodyPr>
            <a:lstStyle/>
            <a:p>
              <a:pPr algn="l">
                <a:lnSpc>
                  <a:spcPts val="3073"/>
                </a:lnSpc>
              </a:pPr>
              <a:r>
                <a:rPr lang="en-US" sz="2195" spc="-43" b="true">
                  <a:solidFill>
                    <a:srgbClr val="000000"/>
                  </a:solidFill>
                  <a:latin typeface="TDTD순고딕 Bold"/>
                  <a:ea typeface="TDTD순고딕 Bold"/>
                  <a:cs typeface="TDTD순고딕 Bold"/>
                  <a:sym typeface="TDTD순고딕 Bold"/>
                </a:rPr>
                <a:t>직무 도메인/역할 불일치</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3" id="3"/>
          <p:cNvSpPr/>
          <p:nvPr/>
        </p:nvSpPr>
        <p:spPr>
          <a:xfrm flipV="true">
            <a:off x="10169203" y="1787731"/>
            <a:ext cx="0" cy="288956"/>
          </a:xfrm>
          <a:prstGeom prst="line">
            <a:avLst/>
          </a:prstGeom>
          <a:ln cap="flat" w="9525">
            <a:solidFill>
              <a:srgbClr val="1FB5FF"/>
            </a:solidFill>
            <a:prstDash val="sysDash"/>
            <a:headEnd type="none" len="sm" w="sm"/>
            <a:tailEnd type="none" len="sm" w="sm"/>
          </a:ln>
        </p:spPr>
      </p:sp>
      <p:grpSp>
        <p:nvGrpSpPr>
          <p:cNvPr name="Group 4" id="4"/>
          <p:cNvGrpSpPr/>
          <p:nvPr/>
        </p:nvGrpSpPr>
        <p:grpSpPr>
          <a:xfrm rot="2700000">
            <a:off x="10127174" y="2094332"/>
            <a:ext cx="85198" cy="85198"/>
            <a:chOff x="0" y="0"/>
            <a:chExt cx="50173" cy="50173"/>
          </a:xfrm>
        </p:grpSpPr>
        <p:sp>
          <p:nvSpPr>
            <p:cNvPr name="Freeform 5" id="5"/>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6" id="6"/>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380127" y="1079896"/>
            <a:ext cx="1578153" cy="707835"/>
            <a:chOff x="0" y="0"/>
            <a:chExt cx="929365" cy="416840"/>
          </a:xfrm>
        </p:grpSpPr>
        <p:sp>
          <p:nvSpPr>
            <p:cNvPr name="Freeform 8" id="8"/>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9" id="9"/>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flipV="true">
            <a:off x="9372130" y="1480141"/>
            <a:ext cx="1586150" cy="0"/>
          </a:xfrm>
          <a:prstGeom prst="line">
            <a:avLst/>
          </a:prstGeom>
          <a:ln cap="flat" w="9525">
            <a:solidFill>
              <a:srgbClr val="1FB5FF"/>
            </a:solidFill>
            <a:prstDash val="sysDash"/>
            <a:headEnd type="none" len="sm" w="sm"/>
            <a:tailEnd type="none" len="sm" w="sm"/>
          </a:ln>
        </p:spPr>
      </p:sp>
      <p:sp>
        <p:nvSpPr>
          <p:cNvPr name="AutoShape 11" id="11"/>
          <p:cNvSpPr/>
          <p:nvPr/>
        </p:nvSpPr>
        <p:spPr>
          <a:xfrm flipV="true">
            <a:off x="11937467" y="1783428"/>
            <a:ext cx="0" cy="288956"/>
          </a:xfrm>
          <a:prstGeom prst="line">
            <a:avLst/>
          </a:prstGeom>
          <a:ln cap="flat" w="9525">
            <a:solidFill>
              <a:srgbClr val="1FB5FF"/>
            </a:solidFill>
            <a:prstDash val="sysDash"/>
            <a:headEnd type="none" len="sm" w="sm"/>
            <a:tailEnd type="none" len="sm" w="sm"/>
          </a:ln>
        </p:spPr>
      </p:sp>
      <p:grpSp>
        <p:nvGrpSpPr>
          <p:cNvPr name="Group 12" id="12"/>
          <p:cNvGrpSpPr/>
          <p:nvPr/>
        </p:nvGrpSpPr>
        <p:grpSpPr>
          <a:xfrm rot="2700000">
            <a:off x="11895438" y="2090029"/>
            <a:ext cx="85198" cy="85198"/>
            <a:chOff x="0" y="0"/>
            <a:chExt cx="50173" cy="50173"/>
          </a:xfrm>
        </p:grpSpPr>
        <p:sp>
          <p:nvSpPr>
            <p:cNvPr name="Freeform 13" id="13"/>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4" id="14"/>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1148391" y="1075592"/>
            <a:ext cx="1578153" cy="707835"/>
            <a:chOff x="0" y="0"/>
            <a:chExt cx="929365" cy="416840"/>
          </a:xfrm>
        </p:grpSpPr>
        <p:sp>
          <p:nvSpPr>
            <p:cNvPr name="Freeform 16" id="16"/>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41BFD5"/>
              </a:solidFill>
              <a:prstDash val="solid"/>
              <a:miter/>
            </a:ln>
          </p:spPr>
        </p:sp>
        <p:sp>
          <p:nvSpPr>
            <p:cNvPr name="TextBox 17" id="17"/>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8" id="18"/>
          <p:cNvSpPr/>
          <p:nvPr/>
        </p:nvSpPr>
        <p:spPr>
          <a:xfrm flipV="true">
            <a:off x="11140394" y="1475838"/>
            <a:ext cx="1586150" cy="0"/>
          </a:xfrm>
          <a:prstGeom prst="line">
            <a:avLst/>
          </a:prstGeom>
          <a:ln cap="flat" w="9525">
            <a:solidFill>
              <a:srgbClr val="1FB5FF"/>
            </a:solidFill>
            <a:prstDash val="sysDash"/>
            <a:headEnd type="none" len="sm" w="sm"/>
            <a:tailEnd type="none" len="sm" w="sm"/>
          </a:ln>
        </p:spPr>
      </p:sp>
      <p:sp>
        <p:nvSpPr>
          <p:cNvPr name="TextBox 19" id="19"/>
          <p:cNvSpPr txBox="true"/>
          <p:nvPr/>
        </p:nvSpPr>
        <p:spPr>
          <a:xfrm rot="0">
            <a:off x="14366232" y="978413"/>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grpSp>
        <p:nvGrpSpPr>
          <p:cNvPr name="Group 20" id="20"/>
          <p:cNvGrpSpPr/>
          <p:nvPr/>
        </p:nvGrpSpPr>
        <p:grpSpPr>
          <a:xfrm rot="2700000">
            <a:off x="13655705" y="2085725"/>
            <a:ext cx="85198" cy="85198"/>
            <a:chOff x="0" y="0"/>
            <a:chExt cx="50173" cy="50173"/>
          </a:xfrm>
        </p:grpSpPr>
        <p:sp>
          <p:nvSpPr>
            <p:cNvPr name="Freeform 21" id="21"/>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2" id="22"/>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sp>
        <p:nvSpPr>
          <p:cNvPr name="AutoShape 23" id="23"/>
          <p:cNvSpPr/>
          <p:nvPr/>
        </p:nvSpPr>
        <p:spPr>
          <a:xfrm flipV="true">
            <a:off x="13705731" y="1783428"/>
            <a:ext cx="0" cy="323594"/>
          </a:xfrm>
          <a:prstGeom prst="line">
            <a:avLst/>
          </a:prstGeom>
          <a:ln cap="flat" w="9525">
            <a:solidFill>
              <a:srgbClr val="1FB5FF"/>
            </a:solidFill>
            <a:prstDash val="sysDash"/>
            <a:headEnd type="none" len="sm" w="sm"/>
            <a:tailEnd type="none" len="sm" w="sm"/>
          </a:ln>
        </p:spPr>
      </p:sp>
      <p:grpSp>
        <p:nvGrpSpPr>
          <p:cNvPr name="Group 24" id="24"/>
          <p:cNvGrpSpPr/>
          <p:nvPr/>
        </p:nvGrpSpPr>
        <p:grpSpPr>
          <a:xfrm rot="0">
            <a:off x="12916655" y="1075592"/>
            <a:ext cx="1578153" cy="707835"/>
            <a:chOff x="0" y="0"/>
            <a:chExt cx="929365" cy="416840"/>
          </a:xfrm>
        </p:grpSpPr>
        <p:sp>
          <p:nvSpPr>
            <p:cNvPr name="Freeform 25" id="25"/>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26" id="26"/>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7" id="27"/>
          <p:cNvSpPr/>
          <p:nvPr/>
        </p:nvSpPr>
        <p:spPr>
          <a:xfrm flipV="true">
            <a:off x="12908658" y="1475838"/>
            <a:ext cx="1586150" cy="0"/>
          </a:xfrm>
          <a:prstGeom prst="line">
            <a:avLst/>
          </a:prstGeom>
          <a:ln cap="flat" w="9525">
            <a:solidFill>
              <a:srgbClr val="1FB5FF"/>
            </a:solidFill>
            <a:prstDash val="sysDash"/>
            <a:headEnd type="none" len="sm" w="sm"/>
            <a:tailEnd type="none" len="sm" w="sm"/>
          </a:ln>
        </p:spPr>
      </p:sp>
      <p:sp>
        <p:nvSpPr>
          <p:cNvPr name="Freeform 28" id="28"/>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29" id="29"/>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grpSp>
        <p:nvGrpSpPr>
          <p:cNvPr name="Group 30" id="30"/>
          <p:cNvGrpSpPr/>
          <p:nvPr/>
        </p:nvGrpSpPr>
        <p:grpSpPr>
          <a:xfrm rot="0">
            <a:off x="2105454" y="2128324"/>
            <a:ext cx="4937060" cy="7692303"/>
            <a:chOff x="0" y="0"/>
            <a:chExt cx="6582747" cy="10256404"/>
          </a:xfrm>
        </p:grpSpPr>
        <p:sp>
          <p:nvSpPr>
            <p:cNvPr name="Freeform 31" id="31"/>
            <p:cNvSpPr/>
            <p:nvPr/>
          </p:nvSpPr>
          <p:spPr>
            <a:xfrm flipH="false" flipV="false" rot="0">
              <a:off x="0" y="0"/>
              <a:ext cx="6582747" cy="10256404"/>
            </a:xfrm>
            <a:custGeom>
              <a:avLst/>
              <a:gdLst/>
              <a:ahLst/>
              <a:cxnLst/>
              <a:rect r="r" b="b" t="t" l="l"/>
              <a:pathLst>
                <a:path h="10256404" w="6582747">
                  <a:moveTo>
                    <a:pt x="0" y="0"/>
                  </a:moveTo>
                  <a:lnTo>
                    <a:pt x="6582747" y="0"/>
                  </a:lnTo>
                  <a:lnTo>
                    <a:pt x="6582747" y="10256404"/>
                  </a:lnTo>
                  <a:lnTo>
                    <a:pt x="0" y="102564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0">
              <a:off x="269358" y="1219587"/>
              <a:ext cx="6024131" cy="8536871"/>
            </a:xfrm>
            <a:custGeom>
              <a:avLst/>
              <a:gdLst/>
              <a:ahLst/>
              <a:cxnLst/>
              <a:rect r="r" b="b" t="t" l="l"/>
              <a:pathLst>
                <a:path h="8536871" w="6024131">
                  <a:moveTo>
                    <a:pt x="0" y="0"/>
                  </a:moveTo>
                  <a:lnTo>
                    <a:pt x="6024131" y="0"/>
                  </a:lnTo>
                  <a:lnTo>
                    <a:pt x="6024131" y="8536871"/>
                  </a:lnTo>
                  <a:lnTo>
                    <a:pt x="0" y="8536871"/>
                  </a:lnTo>
                  <a:lnTo>
                    <a:pt x="0" y="0"/>
                  </a:lnTo>
                  <a:close/>
                </a:path>
              </a:pathLst>
            </a:custGeom>
            <a:blipFill>
              <a:blip r:embed="rId6"/>
              <a:stretch>
                <a:fillRect l="0" t="0" r="0" b="0"/>
              </a:stretch>
            </a:blipFill>
          </p:spPr>
        </p:sp>
      </p:grpSp>
      <p:sp>
        <p:nvSpPr>
          <p:cNvPr name="AutoShape 33" id="33"/>
          <p:cNvSpPr/>
          <p:nvPr/>
        </p:nvSpPr>
        <p:spPr>
          <a:xfrm flipV="true">
            <a:off x="11501465" y="7347504"/>
            <a:ext cx="0" cy="584769"/>
          </a:xfrm>
          <a:prstGeom prst="line">
            <a:avLst/>
          </a:prstGeom>
          <a:ln cap="rnd" w="19050">
            <a:solidFill>
              <a:srgbClr val="24485E"/>
            </a:solidFill>
            <a:prstDash val="lgDash"/>
            <a:headEnd type="none" len="sm" w="sm"/>
            <a:tailEnd type="none" len="sm" w="sm"/>
          </a:ln>
        </p:spPr>
      </p:sp>
      <p:sp>
        <p:nvSpPr>
          <p:cNvPr name="AutoShape 34" id="34"/>
          <p:cNvSpPr/>
          <p:nvPr/>
        </p:nvSpPr>
        <p:spPr>
          <a:xfrm flipV="true">
            <a:off x="14646562" y="7347504"/>
            <a:ext cx="0" cy="584769"/>
          </a:xfrm>
          <a:prstGeom prst="line">
            <a:avLst/>
          </a:prstGeom>
          <a:ln cap="rnd" w="19050">
            <a:solidFill>
              <a:srgbClr val="24485E"/>
            </a:solidFill>
            <a:prstDash val="lgDash"/>
            <a:headEnd type="none" len="sm" w="sm"/>
            <a:tailEnd type="none" len="sm" w="sm"/>
          </a:ln>
        </p:spPr>
      </p:sp>
      <p:grpSp>
        <p:nvGrpSpPr>
          <p:cNvPr name="Group 35" id="35"/>
          <p:cNvGrpSpPr/>
          <p:nvPr/>
        </p:nvGrpSpPr>
        <p:grpSpPr>
          <a:xfrm rot="0">
            <a:off x="9648512" y="3021088"/>
            <a:ext cx="7024217" cy="2331962"/>
            <a:chOff x="0" y="0"/>
            <a:chExt cx="1850000" cy="614179"/>
          </a:xfrm>
        </p:grpSpPr>
        <p:sp>
          <p:nvSpPr>
            <p:cNvPr name="Freeform 36" id="36"/>
            <p:cNvSpPr/>
            <p:nvPr/>
          </p:nvSpPr>
          <p:spPr>
            <a:xfrm flipH="false" flipV="false" rot="0">
              <a:off x="0" y="0"/>
              <a:ext cx="1849999" cy="614179"/>
            </a:xfrm>
            <a:custGeom>
              <a:avLst/>
              <a:gdLst/>
              <a:ahLst/>
              <a:cxnLst/>
              <a:rect r="r" b="b" t="t" l="l"/>
              <a:pathLst>
                <a:path h="614179" w="1849999">
                  <a:moveTo>
                    <a:pt x="63926" y="0"/>
                  </a:moveTo>
                  <a:lnTo>
                    <a:pt x="1786073" y="0"/>
                  </a:lnTo>
                  <a:cubicBezTo>
                    <a:pt x="1803028" y="0"/>
                    <a:pt x="1819287" y="6735"/>
                    <a:pt x="1831276" y="18724"/>
                  </a:cubicBezTo>
                  <a:cubicBezTo>
                    <a:pt x="1843264" y="30712"/>
                    <a:pt x="1849999" y="46972"/>
                    <a:pt x="1849999" y="63926"/>
                  </a:cubicBezTo>
                  <a:lnTo>
                    <a:pt x="1849999" y="550253"/>
                  </a:lnTo>
                  <a:cubicBezTo>
                    <a:pt x="1849999" y="585559"/>
                    <a:pt x="1821379" y="614179"/>
                    <a:pt x="1786073" y="614179"/>
                  </a:cubicBezTo>
                  <a:lnTo>
                    <a:pt x="63926" y="614179"/>
                  </a:lnTo>
                  <a:cubicBezTo>
                    <a:pt x="28621" y="614179"/>
                    <a:pt x="0" y="585559"/>
                    <a:pt x="0" y="550253"/>
                  </a:cubicBezTo>
                  <a:lnTo>
                    <a:pt x="0" y="63926"/>
                  </a:lnTo>
                  <a:cubicBezTo>
                    <a:pt x="0" y="28621"/>
                    <a:pt x="28621" y="0"/>
                    <a:pt x="63926" y="0"/>
                  </a:cubicBezTo>
                  <a:close/>
                </a:path>
              </a:pathLst>
            </a:custGeom>
            <a:solidFill>
              <a:srgbClr val="DFEEFF"/>
            </a:solidFill>
            <a:ln w="142875" cap="rnd">
              <a:solidFill>
                <a:srgbClr val="0A375D"/>
              </a:solidFill>
              <a:prstDash val="solid"/>
              <a:round/>
            </a:ln>
          </p:spPr>
        </p:sp>
        <p:sp>
          <p:nvSpPr>
            <p:cNvPr name="TextBox 37" id="37"/>
            <p:cNvSpPr txBox="true"/>
            <p:nvPr/>
          </p:nvSpPr>
          <p:spPr>
            <a:xfrm>
              <a:off x="0" y="-95250"/>
              <a:ext cx="1850000" cy="709429"/>
            </a:xfrm>
            <a:prstGeom prst="rect">
              <a:avLst/>
            </a:prstGeom>
          </p:spPr>
          <p:txBody>
            <a:bodyPr anchor="ctr" rtlCol="false" tIns="50800" lIns="50800" bIns="50800" rIns="50800"/>
            <a:lstStyle/>
            <a:p>
              <a:pPr algn="ctr">
                <a:lnSpc>
                  <a:spcPts val="6859"/>
                </a:lnSpc>
              </a:pPr>
              <a:r>
                <a:rPr lang="en-US" sz="4899">
                  <a:solidFill>
                    <a:srgbClr val="000000"/>
                  </a:solidFill>
                  <a:latin typeface="210 디딤고딕 Bold"/>
                  <a:ea typeface="210 디딤고딕 Bold"/>
                  <a:cs typeface="210 디딤고딕 Bold"/>
                  <a:sym typeface="210 디딤고딕 Bold"/>
                </a:rPr>
                <a:t>   AI 분석 및 피드백</a:t>
              </a:r>
            </a:p>
          </p:txBody>
        </p:sp>
      </p:grpSp>
      <p:sp>
        <p:nvSpPr>
          <p:cNvPr name="Freeform 38" id="38"/>
          <p:cNvSpPr/>
          <p:nvPr/>
        </p:nvSpPr>
        <p:spPr>
          <a:xfrm flipH="false" flipV="false" rot="0">
            <a:off x="10109529" y="3627278"/>
            <a:ext cx="681927" cy="1119582"/>
          </a:xfrm>
          <a:custGeom>
            <a:avLst/>
            <a:gdLst/>
            <a:ahLst/>
            <a:cxnLst/>
            <a:rect r="r" b="b" t="t" l="l"/>
            <a:pathLst>
              <a:path h="1119582" w="681927">
                <a:moveTo>
                  <a:pt x="0" y="0"/>
                </a:moveTo>
                <a:lnTo>
                  <a:pt x="681927" y="0"/>
                </a:lnTo>
                <a:lnTo>
                  <a:pt x="681927" y="1119582"/>
                </a:lnTo>
                <a:lnTo>
                  <a:pt x="0" y="11195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9" id="39"/>
          <p:cNvSpPr/>
          <p:nvPr/>
        </p:nvSpPr>
        <p:spPr>
          <a:xfrm flipH="false" flipV="false" rot="0">
            <a:off x="7955873" y="3781529"/>
            <a:ext cx="778239" cy="1140121"/>
          </a:xfrm>
          <a:custGeom>
            <a:avLst/>
            <a:gdLst/>
            <a:ahLst/>
            <a:cxnLst/>
            <a:rect r="r" b="b" t="t" l="l"/>
            <a:pathLst>
              <a:path h="1140121" w="778239">
                <a:moveTo>
                  <a:pt x="0" y="0"/>
                </a:moveTo>
                <a:lnTo>
                  <a:pt x="778239" y="0"/>
                </a:lnTo>
                <a:lnTo>
                  <a:pt x="778239" y="1140120"/>
                </a:lnTo>
                <a:lnTo>
                  <a:pt x="0" y="11401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40" id="40"/>
          <p:cNvSpPr txBox="true"/>
          <p:nvPr/>
        </p:nvSpPr>
        <p:spPr>
          <a:xfrm rot="0">
            <a:off x="1331278" y="1207351"/>
            <a:ext cx="6485412" cy="929580"/>
          </a:xfrm>
          <a:prstGeom prst="rect">
            <a:avLst/>
          </a:prstGeom>
        </p:spPr>
        <p:txBody>
          <a:bodyPr anchor="t" rtlCol="false" tIns="0" lIns="0" bIns="0" rIns="0">
            <a:spAutoFit/>
          </a:bodyPr>
          <a:lstStyle/>
          <a:p>
            <a:pPr algn="l">
              <a:lnSpc>
                <a:spcPts val="7560"/>
              </a:lnSpc>
            </a:pPr>
            <a:r>
              <a:rPr lang="en-US" sz="5400">
                <a:solidFill>
                  <a:srgbClr val="004AAD"/>
                </a:solidFill>
                <a:latin typeface="TDTD원고딕"/>
                <a:ea typeface="TDTD원고딕"/>
                <a:cs typeface="TDTD원고딕"/>
                <a:sym typeface="TDTD원고딕"/>
              </a:rPr>
              <a:t>05. 직무적성 보고서</a:t>
            </a:r>
          </a:p>
        </p:txBody>
      </p:sp>
      <p:sp>
        <p:nvSpPr>
          <p:cNvPr name="TextBox 41" id="41"/>
          <p:cNvSpPr txBox="true"/>
          <p:nvPr/>
        </p:nvSpPr>
        <p:spPr>
          <a:xfrm rot="0">
            <a:off x="9550004" y="1513479"/>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42" id="42"/>
          <p:cNvSpPr txBox="true"/>
          <p:nvPr/>
        </p:nvSpPr>
        <p:spPr>
          <a:xfrm rot="0">
            <a:off x="9380127" y="1193676"/>
            <a:ext cx="1579292" cy="206513"/>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지원자 분석</a:t>
            </a:r>
          </a:p>
        </p:txBody>
      </p:sp>
      <p:sp>
        <p:nvSpPr>
          <p:cNvPr name="TextBox 43" id="43"/>
          <p:cNvSpPr txBox="true"/>
          <p:nvPr/>
        </p:nvSpPr>
        <p:spPr>
          <a:xfrm rot="0">
            <a:off x="11318268" y="1509175"/>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44" id="44"/>
          <p:cNvSpPr txBox="true"/>
          <p:nvPr/>
        </p:nvSpPr>
        <p:spPr>
          <a:xfrm rot="0">
            <a:off x="11148391" y="1189373"/>
            <a:ext cx="1579292" cy="206513"/>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지원자 인사이트</a:t>
            </a:r>
          </a:p>
        </p:txBody>
      </p:sp>
      <p:sp>
        <p:nvSpPr>
          <p:cNvPr name="TextBox 45" id="45"/>
          <p:cNvSpPr txBox="true"/>
          <p:nvPr/>
        </p:nvSpPr>
        <p:spPr>
          <a:xfrm rot="0">
            <a:off x="7854790" y="1009650"/>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46" id="46"/>
          <p:cNvSpPr txBox="true"/>
          <p:nvPr/>
        </p:nvSpPr>
        <p:spPr>
          <a:xfrm rot="0">
            <a:off x="13086532" y="1499650"/>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47" id="47"/>
          <p:cNvSpPr txBox="true"/>
          <p:nvPr/>
        </p:nvSpPr>
        <p:spPr>
          <a:xfrm rot="0">
            <a:off x="12908658" y="1196382"/>
            <a:ext cx="1579292" cy="180975"/>
          </a:xfrm>
          <a:prstGeom prst="rect">
            <a:avLst/>
          </a:prstGeom>
        </p:spPr>
        <p:txBody>
          <a:bodyPr anchor="t" rtlCol="false" tIns="0" lIns="0" bIns="0" rIns="0">
            <a:spAutoFit/>
          </a:bodyPr>
          <a:lstStyle/>
          <a:p>
            <a:pPr algn="ctr">
              <a:lnSpc>
                <a:spcPts val="1382"/>
              </a:lnSpc>
            </a:pPr>
            <a:r>
              <a:rPr lang="en-US" b="true" sz="1152">
                <a:solidFill>
                  <a:srgbClr val="004AAD"/>
                </a:solidFill>
                <a:latin typeface="Nanum Gothic Ultra-Bold"/>
                <a:ea typeface="Nanum Gothic Ultra-Bold"/>
                <a:cs typeface="Nanum Gothic Ultra-Bold"/>
                <a:sym typeface="Nanum Gothic Ultra-Bold"/>
              </a:rPr>
              <a:t>자기소개서 하이라이팅</a:t>
            </a:r>
          </a:p>
        </p:txBody>
      </p:sp>
      <p:grpSp>
        <p:nvGrpSpPr>
          <p:cNvPr name="Group 48" id="48"/>
          <p:cNvGrpSpPr/>
          <p:nvPr/>
        </p:nvGrpSpPr>
        <p:grpSpPr>
          <a:xfrm rot="0">
            <a:off x="8752519" y="7104283"/>
            <a:ext cx="2469183" cy="1027084"/>
            <a:chOff x="0" y="0"/>
            <a:chExt cx="650320" cy="270508"/>
          </a:xfrm>
        </p:grpSpPr>
        <p:sp>
          <p:nvSpPr>
            <p:cNvPr name="Freeform 49" id="49"/>
            <p:cNvSpPr/>
            <p:nvPr/>
          </p:nvSpPr>
          <p:spPr>
            <a:xfrm flipH="false" flipV="false" rot="0">
              <a:off x="0" y="0"/>
              <a:ext cx="650320" cy="270508"/>
            </a:xfrm>
            <a:custGeom>
              <a:avLst/>
              <a:gdLst/>
              <a:ahLst/>
              <a:cxnLst/>
              <a:rect r="r" b="b" t="t" l="l"/>
              <a:pathLst>
                <a:path h="270508" w="650320">
                  <a:moveTo>
                    <a:pt x="135254" y="0"/>
                  </a:moveTo>
                  <a:lnTo>
                    <a:pt x="515066" y="0"/>
                  </a:lnTo>
                  <a:cubicBezTo>
                    <a:pt x="550938" y="0"/>
                    <a:pt x="585340" y="14250"/>
                    <a:pt x="610705" y="39615"/>
                  </a:cubicBezTo>
                  <a:cubicBezTo>
                    <a:pt x="636070" y="64980"/>
                    <a:pt x="650320" y="99382"/>
                    <a:pt x="650320" y="135254"/>
                  </a:cubicBezTo>
                  <a:lnTo>
                    <a:pt x="650320" y="135254"/>
                  </a:lnTo>
                  <a:cubicBezTo>
                    <a:pt x="650320" y="171125"/>
                    <a:pt x="636070" y="205528"/>
                    <a:pt x="610705" y="230893"/>
                  </a:cubicBezTo>
                  <a:cubicBezTo>
                    <a:pt x="585340" y="256258"/>
                    <a:pt x="550938" y="270508"/>
                    <a:pt x="515066" y="270508"/>
                  </a:cubicBezTo>
                  <a:lnTo>
                    <a:pt x="135254" y="270508"/>
                  </a:lnTo>
                  <a:cubicBezTo>
                    <a:pt x="99382" y="270508"/>
                    <a:pt x="64980" y="256258"/>
                    <a:pt x="39615" y="230893"/>
                  </a:cubicBezTo>
                  <a:cubicBezTo>
                    <a:pt x="14250" y="205528"/>
                    <a:pt x="0" y="171125"/>
                    <a:pt x="0" y="135254"/>
                  </a:cubicBezTo>
                  <a:lnTo>
                    <a:pt x="0" y="135254"/>
                  </a:lnTo>
                  <a:cubicBezTo>
                    <a:pt x="0" y="99382"/>
                    <a:pt x="14250" y="64980"/>
                    <a:pt x="39615" y="39615"/>
                  </a:cubicBezTo>
                  <a:cubicBezTo>
                    <a:pt x="64980" y="14250"/>
                    <a:pt x="99382" y="0"/>
                    <a:pt x="135254" y="0"/>
                  </a:cubicBezTo>
                  <a:close/>
                </a:path>
              </a:pathLst>
            </a:custGeom>
            <a:solidFill>
              <a:srgbClr val="DFEEFF"/>
            </a:solidFill>
            <a:ln w="85725" cap="rnd">
              <a:solidFill>
                <a:srgbClr val="0A375D"/>
              </a:solidFill>
              <a:prstDash val="solid"/>
              <a:round/>
            </a:ln>
          </p:spPr>
        </p:sp>
        <p:sp>
          <p:nvSpPr>
            <p:cNvPr name="TextBox 50" id="50"/>
            <p:cNvSpPr txBox="true"/>
            <p:nvPr/>
          </p:nvSpPr>
          <p:spPr>
            <a:xfrm>
              <a:off x="0" y="-57150"/>
              <a:ext cx="650320" cy="327658"/>
            </a:xfrm>
            <a:prstGeom prst="rect">
              <a:avLst/>
            </a:prstGeom>
          </p:spPr>
          <p:txBody>
            <a:bodyPr anchor="ctr" rtlCol="false" tIns="50800" lIns="50800" bIns="50800" rIns="50800"/>
            <a:lstStyle/>
            <a:p>
              <a:pPr algn="ctr">
                <a:lnSpc>
                  <a:spcPts val="3359"/>
                </a:lnSpc>
              </a:pPr>
              <a:r>
                <a:rPr lang="en-US" sz="2399">
                  <a:solidFill>
                    <a:srgbClr val="000000"/>
                  </a:solidFill>
                  <a:latin typeface="210 디딤고딕"/>
                  <a:ea typeface="210 디딤고딕"/>
                  <a:cs typeface="210 디딤고딕"/>
                  <a:sym typeface="210 디딤고딕"/>
                </a:rPr>
                <a:t>전체 평가 현황</a:t>
              </a:r>
            </a:p>
          </p:txBody>
        </p:sp>
      </p:grpSp>
      <p:grpSp>
        <p:nvGrpSpPr>
          <p:cNvPr name="Group 51" id="51"/>
          <p:cNvGrpSpPr/>
          <p:nvPr/>
        </p:nvGrpSpPr>
        <p:grpSpPr>
          <a:xfrm rot="0">
            <a:off x="11781227" y="7167459"/>
            <a:ext cx="2469183" cy="982958"/>
            <a:chOff x="0" y="0"/>
            <a:chExt cx="650320" cy="258886"/>
          </a:xfrm>
        </p:grpSpPr>
        <p:sp>
          <p:nvSpPr>
            <p:cNvPr name="Freeform 52" id="52"/>
            <p:cNvSpPr/>
            <p:nvPr/>
          </p:nvSpPr>
          <p:spPr>
            <a:xfrm flipH="false" flipV="false" rot="0">
              <a:off x="0" y="0"/>
              <a:ext cx="650320" cy="258886"/>
            </a:xfrm>
            <a:custGeom>
              <a:avLst/>
              <a:gdLst/>
              <a:ahLst/>
              <a:cxnLst/>
              <a:rect r="r" b="b" t="t" l="l"/>
              <a:pathLst>
                <a:path h="258886" w="650320">
                  <a:moveTo>
                    <a:pt x="129443" y="0"/>
                  </a:moveTo>
                  <a:lnTo>
                    <a:pt x="520877" y="0"/>
                  </a:lnTo>
                  <a:cubicBezTo>
                    <a:pt x="592366" y="0"/>
                    <a:pt x="650320" y="57954"/>
                    <a:pt x="650320" y="129443"/>
                  </a:cubicBezTo>
                  <a:lnTo>
                    <a:pt x="650320" y="129443"/>
                  </a:lnTo>
                  <a:cubicBezTo>
                    <a:pt x="650320" y="163773"/>
                    <a:pt x="636682" y="196698"/>
                    <a:pt x="612407" y="220973"/>
                  </a:cubicBezTo>
                  <a:cubicBezTo>
                    <a:pt x="588132" y="245248"/>
                    <a:pt x="555207" y="258886"/>
                    <a:pt x="520877" y="258886"/>
                  </a:cubicBezTo>
                  <a:lnTo>
                    <a:pt x="129443" y="258886"/>
                  </a:lnTo>
                  <a:cubicBezTo>
                    <a:pt x="57954" y="258886"/>
                    <a:pt x="0" y="200932"/>
                    <a:pt x="0" y="129443"/>
                  </a:cubicBezTo>
                  <a:lnTo>
                    <a:pt x="0" y="129443"/>
                  </a:lnTo>
                  <a:cubicBezTo>
                    <a:pt x="0" y="57954"/>
                    <a:pt x="57954" y="0"/>
                    <a:pt x="129443" y="0"/>
                  </a:cubicBezTo>
                  <a:close/>
                </a:path>
              </a:pathLst>
            </a:custGeom>
            <a:solidFill>
              <a:srgbClr val="DFEEFF"/>
            </a:solidFill>
            <a:ln w="85725" cap="rnd">
              <a:solidFill>
                <a:srgbClr val="0A375D"/>
              </a:solidFill>
              <a:prstDash val="solid"/>
              <a:round/>
            </a:ln>
          </p:spPr>
        </p:sp>
        <p:sp>
          <p:nvSpPr>
            <p:cNvPr name="TextBox 53" id="53"/>
            <p:cNvSpPr txBox="true"/>
            <p:nvPr/>
          </p:nvSpPr>
          <p:spPr>
            <a:xfrm>
              <a:off x="0" y="-57150"/>
              <a:ext cx="650320" cy="316036"/>
            </a:xfrm>
            <a:prstGeom prst="rect">
              <a:avLst/>
            </a:prstGeom>
          </p:spPr>
          <p:txBody>
            <a:bodyPr anchor="ctr" rtlCol="false" tIns="50800" lIns="50800" bIns="50800" rIns="50800"/>
            <a:lstStyle/>
            <a:p>
              <a:pPr algn="ctr">
                <a:lnSpc>
                  <a:spcPts val="3359"/>
                </a:lnSpc>
              </a:pPr>
              <a:r>
                <a:rPr lang="en-US" sz="2399">
                  <a:solidFill>
                    <a:srgbClr val="000000"/>
                  </a:solidFill>
                  <a:latin typeface="210 디딤고딕"/>
                  <a:ea typeface="210 디딤고딕"/>
                  <a:cs typeface="210 디딤고딕"/>
                  <a:sym typeface="210 디딤고딕"/>
                </a:rPr>
                <a:t>점수 분포 분석</a:t>
              </a:r>
            </a:p>
          </p:txBody>
        </p:sp>
      </p:grpSp>
      <p:grpSp>
        <p:nvGrpSpPr>
          <p:cNvPr name="Group 54" id="54"/>
          <p:cNvGrpSpPr/>
          <p:nvPr/>
        </p:nvGrpSpPr>
        <p:grpSpPr>
          <a:xfrm rot="0">
            <a:off x="10546635" y="8369492"/>
            <a:ext cx="2469183" cy="972694"/>
            <a:chOff x="0" y="0"/>
            <a:chExt cx="650320" cy="256183"/>
          </a:xfrm>
        </p:grpSpPr>
        <p:sp>
          <p:nvSpPr>
            <p:cNvPr name="Freeform 55" id="55"/>
            <p:cNvSpPr/>
            <p:nvPr/>
          </p:nvSpPr>
          <p:spPr>
            <a:xfrm flipH="false" flipV="false" rot="0">
              <a:off x="0" y="0"/>
              <a:ext cx="650320" cy="256183"/>
            </a:xfrm>
            <a:custGeom>
              <a:avLst/>
              <a:gdLst/>
              <a:ahLst/>
              <a:cxnLst/>
              <a:rect r="r" b="b" t="t" l="l"/>
              <a:pathLst>
                <a:path h="256183" w="650320">
                  <a:moveTo>
                    <a:pt x="128091" y="0"/>
                  </a:moveTo>
                  <a:lnTo>
                    <a:pt x="522228" y="0"/>
                  </a:lnTo>
                  <a:cubicBezTo>
                    <a:pt x="592971" y="0"/>
                    <a:pt x="650320" y="57348"/>
                    <a:pt x="650320" y="128091"/>
                  </a:cubicBezTo>
                  <a:lnTo>
                    <a:pt x="650320" y="128091"/>
                  </a:lnTo>
                  <a:cubicBezTo>
                    <a:pt x="650320" y="198834"/>
                    <a:pt x="592971" y="256183"/>
                    <a:pt x="522228" y="256183"/>
                  </a:cubicBezTo>
                  <a:lnTo>
                    <a:pt x="128091" y="256183"/>
                  </a:lnTo>
                  <a:cubicBezTo>
                    <a:pt x="57348" y="256183"/>
                    <a:pt x="0" y="198834"/>
                    <a:pt x="0" y="128091"/>
                  </a:cubicBezTo>
                  <a:lnTo>
                    <a:pt x="0" y="128091"/>
                  </a:lnTo>
                  <a:cubicBezTo>
                    <a:pt x="0" y="57348"/>
                    <a:pt x="57348" y="0"/>
                    <a:pt x="128091" y="0"/>
                  </a:cubicBezTo>
                  <a:close/>
                </a:path>
              </a:pathLst>
            </a:custGeom>
            <a:solidFill>
              <a:srgbClr val="DFEEFF"/>
            </a:solidFill>
            <a:ln w="85725" cap="rnd">
              <a:solidFill>
                <a:srgbClr val="0A375D"/>
              </a:solidFill>
              <a:prstDash val="solid"/>
              <a:round/>
            </a:ln>
          </p:spPr>
        </p:sp>
        <p:sp>
          <p:nvSpPr>
            <p:cNvPr name="TextBox 56" id="56"/>
            <p:cNvSpPr txBox="true"/>
            <p:nvPr/>
          </p:nvSpPr>
          <p:spPr>
            <a:xfrm>
              <a:off x="0" y="-57150"/>
              <a:ext cx="650320" cy="313333"/>
            </a:xfrm>
            <a:prstGeom prst="rect">
              <a:avLst/>
            </a:prstGeom>
          </p:spPr>
          <p:txBody>
            <a:bodyPr anchor="ctr" rtlCol="false" tIns="50800" lIns="50800" bIns="50800" rIns="50800"/>
            <a:lstStyle/>
            <a:p>
              <a:pPr algn="ctr">
                <a:lnSpc>
                  <a:spcPts val="3359"/>
                </a:lnSpc>
              </a:pPr>
              <a:r>
                <a:rPr lang="en-US" sz="2399">
                  <a:solidFill>
                    <a:srgbClr val="000000"/>
                  </a:solidFill>
                  <a:latin typeface="210 디딤고딕"/>
                  <a:ea typeface="210 디딤고딕"/>
                  <a:cs typeface="210 디딤고딕"/>
                  <a:sym typeface="210 디딤고딕"/>
                </a:rPr>
                <a:t>개선 제안</a:t>
              </a:r>
            </a:p>
          </p:txBody>
        </p:sp>
      </p:grpSp>
      <p:grpSp>
        <p:nvGrpSpPr>
          <p:cNvPr name="Group 57" id="57"/>
          <p:cNvGrpSpPr/>
          <p:nvPr/>
        </p:nvGrpSpPr>
        <p:grpSpPr>
          <a:xfrm rot="0">
            <a:off x="13499012" y="8347823"/>
            <a:ext cx="2469183" cy="972694"/>
            <a:chOff x="0" y="0"/>
            <a:chExt cx="650320" cy="256183"/>
          </a:xfrm>
        </p:grpSpPr>
        <p:sp>
          <p:nvSpPr>
            <p:cNvPr name="Freeform 58" id="58"/>
            <p:cNvSpPr/>
            <p:nvPr/>
          </p:nvSpPr>
          <p:spPr>
            <a:xfrm flipH="false" flipV="false" rot="0">
              <a:off x="0" y="0"/>
              <a:ext cx="650320" cy="256183"/>
            </a:xfrm>
            <a:custGeom>
              <a:avLst/>
              <a:gdLst/>
              <a:ahLst/>
              <a:cxnLst/>
              <a:rect r="r" b="b" t="t" l="l"/>
              <a:pathLst>
                <a:path h="256183" w="650320">
                  <a:moveTo>
                    <a:pt x="128091" y="0"/>
                  </a:moveTo>
                  <a:lnTo>
                    <a:pt x="522228" y="0"/>
                  </a:lnTo>
                  <a:cubicBezTo>
                    <a:pt x="592971" y="0"/>
                    <a:pt x="650320" y="57348"/>
                    <a:pt x="650320" y="128091"/>
                  </a:cubicBezTo>
                  <a:lnTo>
                    <a:pt x="650320" y="128091"/>
                  </a:lnTo>
                  <a:cubicBezTo>
                    <a:pt x="650320" y="198834"/>
                    <a:pt x="592971" y="256183"/>
                    <a:pt x="522228" y="256183"/>
                  </a:cubicBezTo>
                  <a:lnTo>
                    <a:pt x="128091" y="256183"/>
                  </a:lnTo>
                  <a:cubicBezTo>
                    <a:pt x="57348" y="256183"/>
                    <a:pt x="0" y="198834"/>
                    <a:pt x="0" y="128091"/>
                  </a:cubicBezTo>
                  <a:lnTo>
                    <a:pt x="0" y="128091"/>
                  </a:lnTo>
                  <a:cubicBezTo>
                    <a:pt x="0" y="57348"/>
                    <a:pt x="57348" y="0"/>
                    <a:pt x="128091" y="0"/>
                  </a:cubicBezTo>
                  <a:close/>
                </a:path>
              </a:pathLst>
            </a:custGeom>
            <a:solidFill>
              <a:srgbClr val="DFEEFF"/>
            </a:solidFill>
            <a:ln w="85725" cap="rnd">
              <a:solidFill>
                <a:srgbClr val="0A375D"/>
              </a:solidFill>
              <a:prstDash val="solid"/>
              <a:round/>
            </a:ln>
          </p:spPr>
        </p:sp>
        <p:sp>
          <p:nvSpPr>
            <p:cNvPr name="TextBox 59" id="59"/>
            <p:cNvSpPr txBox="true"/>
            <p:nvPr/>
          </p:nvSpPr>
          <p:spPr>
            <a:xfrm>
              <a:off x="0" y="-57150"/>
              <a:ext cx="650320" cy="313333"/>
            </a:xfrm>
            <a:prstGeom prst="rect">
              <a:avLst/>
            </a:prstGeom>
          </p:spPr>
          <p:txBody>
            <a:bodyPr anchor="ctr" rtlCol="false" tIns="50800" lIns="50800" bIns="50800" rIns="50800"/>
            <a:lstStyle/>
            <a:p>
              <a:pPr algn="ctr">
                <a:lnSpc>
                  <a:spcPts val="3359"/>
                </a:lnSpc>
              </a:pPr>
              <a:r>
                <a:rPr lang="en-US" sz="2399">
                  <a:solidFill>
                    <a:srgbClr val="000000"/>
                  </a:solidFill>
                  <a:latin typeface="210 디딤고딕"/>
                  <a:ea typeface="210 디딤고딕"/>
                  <a:cs typeface="210 디딤고딕"/>
                  <a:sym typeface="210 디딤고딕"/>
                </a:rPr>
                <a:t>상위 지원자 분석</a:t>
              </a:r>
            </a:p>
          </p:txBody>
        </p:sp>
      </p:grpSp>
      <p:grpSp>
        <p:nvGrpSpPr>
          <p:cNvPr name="Group 60" id="60"/>
          <p:cNvGrpSpPr/>
          <p:nvPr/>
        </p:nvGrpSpPr>
        <p:grpSpPr>
          <a:xfrm rot="0">
            <a:off x="14922787" y="7167459"/>
            <a:ext cx="2434794" cy="1018439"/>
            <a:chOff x="0" y="0"/>
            <a:chExt cx="641263" cy="268231"/>
          </a:xfrm>
        </p:grpSpPr>
        <p:sp>
          <p:nvSpPr>
            <p:cNvPr name="Freeform 61" id="61"/>
            <p:cNvSpPr/>
            <p:nvPr/>
          </p:nvSpPr>
          <p:spPr>
            <a:xfrm flipH="false" flipV="false" rot="0">
              <a:off x="0" y="0"/>
              <a:ext cx="641263" cy="268231"/>
            </a:xfrm>
            <a:custGeom>
              <a:avLst/>
              <a:gdLst/>
              <a:ahLst/>
              <a:cxnLst/>
              <a:rect r="r" b="b" t="t" l="l"/>
              <a:pathLst>
                <a:path h="268231" w="641263">
                  <a:moveTo>
                    <a:pt x="134115" y="0"/>
                  </a:moveTo>
                  <a:lnTo>
                    <a:pt x="507147" y="0"/>
                  </a:lnTo>
                  <a:cubicBezTo>
                    <a:pt x="542717" y="0"/>
                    <a:pt x="576830" y="14130"/>
                    <a:pt x="601981" y="39281"/>
                  </a:cubicBezTo>
                  <a:cubicBezTo>
                    <a:pt x="627133" y="64433"/>
                    <a:pt x="641263" y="98546"/>
                    <a:pt x="641263" y="134115"/>
                  </a:cubicBezTo>
                  <a:lnTo>
                    <a:pt x="641263" y="134115"/>
                  </a:lnTo>
                  <a:cubicBezTo>
                    <a:pt x="641263" y="208185"/>
                    <a:pt x="581217" y="268231"/>
                    <a:pt x="507147" y="268231"/>
                  </a:cubicBezTo>
                  <a:lnTo>
                    <a:pt x="134115" y="268231"/>
                  </a:lnTo>
                  <a:cubicBezTo>
                    <a:pt x="98546" y="268231"/>
                    <a:pt x="64433" y="254101"/>
                    <a:pt x="39281" y="228949"/>
                  </a:cubicBezTo>
                  <a:cubicBezTo>
                    <a:pt x="14130" y="203798"/>
                    <a:pt x="0" y="169685"/>
                    <a:pt x="0" y="134115"/>
                  </a:cubicBezTo>
                  <a:lnTo>
                    <a:pt x="0" y="134115"/>
                  </a:lnTo>
                  <a:cubicBezTo>
                    <a:pt x="0" y="98546"/>
                    <a:pt x="14130" y="64433"/>
                    <a:pt x="39281" y="39281"/>
                  </a:cubicBezTo>
                  <a:cubicBezTo>
                    <a:pt x="64433" y="14130"/>
                    <a:pt x="98546" y="0"/>
                    <a:pt x="134115" y="0"/>
                  </a:cubicBezTo>
                  <a:close/>
                </a:path>
              </a:pathLst>
            </a:custGeom>
            <a:solidFill>
              <a:srgbClr val="DFEEFF"/>
            </a:solidFill>
            <a:ln w="85725" cap="rnd">
              <a:solidFill>
                <a:srgbClr val="0A375D"/>
              </a:solidFill>
              <a:prstDash val="solid"/>
              <a:round/>
            </a:ln>
          </p:spPr>
        </p:sp>
        <p:sp>
          <p:nvSpPr>
            <p:cNvPr name="TextBox 62" id="62"/>
            <p:cNvSpPr txBox="true"/>
            <p:nvPr/>
          </p:nvSpPr>
          <p:spPr>
            <a:xfrm>
              <a:off x="0" y="-57150"/>
              <a:ext cx="641263" cy="325381"/>
            </a:xfrm>
            <a:prstGeom prst="rect">
              <a:avLst/>
            </a:prstGeom>
          </p:spPr>
          <p:txBody>
            <a:bodyPr anchor="ctr" rtlCol="false" tIns="50800" lIns="50800" bIns="50800" rIns="50800"/>
            <a:lstStyle/>
            <a:p>
              <a:pPr algn="ctr">
                <a:lnSpc>
                  <a:spcPts val="3359"/>
                </a:lnSpc>
              </a:pPr>
              <a:r>
                <a:rPr lang="en-US" sz="2399">
                  <a:solidFill>
                    <a:srgbClr val="000000"/>
                  </a:solidFill>
                  <a:latin typeface="210 디딤고딕"/>
                  <a:ea typeface="210 디딤고딕"/>
                  <a:cs typeface="210 디딤고딕"/>
                  <a:sym typeface="210 디딤고딕"/>
                </a:rPr>
                <a:t>평가 결과 해석</a:t>
              </a:r>
            </a:p>
          </p:txBody>
        </p:sp>
      </p:grpSp>
      <p:sp>
        <p:nvSpPr>
          <p:cNvPr name="Freeform 63" id="63"/>
          <p:cNvSpPr/>
          <p:nvPr/>
        </p:nvSpPr>
        <p:spPr>
          <a:xfrm flipH="false" flipV="false" rot="5298174">
            <a:off x="12930197" y="5741574"/>
            <a:ext cx="460848" cy="675142"/>
          </a:xfrm>
          <a:custGeom>
            <a:avLst/>
            <a:gdLst/>
            <a:ahLst/>
            <a:cxnLst/>
            <a:rect r="r" b="b" t="t" l="l"/>
            <a:pathLst>
              <a:path h="675142" w="460848">
                <a:moveTo>
                  <a:pt x="0" y="0"/>
                </a:moveTo>
                <a:lnTo>
                  <a:pt x="460848" y="0"/>
                </a:lnTo>
                <a:lnTo>
                  <a:pt x="460848" y="675143"/>
                </a:lnTo>
                <a:lnTo>
                  <a:pt x="0" y="6751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Freeform 2" id="2"/>
          <p:cNvSpPr/>
          <p:nvPr/>
        </p:nvSpPr>
        <p:spPr>
          <a:xfrm flipH="false" flipV="false" rot="0">
            <a:off x="16171348"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3" id="3"/>
          <p:cNvSpPr/>
          <p:nvPr/>
        </p:nvSpPr>
        <p:spPr>
          <a:xfrm flipH="false" flipV="false" rot="0">
            <a:off x="14384189"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sp>
        <p:nvSpPr>
          <p:cNvPr name="AutoShape 4" id="4"/>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5" id="5"/>
          <p:cNvSpPr/>
          <p:nvPr/>
        </p:nvSpPr>
        <p:spPr>
          <a:xfrm flipV="true">
            <a:off x="10654978" y="1787731"/>
            <a:ext cx="0" cy="288956"/>
          </a:xfrm>
          <a:prstGeom prst="line">
            <a:avLst/>
          </a:prstGeom>
          <a:ln cap="flat" w="9525">
            <a:solidFill>
              <a:srgbClr val="1FB5FF"/>
            </a:solidFill>
            <a:prstDash val="sysDash"/>
            <a:headEnd type="none" len="sm" w="sm"/>
            <a:tailEnd type="none" len="sm" w="sm"/>
          </a:ln>
        </p:spPr>
      </p:sp>
      <p:grpSp>
        <p:nvGrpSpPr>
          <p:cNvPr name="Group 6" id="6"/>
          <p:cNvGrpSpPr/>
          <p:nvPr/>
        </p:nvGrpSpPr>
        <p:grpSpPr>
          <a:xfrm rot="2700000">
            <a:off x="10612949" y="2094332"/>
            <a:ext cx="85198" cy="85198"/>
            <a:chOff x="0" y="0"/>
            <a:chExt cx="50173" cy="50173"/>
          </a:xfrm>
        </p:grpSpPr>
        <p:sp>
          <p:nvSpPr>
            <p:cNvPr name="Freeform 7" id="7"/>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8" id="8"/>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9865902" y="1079896"/>
            <a:ext cx="1578153" cy="707835"/>
            <a:chOff x="0" y="0"/>
            <a:chExt cx="929365" cy="416840"/>
          </a:xfrm>
        </p:grpSpPr>
        <p:sp>
          <p:nvSpPr>
            <p:cNvPr name="Freeform 10" id="10"/>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11" id="11"/>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flipV="true">
            <a:off x="9857905" y="1480141"/>
            <a:ext cx="1586150" cy="0"/>
          </a:xfrm>
          <a:prstGeom prst="line">
            <a:avLst/>
          </a:prstGeom>
          <a:ln cap="flat" w="9525">
            <a:solidFill>
              <a:srgbClr val="1FB5FF"/>
            </a:solidFill>
            <a:prstDash val="sysDash"/>
            <a:headEnd type="none" len="sm" w="sm"/>
            <a:tailEnd type="none" len="sm" w="sm"/>
          </a:ln>
        </p:spPr>
      </p:sp>
      <p:sp>
        <p:nvSpPr>
          <p:cNvPr name="AutoShape 13" id="13"/>
          <p:cNvSpPr/>
          <p:nvPr/>
        </p:nvSpPr>
        <p:spPr>
          <a:xfrm flipV="true">
            <a:off x="12413717" y="1783428"/>
            <a:ext cx="0" cy="288956"/>
          </a:xfrm>
          <a:prstGeom prst="line">
            <a:avLst/>
          </a:prstGeom>
          <a:ln cap="flat" w="9525">
            <a:solidFill>
              <a:srgbClr val="1FB5FF"/>
            </a:solidFill>
            <a:prstDash val="sysDash"/>
            <a:headEnd type="none" len="sm" w="sm"/>
            <a:tailEnd type="none" len="sm" w="sm"/>
          </a:ln>
        </p:spPr>
      </p:sp>
      <p:grpSp>
        <p:nvGrpSpPr>
          <p:cNvPr name="Group 14" id="14"/>
          <p:cNvGrpSpPr/>
          <p:nvPr/>
        </p:nvGrpSpPr>
        <p:grpSpPr>
          <a:xfrm rot="2700000">
            <a:off x="12371688" y="2090029"/>
            <a:ext cx="85198" cy="85198"/>
            <a:chOff x="0" y="0"/>
            <a:chExt cx="50173" cy="50173"/>
          </a:xfrm>
        </p:grpSpPr>
        <p:sp>
          <p:nvSpPr>
            <p:cNvPr name="Freeform 15" id="15"/>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6" id="16"/>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1624641" y="1075592"/>
            <a:ext cx="1578153" cy="707835"/>
            <a:chOff x="0" y="0"/>
            <a:chExt cx="929365" cy="416840"/>
          </a:xfrm>
        </p:grpSpPr>
        <p:sp>
          <p:nvSpPr>
            <p:cNvPr name="Freeform 18" id="18"/>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41BFD5"/>
              </a:solidFill>
              <a:prstDash val="solid"/>
              <a:miter/>
            </a:ln>
          </p:spPr>
        </p:sp>
        <p:sp>
          <p:nvSpPr>
            <p:cNvPr name="TextBox 19" id="19"/>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0" id="20"/>
          <p:cNvSpPr/>
          <p:nvPr/>
        </p:nvSpPr>
        <p:spPr>
          <a:xfrm flipV="true">
            <a:off x="11616644" y="1475838"/>
            <a:ext cx="1586150" cy="0"/>
          </a:xfrm>
          <a:prstGeom prst="line">
            <a:avLst/>
          </a:prstGeom>
          <a:ln cap="flat" w="9525">
            <a:solidFill>
              <a:srgbClr val="1FB5FF"/>
            </a:solidFill>
            <a:prstDash val="sysDash"/>
            <a:headEnd type="none" len="sm" w="sm"/>
            <a:tailEnd type="none" len="sm" w="sm"/>
          </a:ln>
        </p:spPr>
      </p:sp>
      <p:sp>
        <p:nvSpPr>
          <p:cNvPr name="AutoShape 21" id="21"/>
          <p:cNvSpPr/>
          <p:nvPr/>
        </p:nvSpPr>
        <p:spPr>
          <a:xfrm flipV="true">
            <a:off x="14172456" y="1783428"/>
            <a:ext cx="0" cy="288956"/>
          </a:xfrm>
          <a:prstGeom prst="line">
            <a:avLst/>
          </a:prstGeom>
          <a:ln cap="flat" w="9525">
            <a:solidFill>
              <a:srgbClr val="1FB5FF"/>
            </a:solidFill>
            <a:prstDash val="sysDash"/>
            <a:headEnd type="none" len="sm" w="sm"/>
            <a:tailEnd type="none" len="sm" w="sm"/>
          </a:ln>
        </p:spPr>
      </p:sp>
      <p:grpSp>
        <p:nvGrpSpPr>
          <p:cNvPr name="Group 22" id="22"/>
          <p:cNvGrpSpPr/>
          <p:nvPr/>
        </p:nvGrpSpPr>
        <p:grpSpPr>
          <a:xfrm rot="2700000">
            <a:off x="14130427" y="2090029"/>
            <a:ext cx="85198" cy="85198"/>
            <a:chOff x="0" y="0"/>
            <a:chExt cx="50173" cy="50173"/>
          </a:xfrm>
        </p:grpSpPr>
        <p:sp>
          <p:nvSpPr>
            <p:cNvPr name="Freeform 23" id="23"/>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4" id="24"/>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0">
            <a:off x="13383380" y="1075592"/>
            <a:ext cx="1578153" cy="707835"/>
            <a:chOff x="0" y="0"/>
            <a:chExt cx="929365" cy="416840"/>
          </a:xfrm>
        </p:grpSpPr>
        <p:sp>
          <p:nvSpPr>
            <p:cNvPr name="Freeform 26" id="26"/>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27" id="27"/>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8" id="28"/>
          <p:cNvSpPr/>
          <p:nvPr/>
        </p:nvSpPr>
        <p:spPr>
          <a:xfrm flipV="true">
            <a:off x="13375383" y="1475838"/>
            <a:ext cx="1586150" cy="0"/>
          </a:xfrm>
          <a:prstGeom prst="line">
            <a:avLst/>
          </a:prstGeom>
          <a:ln cap="flat" w="9525">
            <a:solidFill>
              <a:srgbClr val="1FB5FF"/>
            </a:solidFill>
            <a:prstDash val="sysDash"/>
            <a:headEnd type="none" len="sm" w="sm"/>
            <a:tailEnd type="none" len="sm" w="sm"/>
          </a:ln>
        </p:spPr>
      </p:sp>
      <p:sp>
        <p:nvSpPr>
          <p:cNvPr name="Freeform 29" id="29"/>
          <p:cNvSpPr/>
          <p:nvPr/>
        </p:nvSpPr>
        <p:spPr>
          <a:xfrm flipH="false" flipV="false" rot="0">
            <a:off x="3916925" y="2926155"/>
            <a:ext cx="10195857" cy="6257629"/>
          </a:xfrm>
          <a:custGeom>
            <a:avLst/>
            <a:gdLst/>
            <a:ahLst/>
            <a:cxnLst/>
            <a:rect r="r" b="b" t="t" l="l"/>
            <a:pathLst>
              <a:path h="6257629" w="10195857">
                <a:moveTo>
                  <a:pt x="0" y="0"/>
                </a:moveTo>
                <a:lnTo>
                  <a:pt x="10195857" y="0"/>
                </a:lnTo>
                <a:lnTo>
                  <a:pt x="10195857" y="6257629"/>
                </a:lnTo>
                <a:lnTo>
                  <a:pt x="0" y="6257629"/>
                </a:lnTo>
                <a:lnTo>
                  <a:pt x="0" y="0"/>
                </a:lnTo>
                <a:close/>
              </a:path>
            </a:pathLst>
          </a:custGeom>
          <a:blipFill>
            <a:blip r:embed="rId4"/>
            <a:stretch>
              <a:fillRect l="0" t="-4277" r="0" b="-4277"/>
            </a:stretch>
          </a:blipFill>
        </p:spPr>
      </p:sp>
      <p:sp>
        <p:nvSpPr>
          <p:cNvPr name="Freeform 30" id="30"/>
          <p:cNvSpPr/>
          <p:nvPr/>
        </p:nvSpPr>
        <p:spPr>
          <a:xfrm flipH="false" flipV="false" rot="1040399">
            <a:off x="13523600" y="5473650"/>
            <a:ext cx="3394940" cy="1512291"/>
          </a:xfrm>
          <a:custGeom>
            <a:avLst/>
            <a:gdLst/>
            <a:ahLst/>
            <a:cxnLst/>
            <a:rect r="r" b="b" t="t" l="l"/>
            <a:pathLst>
              <a:path h="1512291" w="3394940">
                <a:moveTo>
                  <a:pt x="0" y="0"/>
                </a:moveTo>
                <a:lnTo>
                  <a:pt x="3394940" y="0"/>
                </a:lnTo>
                <a:lnTo>
                  <a:pt x="3394940" y="1512291"/>
                </a:lnTo>
                <a:lnTo>
                  <a:pt x="0" y="15122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1" id="31"/>
          <p:cNvSpPr txBox="true"/>
          <p:nvPr/>
        </p:nvSpPr>
        <p:spPr>
          <a:xfrm rot="0">
            <a:off x="933377" y="1649170"/>
            <a:ext cx="6739363"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a:t>
            </a:r>
            <a:r>
              <a:rPr lang="en-US" sz="5600">
                <a:solidFill>
                  <a:srgbClr val="004AAD"/>
                </a:solidFill>
                <a:latin typeface="TDTD원고딕"/>
                <a:ea typeface="TDTD원고딕"/>
                <a:cs typeface="TDTD원고딕"/>
                <a:sym typeface="TDTD원고딕"/>
              </a:rPr>
              <a:t> 서류 합격자 선별</a:t>
            </a:r>
          </a:p>
        </p:txBody>
      </p:sp>
      <p:sp>
        <p:nvSpPr>
          <p:cNvPr name="TextBox 32" id="32"/>
          <p:cNvSpPr txBox="true"/>
          <p:nvPr/>
        </p:nvSpPr>
        <p:spPr>
          <a:xfrm rot="0">
            <a:off x="9792030" y="1211208"/>
            <a:ext cx="1750742" cy="180975"/>
          </a:xfrm>
          <a:prstGeom prst="rect">
            <a:avLst/>
          </a:prstGeom>
        </p:spPr>
        <p:txBody>
          <a:bodyPr anchor="t" rtlCol="false" tIns="0" lIns="0" bIns="0" rIns="0">
            <a:spAutoFit/>
          </a:bodyPr>
          <a:lstStyle/>
          <a:p>
            <a:pPr algn="ctr">
              <a:lnSpc>
                <a:spcPts val="1382"/>
              </a:lnSpc>
            </a:pPr>
            <a:r>
              <a:rPr lang="en-US" sz="1152">
                <a:solidFill>
                  <a:srgbClr val="004AAD"/>
                </a:solidFill>
                <a:latin typeface="Nanum Gothic"/>
                <a:ea typeface="Nanum Gothic"/>
                <a:cs typeface="Nanum Gothic"/>
                <a:sym typeface="Nanum Gothic"/>
              </a:rPr>
              <a:t>자기소개서  하이라이팅</a:t>
            </a:r>
          </a:p>
        </p:txBody>
      </p:sp>
      <p:sp>
        <p:nvSpPr>
          <p:cNvPr name="TextBox 33" id="33"/>
          <p:cNvSpPr txBox="true"/>
          <p:nvPr/>
        </p:nvSpPr>
        <p:spPr>
          <a:xfrm rot="0">
            <a:off x="11624641" y="1189386"/>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서류 합격자 선별</a:t>
            </a:r>
          </a:p>
        </p:txBody>
      </p:sp>
      <p:sp>
        <p:nvSpPr>
          <p:cNvPr name="TextBox 34" id="34"/>
          <p:cNvSpPr txBox="true"/>
          <p:nvPr/>
        </p:nvSpPr>
        <p:spPr>
          <a:xfrm rot="0">
            <a:off x="8230921" y="1091181"/>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35" id="35"/>
          <p:cNvSpPr txBox="true"/>
          <p:nvPr/>
        </p:nvSpPr>
        <p:spPr>
          <a:xfrm rot="0">
            <a:off x="13383380" y="1187855"/>
            <a:ext cx="1579292" cy="209550"/>
          </a:xfrm>
          <a:prstGeom prst="rect">
            <a:avLst/>
          </a:prstGeom>
        </p:spPr>
        <p:txBody>
          <a:bodyPr anchor="t" rtlCol="false" tIns="0" lIns="0" bIns="0" rIns="0">
            <a:spAutoFit/>
          </a:bodyPr>
          <a:lstStyle/>
          <a:p>
            <a:pPr algn="ctr">
              <a:lnSpc>
                <a:spcPts val="1502"/>
              </a:lnSpc>
            </a:pPr>
            <a:r>
              <a:rPr lang="en-US" sz="1252">
                <a:solidFill>
                  <a:srgbClr val="004AAD"/>
                </a:solidFill>
                <a:latin typeface="Nanum Gothic"/>
                <a:ea typeface="Nanum Gothic"/>
                <a:cs typeface="Nanum Gothic"/>
                <a:sym typeface="Nanum Gothic"/>
              </a:rPr>
              <a:t>성장 가능성 예측</a:t>
            </a:r>
          </a:p>
        </p:txBody>
      </p:sp>
      <p:sp>
        <p:nvSpPr>
          <p:cNvPr name="TextBox 36" id="36"/>
          <p:cNvSpPr txBox="true"/>
          <p:nvPr/>
        </p:nvSpPr>
        <p:spPr>
          <a:xfrm rot="-1159532">
            <a:off x="2163356" y="4065534"/>
            <a:ext cx="1998451" cy="972185"/>
          </a:xfrm>
          <a:prstGeom prst="rect">
            <a:avLst/>
          </a:prstGeom>
        </p:spPr>
        <p:txBody>
          <a:bodyPr anchor="t" rtlCol="false" tIns="0" lIns="0" bIns="0" rIns="0">
            <a:spAutoFit/>
          </a:bodyPr>
          <a:lstStyle/>
          <a:p>
            <a:pPr algn="l">
              <a:lnSpc>
                <a:spcPts val="7840"/>
              </a:lnSpc>
            </a:pPr>
            <a:r>
              <a:rPr lang="en-US" sz="5600">
                <a:solidFill>
                  <a:srgbClr val="000000"/>
                </a:solidFill>
                <a:latin typeface="TDTD원고딕"/>
                <a:ea typeface="TDTD원고딕"/>
                <a:cs typeface="TDTD원고딕"/>
                <a:sym typeface="TDTD원고딕"/>
              </a:rPr>
              <a:t>서류?</a:t>
            </a:r>
          </a:p>
        </p:txBody>
      </p:sp>
      <p:sp>
        <p:nvSpPr>
          <p:cNvPr name="TextBox 37" id="37"/>
          <p:cNvSpPr txBox="true"/>
          <p:nvPr/>
        </p:nvSpPr>
        <p:spPr>
          <a:xfrm rot="999413">
            <a:off x="14410471" y="5684388"/>
            <a:ext cx="1998451" cy="972185"/>
          </a:xfrm>
          <a:prstGeom prst="rect">
            <a:avLst/>
          </a:prstGeom>
        </p:spPr>
        <p:txBody>
          <a:bodyPr anchor="t" rtlCol="false" tIns="0" lIns="0" bIns="0" rIns="0">
            <a:spAutoFit/>
          </a:bodyPr>
          <a:lstStyle/>
          <a:p>
            <a:pPr algn="l">
              <a:lnSpc>
                <a:spcPts val="7840"/>
              </a:lnSpc>
            </a:pPr>
            <a:r>
              <a:rPr lang="en-US" sz="5600">
                <a:solidFill>
                  <a:srgbClr val="000000"/>
                </a:solidFill>
                <a:latin typeface="TDTD원고딕"/>
                <a:ea typeface="TDTD원고딕"/>
                <a:cs typeface="TDTD원고딕"/>
                <a:sym typeface="TDTD원고딕"/>
              </a:rPr>
              <a:t>필기?</a:t>
            </a:r>
          </a:p>
        </p:txBody>
      </p:sp>
      <p:sp>
        <p:nvSpPr>
          <p:cNvPr name="Freeform 38" id="38"/>
          <p:cNvSpPr/>
          <p:nvPr/>
        </p:nvSpPr>
        <p:spPr>
          <a:xfrm flipH="true" flipV="false" rot="-1798302">
            <a:off x="1108812" y="3945755"/>
            <a:ext cx="3736327" cy="1664364"/>
          </a:xfrm>
          <a:custGeom>
            <a:avLst/>
            <a:gdLst/>
            <a:ahLst/>
            <a:cxnLst/>
            <a:rect r="r" b="b" t="t" l="l"/>
            <a:pathLst>
              <a:path h="1664364" w="3736327">
                <a:moveTo>
                  <a:pt x="3736326" y="0"/>
                </a:moveTo>
                <a:lnTo>
                  <a:pt x="0" y="0"/>
                </a:lnTo>
                <a:lnTo>
                  <a:pt x="0" y="1664364"/>
                </a:lnTo>
                <a:lnTo>
                  <a:pt x="3736326" y="1664364"/>
                </a:lnTo>
                <a:lnTo>
                  <a:pt x="373632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Freeform 2" id="2"/>
          <p:cNvSpPr/>
          <p:nvPr/>
        </p:nvSpPr>
        <p:spPr>
          <a:xfrm flipH="false" flipV="false" rot="0">
            <a:off x="16171348"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3" id="3"/>
          <p:cNvSpPr/>
          <p:nvPr/>
        </p:nvSpPr>
        <p:spPr>
          <a:xfrm flipH="false" flipV="false" rot="0">
            <a:off x="14384189"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sp>
        <p:nvSpPr>
          <p:cNvPr name="Freeform 4" id="4"/>
          <p:cNvSpPr/>
          <p:nvPr/>
        </p:nvSpPr>
        <p:spPr>
          <a:xfrm flipH="false" flipV="false" rot="0">
            <a:off x="11002169" y="3216979"/>
            <a:ext cx="6764040" cy="1343342"/>
          </a:xfrm>
          <a:custGeom>
            <a:avLst/>
            <a:gdLst/>
            <a:ahLst/>
            <a:cxnLst/>
            <a:rect r="r" b="b" t="t" l="l"/>
            <a:pathLst>
              <a:path h="1343342" w="6764040">
                <a:moveTo>
                  <a:pt x="0" y="0"/>
                </a:moveTo>
                <a:lnTo>
                  <a:pt x="6764040" y="0"/>
                </a:lnTo>
                <a:lnTo>
                  <a:pt x="6764040" y="1343342"/>
                </a:lnTo>
                <a:lnTo>
                  <a:pt x="0" y="1343342"/>
                </a:lnTo>
                <a:lnTo>
                  <a:pt x="0" y="0"/>
                </a:lnTo>
                <a:close/>
              </a:path>
            </a:pathLst>
          </a:custGeom>
          <a:blipFill>
            <a:blip r:embed="rId4"/>
            <a:stretch>
              <a:fillRect l="0" t="0" r="0" b="-416007"/>
            </a:stretch>
          </a:blipFill>
        </p:spPr>
      </p:sp>
      <p:sp>
        <p:nvSpPr>
          <p:cNvPr name="AutoShape 5" id="5"/>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6" id="6"/>
          <p:cNvSpPr/>
          <p:nvPr/>
        </p:nvSpPr>
        <p:spPr>
          <a:xfrm flipV="true">
            <a:off x="10654978" y="1787731"/>
            <a:ext cx="0" cy="288956"/>
          </a:xfrm>
          <a:prstGeom prst="line">
            <a:avLst/>
          </a:prstGeom>
          <a:ln cap="flat" w="9525">
            <a:solidFill>
              <a:srgbClr val="1FB5FF"/>
            </a:solidFill>
            <a:prstDash val="sysDash"/>
            <a:headEnd type="none" len="sm" w="sm"/>
            <a:tailEnd type="none" len="sm" w="sm"/>
          </a:ln>
        </p:spPr>
      </p:sp>
      <p:grpSp>
        <p:nvGrpSpPr>
          <p:cNvPr name="Group 7" id="7"/>
          <p:cNvGrpSpPr/>
          <p:nvPr/>
        </p:nvGrpSpPr>
        <p:grpSpPr>
          <a:xfrm rot="2700000">
            <a:off x="10612949" y="2094332"/>
            <a:ext cx="85198" cy="85198"/>
            <a:chOff x="0" y="0"/>
            <a:chExt cx="50173" cy="50173"/>
          </a:xfrm>
        </p:grpSpPr>
        <p:sp>
          <p:nvSpPr>
            <p:cNvPr name="Freeform 8" id="8"/>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9" id="9"/>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9865902" y="1079896"/>
            <a:ext cx="1578153" cy="707835"/>
            <a:chOff x="0" y="0"/>
            <a:chExt cx="929365" cy="416840"/>
          </a:xfrm>
        </p:grpSpPr>
        <p:sp>
          <p:nvSpPr>
            <p:cNvPr name="Freeform 11" id="11"/>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12" id="12"/>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3" id="13"/>
          <p:cNvSpPr/>
          <p:nvPr/>
        </p:nvSpPr>
        <p:spPr>
          <a:xfrm flipV="true">
            <a:off x="9857905" y="1480141"/>
            <a:ext cx="1586150" cy="0"/>
          </a:xfrm>
          <a:prstGeom prst="line">
            <a:avLst/>
          </a:prstGeom>
          <a:ln cap="flat" w="9525">
            <a:solidFill>
              <a:srgbClr val="1FB5FF"/>
            </a:solidFill>
            <a:prstDash val="sysDash"/>
            <a:headEnd type="none" len="sm" w="sm"/>
            <a:tailEnd type="none" len="sm" w="sm"/>
          </a:ln>
        </p:spPr>
      </p:sp>
      <p:sp>
        <p:nvSpPr>
          <p:cNvPr name="AutoShape 14" id="14"/>
          <p:cNvSpPr/>
          <p:nvPr/>
        </p:nvSpPr>
        <p:spPr>
          <a:xfrm flipV="true">
            <a:off x="12413717" y="1783428"/>
            <a:ext cx="0" cy="288956"/>
          </a:xfrm>
          <a:prstGeom prst="line">
            <a:avLst/>
          </a:prstGeom>
          <a:ln cap="flat" w="9525">
            <a:solidFill>
              <a:srgbClr val="1FB5FF"/>
            </a:solidFill>
            <a:prstDash val="sysDash"/>
            <a:headEnd type="none" len="sm" w="sm"/>
            <a:tailEnd type="none" len="sm" w="sm"/>
          </a:ln>
        </p:spPr>
      </p:sp>
      <p:grpSp>
        <p:nvGrpSpPr>
          <p:cNvPr name="Group 15" id="15"/>
          <p:cNvGrpSpPr/>
          <p:nvPr/>
        </p:nvGrpSpPr>
        <p:grpSpPr>
          <a:xfrm rot="2700000">
            <a:off x="12371688" y="2090029"/>
            <a:ext cx="85198" cy="85198"/>
            <a:chOff x="0" y="0"/>
            <a:chExt cx="50173" cy="50173"/>
          </a:xfrm>
        </p:grpSpPr>
        <p:sp>
          <p:nvSpPr>
            <p:cNvPr name="Freeform 16" id="16"/>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7" id="17"/>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1624641" y="1075592"/>
            <a:ext cx="1578153" cy="707835"/>
            <a:chOff x="0" y="0"/>
            <a:chExt cx="929365" cy="416840"/>
          </a:xfrm>
        </p:grpSpPr>
        <p:sp>
          <p:nvSpPr>
            <p:cNvPr name="Freeform 19" id="19"/>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41BFD5"/>
              </a:solidFill>
              <a:prstDash val="solid"/>
              <a:miter/>
            </a:ln>
          </p:spPr>
        </p:sp>
        <p:sp>
          <p:nvSpPr>
            <p:cNvPr name="TextBox 20" id="20"/>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1" id="21"/>
          <p:cNvSpPr/>
          <p:nvPr/>
        </p:nvSpPr>
        <p:spPr>
          <a:xfrm flipV="true">
            <a:off x="11616644" y="1475838"/>
            <a:ext cx="1586150" cy="0"/>
          </a:xfrm>
          <a:prstGeom prst="line">
            <a:avLst/>
          </a:prstGeom>
          <a:ln cap="flat" w="9525">
            <a:solidFill>
              <a:srgbClr val="1FB5FF"/>
            </a:solidFill>
            <a:prstDash val="sysDash"/>
            <a:headEnd type="none" len="sm" w="sm"/>
            <a:tailEnd type="none" len="sm" w="sm"/>
          </a:ln>
        </p:spPr>
      </p:sp>
      <p:sp>
        <p:nvSpPr>
          <p:cNvPr name="AutoShape 22" id="22"/>
          <p:cNvSpPr/>
          <p:nvPr/>
        </p:nvSpPr>
        <p:spPr>
          <a:xfrm flipV="true">
            <a:off x="14172456" y="1783428"/>
            <a:ext cx="0" cy="288956"/>
          </a:xfrm>
          <a:prstGeom prst="line">
            <a:avLst/>
          </a:prstGeom>
          <a:ln cap="flat" w="9525">
            <a:solidFill>
              <a:srgbClr val="1FB5FF"/>
            </a:solidFill>
            <a:prstDash val="sysDash"/>
            <a:headEnd type="none" len="sm" w="sm"/>
            <a:tailEnd type="none" len="sm" w="sm"/>
          </a:ln>
        </p:spPr>
      </p:sp>
      <p:grpSp>
        <p:nvGrpSpPr>
          <p:cNvPr name="Group 23" id="23"/>
          <p:cNvGrpSpPr/>
          <p:nvPr/>
        </p:nvGrpSpPr>
        <p:grpSpPr>
          <a:xfrm rot="2700000">
            <a:off x="14130427" y="2090029"/>
            <a:ext cx="85198" cy="85198"/>
            <a:chOff x="0" y="0"/>
            <a:chExt cx="50173" cy="50173"/>
          </a:xfrm>
        </p:grpSpPr>
        <p:sp>
          <p:nvSpPr>
            <p:cNvPr name="Freeform 24" id="24"/>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5" id="25"/>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3383380" y="1075592"/>
            <a:ext cx="1578153" cy="707835"/>
            <a:chOff x="0" y="0"/>
            <a:chExt cx="929365" cy="416840"/>
          </a:xfrm>
        </p:grpSpPr>
        <p:sp>
          <p:nvSpPr>
            <p:cNvPr name="Freeform 27" id="27"/>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28" id="28"/>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9" id="29"/>
          <p:cNvSpPr/>
          <p:nvPr/>
        </p:nvSpPr>
        <p:spPr>
          <a:xfrm flipV="true">
            <a:off x="13375383" y="1475838"/>
            <a:ext cx="1586150" cy="0"/>
          </a:xfrm>
          <a:prstGeom prst="line">
            <a:avLst/>
          </a:prstGeom>
          <a:ln cap="flat" w="9525">
            <a:solidFill>
              <a:srgbClr val="1FB5FF"/>
            </a:solidFill>
            <a:prstDash val="sysDash"/>
            <a:headEnd type="none" len="sm" w="sm"/>
            <a:tailEnd type="none" len="sm" w="sm"/>
          </a:ln>
        </p:spPr>
      </p:sp>
      <p:sp>
        <p:nvSpPr>
          <p:cNvPr name="Freeform 30" id="30"/>
          <p:cNvSpPr/>
          <p:nvPr/>
        </p:nvSpPr>
        <p:spPr>
          <a:xfrm flipH="false" flipV="false" rot="0">
            <a:off x="327547" y="3638430"/>
            <a:ext cx="10328001" cy="5254371"/>
          </a:xfrm>
          <a:custGeom>
            <a:avLst/>
            <a:gdLst/>
            <a:ahLst/>
            <a:cxnLst/>
            <a:rect r="r" b="b" t="t" l="l"/>
            <a:pathLst>
              <a:path h="5254371" w="10328001">
                <a:moveTo>
                  <a:pt x="0" y="0"/>
                </a:moveTo>
                <a:lnTo>
                  <a:pt x="10328001" y="0"/>
                </a:lnTo>
                <a:lnTo>
                  <a:pt x="10328001" y="5254371"/>
                </a:lnTo>
                <a:lnTo>
                  <a:pt x="0" y="5254371"/>
                </a:lnTo>
                <a:lnTo>
                  <a:pt x="0" y="0"/>
                </a:lnTo>
                <a:close/>
              </a:path>
            </a:pathLst>
          </a:custGeom>
          <a:blipFill>
            <a:blip r:embed="rId5"/>
            <a:stretch>
              <a:fillRect l="0" t="0" r="0" b="0"/>
            </a:stretch>
          </a:blipFill>
        </p:spPr>
      </p:sp>
      <p:sp>
        <p:nvSpPr>
          <p:cNvPr name="TextBox 31" id="31"/>
          <p:cNvSpPr txBox="true"/>
          <p:nvPr/>
        </p:nvSpPr>
        <p:spPr>
          <a:xfrm rot="0">
            <a:off x="933377" y="1649170"/>
            <a:ext cx="6739363"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a:t>
            </a:r>
            <a:r>
              <a:rPr lang="en-US" sz="5600">
                <a:solidFill>
                  <a:srgbClr val="004AAD"/>
                </a:solidFill>
                <a:latin typeface="TDTD원고딕"/>
                <a:ea typeface="TDTD원고딕"/>
                <a:cs typeface="TDTD원고딕"/>
                <a:sym typeface="TDTD원고딕"/>
              </a:rPr>
              <a:t> 서류 합격자 선별</a:t>
            </a:r>
          </a:p>
        </p:txBody>
      </p:sp>
      <p:sp>
        <p:nvSpPr>
          <p:cNvPr name="TextBox 32" id="32"/>
          <p:cNvSpPr txBox="true"/>
          <p:nvPr/>
        </p:nvSpPr>
        <p:spPr>
          <a:xfrm rot="0">
            <a:off x="9792030" y="1211208"/>
            <a:ext cx="1750742" cy="180975"/>
          </a:xfrm>
          <a:prstGeom prst="rect">
            <a:avLst/>
          </a:prstGeom>
        </p:spPr>
        <p:txBody>
          <a:bodyPr anchor="t" rtlCol="false" tIns="0" lIns="0" bIns="0" rIns="0">
            <a:spAutoFit/>
          </a:bodyPr>
          <a:lstStyle/>
          <a:p>
            <a:pPr algn="ctr">
              <a:lnSpc>
                <a:spcPts val="1382"/>
              </a:lnSpc>
            </a:pPr>
            <a:r>
              <a:rPr lang="en-US" sz="1152">
                <a:solidFill>
                  <a:srgbClr val="004AAD"/>
                </a:solidFill>
                <a:latin typeface="Nanum Gothic"/>
                <a:ea typeface="Nanum Gothic"/>
                <a:cs typeface="Nanum Gothic"/>
                <a:sym typeface="Nanum Gothic"/>
              </a:rPr>
              <a:t>자기소개서  하이라이팅</a:t>
            </a:r>
          </a:p>
        </p:txBody>
      </p:sp>
      <p:sp>
        <p:nvSpPr>
          <p:cNvPr name="TextBox 33" id="33"/>
          <p:cNvSpPr txBox="true"/>
          <p:nvPr/>
        </p:nvSpPr>
        <p:spPr>
          <a:xfrm rot="0">
            <a:off x="11624641" y="1189386"/>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서류 합격자 선별</a:t>
            </a:r>
          </a:p>
        </p:txBody>
      </p:sp>
      <p:sp>
        <p:nvSpPr>
          <p:cNvPr name="TextBox 34" id="34"/>
          <p:cNvSpPr txBox="true"/>
          <p:nvPr/>
        </p:nvSpPr>
        <p:spPr>
          <a:xfrm rot="0">
            <a:off x="8230921" y="1091181"/>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35" id="35"/>
          <p:cNvSpPr txBox="true"/>
          <p:nvPr/>
        </p:nvSpPr>
        <p:spPr>
          <a:xfrm rot="0">
            <a:off x="13383380" y="1187855"/>
            <a:ext cx="1579292" cy="209550"/>
          </a:xfrm>
          <a:prstGeom prst="rect">
            <a:avLst/>
          </a:prstGeom>
        </p:spPr>
        <p:txBody>
          <a:bodyPr anchor="t" rtlCol="false" tIns="0" lIns="0" bIns="0" rIns="0">
            <a:spAutoFit/>
          </a:bodyPr>
          <a:lstStyle/>
          <a:p>
            <a:pPr algn="ctr">
              <a:lnSpc>
                <a:spcPts val="1502"/>
              </a:lnSpc>
            </a:pPr>
            <a:r>
              <a:rPr lang="en-US" sz="1252">
                <a:solidFill>
                  <a:srgbClr val="004AAD"/>
                </a:solidFill>
                <a:latin typeface="Nanum Gothic"/>
                <a:ea typeface="Nanum Gothic"/>
                <a:cs typeface="Nanum Gothic"/>
                <a:sym typeface="Nanum Gothic"/>
              </a:rPr>
              <a:t>성장 가능성 예측</a:t>
            </a:r>
          </a:p>
        </p:txBody>
      </p:sp>
      <p:sp>
        <p:nvSpPr>
          <p:cNvPr name="TextBox 36" id="36"/>
          <p:cNvSpPr txBox="true"/>
          <p:nvPr/>
        </p:nvSpPr>
        <p:spPr>
          <a:xfrm rot="0">
            <a:off x="604213" y="3210440"/>
            <a:ext cx="4925616" cy="332740"/>
          </a:xfrm>
          <a:prstGeom prst="rect">
            <a:avLst/>
          </a:prstGeom>
        </p:spPr>
        <p:txBody>
          <a:bodyPr anchor="t" rtlCol="false" tIns="0" lIns="0" bIns="0" rIns="0">
            <a:spAutoFit/>
          </a:bodyPr>
          <a:lstStyle/>
          <a:p>
            <a:pPr algn="ctr">
              <a:lnSpc>
                <a:spcPts val="2659"/>
              </a:lnSpc>
              <a:spcBef>
                <a:spcPct val="0"/>
              </a:spcBef>
            </a:pPr>
            <a:r>
              <a:rPr lang="en-US" sz="1899">
                <a:solidFill>
                  <a:srgbClr val="004AAD"/>
                </a:solidFill>
                <a:latin typeface="210 디딤고딕"/>
                <a:ea typeface="210 디딤고딕"/>
                <a:cs typeface="210 디딤고딕"/>
                <a:sym typeface="210 디딤고딕"/>
              </a:rPr>
              <a:t> </a:t>
            </a:r>
            <a:r>
              <a:rPr lang="en-US" sz="1899">
                <a:solidFill>
                  <a:srgbClr val="004AAD"/>
                </a:solidFill>
                <a:latin typeface="210 디딤고딕"/>
                <a:ea typeface="210 디딤고딕"/>
                <a:cs typeface="210 디딤고딕"/>
                <a:sym typeface="210 디딤고딕"/>
              </a:rPr>
              <a:t>서류 통과 + 직무적합도 테스트 시스템 아키텍처</a:t>
            </a:r>
          </a:p>
        </p:txBody>
      </p:sp>
      <p:sp>
        <p:nvSpPr>
          <p:cNvPr name="Freeform 37" id="37"/>
          <p:cNvSpPr/>
          <p:nvPr/>
        </p:nvSpPr>
        <p:spPr>
          <a:xfrm flipH="false" flipV="false" rot="0">
            <a:off x="11002169" y="4650180"/>
            <a:ext cx="6764040" cy="4278033"/>
          </a:xfrm>
          <a:custGeom>
            <a:avLst/>
            <a:gdLst/>
            <a:ahLst/>
            <a:cxnLst/>
            <a:rect r="r" b="b" t="t" l="l"/>
            <a:pathLst>
              <a:path h="4278033" w="6764040">
                <a:moveTo>
                  <a:pt x="0" y="0"/>
                </a:moveTo>
                <a:lnTo>
                  <a:pt x="6764040" y="0"/>
                </a:lnTo>
                <a:lnTo>
                  <a:pt x="6764040" y="4278033"/>
                </a:lnTo>
                <a:lnTo>
                  <a:pt x="0" y="4278033"/>
                </a:lnTo>
                <a:lnTo>
                  <a:pt x="0" y="0"/>
                </a:lnTo>
                <a:close/>
              </a:path>
            </a:pathLst>
          </a:custGeom>
          <a:blipFill>
            <a:blip r:embed="rId4"/>
            <a:stretch>
              <a:fillRect l="0" t="-62031"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Freeform 2" id="2"/>
          <p:cNvSpPr/>
          <p:nvPr/>
        </p:nvSpPr>
        <p:spPr>
          <a:xfrm flipH="false" flipV="false" rot="0">
            <a:off x="16171348"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3" id="3"/>
          <p:cNvSpPr/>
          <p:nvPr/>
        </p:nvSpPr>
        <p:spPr>
          <a:xfrm flipH="false" flipV="false" rot="0">
            <a:off x="14384189"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sp>
        <p:nvSpPr>
          <p:cNvPr name="Freeform 4" id="4"/>
          <p:cNvSpPr/>
          <p:nvPr/>
        </p:nvSpPr>
        <p:spPr>
          <a:xfrm flipH="false" flipV="false" rot="0">
            <a:off x="2012833" y="4034947"/>
            <a:ext cx="13987956" cy="5175544"/>
          </a:xfrm>
          <a:custGeom>
            <a:avLst/>
            <a:gdLst/>
            <a:ahLst/>
            <a:cxnLst/>
            <a:rect r="r" b="b" t="t" l="l"/>
            <a:pathLst>
              <a:path h="5175544" w="13987956">
                <a:moveTo>
                  <a:pt x="0" y="0"/>
                </a:moveTo>
                <a:lnTo>
                  <a:pt x="13987956" y="0"/>
                </a:lnTo>
                <a:lnTo>
                  <a:pt x="13987956" y="5175544"/>
                </a:lnTo>
                <a:lnTo>
                  <a:pt x="0" y="5175544"/>
                </a:lnTo>
                <a:lnTo>
                  <a:pt x="0" y="0"/>
                </a:lnTo>
                <a:close/>
              </a:path>
            </a:pathLst>
          </a:custGeom>
          <a:blipFill>
            <a:blip r:embed="rId4"/>
            <a:stretch>
              <a:fillRect l="0" t="0" r="0" b="0"/>
            </a:stretch>
          </a:blipFill>
        </p:spPr>
      </p:sp>
      <p:sp>
        <p:nvSpPr>
          <p:cNvPr name="AutoShape 5" id="5"/>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6" id="6"/>
          <p:cNvSpPr/>
          <p:nvPr/>
        </p:nvSpPr>
        <p:spPr>
          <a:xfrm flipV="true">
            <a:off x="10654978" y="1787731"/>
            <a:ext cx="0" cy="288956"/>
          </a:xfrm>
          <a:prstGeom prst="line">
            <a:avLst/>
          </a:prstGeom>
          <a:ln cap="flat" w="9525">
            <a:solidFill>
              <a:srgbClr val="1FB5FF"/>
            </a:solidFill>
            <a:prstDash val="sysDash"/>
            <a:headEnd type="none" len="sm" w="sm"/>
            <a:tailEnd type="none" len="sm" w="sm"/>
          </a:ln>
        </p:spPr>
      </p:sp>
      <p:grpSp>
        <p:nvGrpSpPr>
          <p:cNvPr name="Group 7" id="7"/>
          <p:cNvGrpSpPr/>
          <p:nvPr/>
        </p:nvGrpSpPr>
        <p:grpSpPr>
          <a:xfrm rot="2700000">
            <a:off x="10612949" y="2094332"/>
            <a:ext cx="85198" cy="85198"/>
            <a:chOff x="0" y="0"/>
            <a:chExt cx="50173" cy="50173"/>
          </a:xfrm>
        </p:grpSpPr>
        <p:sp>
          <p:nvSpPr>
            <p:cNvPr name="Freeform 8" id="8"/>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9" id="9"/>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9865902" y="1079896"/>
            <a:ext cx="1578153" cy="707835"/>
            <a:chOff x="0" y="0"/>
            <a:chExt cx="929365" cy="416840"/>
          </a:xfrm>
        </p:grpSpPr>
        <p:sp>
          <p:nvSpPr>
            <p:cNvPr name="Freeform 11" id="11"/>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12" id="12"/>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3" id="13"/>
          <p:cNvSpPr/>
          <p:nvPr/>
        </p:nvSpPr>
        <p:spPr>
          <a:xfrm flipV="true">
            <a:off x="9857905" y="1480141"/>
            <a:ext cx="1586150" cy="0"/>
          </a:xfrm>
          <a:prstGeom prst="line">
            <a:avLst/>
          </a:prstGeom>
          <a:ln cap="flat" w="9525">
            <a:solidFill>
              <a:srgbClr val="1FB5FF"/>
            </a:solidFill>
            <a:prstDash val="sysDash"/>
            <a:headEnd type="none" len="sm" w="sm"/>
            <a:tailEnd type="none" len="sm" w="sm"/>
          </a:ln>
        </p:spPr>
      </p:sp>
      <p:sp>
        <p:nvSpPr>
          <p:cNvPr name="AutoShape 14" id="14"/>
          <p:cNvSpPr/>
          <p:nvPr/>
        </p:nvSpPr>
        <p:spPr>
          <a:xfrm flipV="true">
            <a:off x="12413717" y="1783428"/>
            <a:ext cx="0" cy="288956"/>
          </a:xfrm>
          <a:prstGeom prst="line">
            <a:avLst/>
          </a:prstGeom>
          <a:ln cap="flat" w="9525">
            <a:solidFill>
              <a:srgbClr val="1FB5FF"/>
            </a:solidFill>
            <a:prstDash val="sysDash"/>
            <a:headEnd type="none" len="sm" w="sm"/>
            <a:tailEnd type="none" len="sm" w="sm"/>
          </a:ln>
        </p:spPr>
      </p:sp>
      <p:grpSp>
        <p:nvGrpSpPr>
          <p:cNvPr name="Group 15" id="15"/>
          <p:cNvGrpSpPr/>
          <p:nvPr/>
        </p:nvGrpSpPr>
        <p:grpSpPr>
          <a:xfrm rot="2700000">
            <a:off x="12371688" y="2090029"/>
            <a:ext cx="85198" cy="85198"/>
            <a:chOff x="0" y="0"/>
            <a:chExt cx="50173" cy="50173"/>
          </a:xfrm>
        </p:grpSpPr>
        <p:sp>
          <p:nvSpPr>
            <p:cNvPr name="Freeform 16" id="16"/>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7" id="17"/>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1624641" y="1075592"/>
            <a:ext cx="1578153" cy="707835"/>
            <a:chOff x="0" y="0"/>
            <a:chExt cx="929365" cy="416840"/>
          </a:xfrm>
        </p:grpSpPr>
        <p:sp>
          <p:nvSpPr>
            <p:cNvPr name="Freeform 19" id="19"/>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41BFD5"/>
              </a:solidFill>
              <a:prstDash val="solid"/>
              <a:miter/>
            </a:ln>
          </p:spPr>
        </p:sp>
        <p:sp>
          <p:nvSpPr>
            <p:cNvPr name="TextBox 20" id="20"/>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1" id="21"/>
          <p:cNvSpPr/>
          <p:nvPr/>
        </p:nvSpPr>
        <p:spPr>
          <a:xfrm flipV="true">
            <a:off x="11616644" y="1475838"/>
            <a:ext cx="1586150" cy="0"/>
          </a:xfrm>
          <a:prstGeom prst="line">
            <a:avLst/>
          </a:prstGeom>
          <a:ln cap="flat" w="9525">
            <a:solidFill>
              <a:srgbClr val="1FB5FF"/>
            </a:solidFill>
            <a:prstDash val="sysDash"/>
            <a:headEnd type="none" len="sm" w="sm"/>
            <a:tailEnd type="none" len="sm" w="sm"/>
          </a:ln>
        </p:spPr>
      </p:sp>
      <p:sp>
        <p:nvSpPr>
          <p:cNvPr name="AutoShape 22" id="22"/>
          <p:cNvSpPr/>
          <p:nvPr/>
        </p:nvSpPr>
        <p:spPr>
          <a:xfrm flipV="true">
            <a:off x="14172456" y="1783428"/>
            <a:ext cx="0" cy="288956"/>
          </a:xfrm>
          <a:prstGeom prst="line">
            <a:avLst/>
          </a:prstGeom>
          <a:ln cap="flat" w="9525">
            <a:solidFill>
              <a:srgbClr val="1FB5FF"/>
            </a:solidFill>
            <a:prstDash val="sysDash"/>
            <a:headEnd type="none" len="sm" w="sm"/>
            <a:tailEnd type="none" len="sm" w="sm"/>
          </a:ln>
        </p:spPr>
      </p:sp>
      <p:grpSp>
        <p:nvGrpSpPr>
          <p:cNvPr name="Group 23" id="23"/>
          <p:cNvGrpSpPr/>
          <p:nvPr/>
        </p:nvGrpSpPr>
        <p:grpSpPr>
          <a:xfrm rot="2700000">
            <a:off x="14130427" y="2090029"/>
            <a:ext cx="85198" cy="85198"/>
            <a:chOff x="0" y="0"/>
            <a:chExt cx="50173" cy="50173"/>
          </a:xfrm>
        </p:grpSpPr>
        <p:sp>
          <p:nvSpPr>
            <p:cNvPr name="Freeform 24" id="24"/>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5" id="25"/>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3383380" y="1075592"/>
            <a:ext cx="1578153" cy="707835"/>
            <a:chOff x="0" y="0"/>
            <a:chExt cx="929365" cy="416840"/>
          </a:xfrm>
        </p:grpSpPr>
        <p:sp>
          <p:nvSpPr>
            <p:cNvPr name="Freeform 27" id="27"/>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28" id="28"/>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9" id="29"/>
          <p:cNvSpPr/>
          <p:nvPr/>
        </p:nvSpPr>
        <p:spPr>
          <a:xfrm flipV="true">
            <a:off x="13375383" y="1475838"/>
            <a:ext cx="1586150" cy="0"/>
          </a:xfrm>
          <a:prstGeom prst="line">
            <a:avLst/>
          </a:prstGeom>
          <a:ln cap="flat" w="9525">
            <a:solidFill>
              <a:srgbClr val="1FB5FF"/>
            </a:solidFill>
            <a:prstDash val="sysDash"/>
            <a:headEnd type="none" len="sm" w="sm"/>
            <a:tailEnd type="none" len="sm" w="sm"/>
          </a:ln>
        </p:spPr>
      </p:sp>
      <p:sp>
        <p:nvSpPr>
          <p:cNvPr name="TextBox 30" id="30"/>
          <p:cNvSpPr txBox="true"/>
          <p:nvPr/>
        </p:nvSpPr>
        <p:spPr>
          <a:xfrm rot="0">
            <a:off x="933377" y="1649170"/>
            <a:ext cx="6739363"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a:t>
            </a:r>
            <a:r>
              <a:rPr lang="en-US" sz="5600">
                <a:solidFill>
                  <a:srgbClr val="004AAD"/>
                </a:solidFill>
                <a:latin typeface="TDTD원고딕"/>
                <a:ea typeface="TDTD원고딕"/>
                <a:cs typeface="TDTD원고딕"/>
                <a:sym typeface="TDTD원고딕"/>
              </a:rPr>
              <a:t> 서류 합격자 선별</a:t>
            </a:r>
          </a:p>
        </p:txBody>
      </p:sp>
      <p:sp>
        <p:nvSpPr>
          <p:cNvPr name="TextBox 31" id="31"/>
          <p:cNvSpPr txBox="true"/>
          <p:nvPr/>
        </p:nvSpPr>
        <p:spPr>
          <a:xfrm rot="0">
            <a:off x="1448815" y="2935680"/>
            <a:ext cx="15390371" cy="632461"/>
          </a:xfrm>
          <a:prstGeom prst="rect">
            <a:avLst/>
          </a:prstGeom>
        </p:spPr>
        <p:txBody>
          <a:bodyPr anchor="t" rtlCol="false" tIns="0" lIns="0" bIns="0" rIns="0">
            <a:spAutoFit/>
          </a:bodyPr>
          <a:lstStyle/>
          <a:p>
            <a:pPr algn="ctr">
              <a:lnSpc>
                <a:spcPts val="5039"/>
              </a:lnSpc>
              <a:spcBef>
                <a:spcPct val="0"/>
              </a:spcBef>
            </a:pPr>
            <a:r>
              <a:rPr lang="en-US" sz="3599">
                <a:solidFill>
                  <a:srgbClr val="004AAD"/>
                </a:solidFill>
                <a:latin typeface="210 디딤고딕 Bold"/>
                <a:ea typeface="210 디딤고딕 Bold"/>
                <a:cs typeface="210 디딤고딕 Bold"/>
                <a:sym typeface="210 디딤고딕 Bold"/>
              </a:rPr>
              <a:t>“</a:t>
            </a:r>
            <a:r>
              <a:rPr lang="en-US" sz="3599">
                <a:solidFill>
                  <a:srgbClr val="004AAD"/>
                </a:solidFill>
                <a:latin typeface="210 디딤고딕 Bold"/>
                <a:ea typeface="210 디딤고딕 Bold"/>
                <a:cs typeface="210 디딤고딕 Bold"/>
                <a:sym typeface="210 디딤고딕 Bold"/>
              </a:rPr>
              <a:t>지원자 데이터를 AI가 LLM에 전달하여 점수/합격/불합격 사유를 자동 생성”</a:t>
            </a:r>
          </a:p>
        </p:txBody>
      </p:sp>
      <p:sp>
        <p:nvSpPr>
          <p:cNvPr name="TextBox 32" id="32"/>
          <p:cNvSpPr txBox="true"/>
          <p:nvPr/>
        </p:nvSpPr>
        <p:spPr>
          <a:xfrm rot="0">
            <a:off x="2789395" y="4590771"/>
            <a:ext cx="2528842" cy="2254797"/>
          </a:xfrm>
          <a:prstGeom prst="rect">
            <a:avLst/>
          </a:prstGeom>
        </p:spPr>
        <p:txBody>
          <a:bodyPr anchor="t" rtlCol="false" tIns="0" lIns="0" bIns="0" rIns="0">
            <a:spAutoFit/>
          </a:bodyPr>
          <a:lstStyle/>
          <a:p>
            <a:pPr algn="ctr">
              <a:lnSpc>
                <a:spcPts val="6019"/>
              </a:lnSpc>
            </a:pPr>
            <a:r>
              <a:rPr lang="en-US" sz="4299">
                <a:solidFill>
                  <a:srgbClr val="004AAD"/>
                </a:solidFill>
                <a:latin typeface="210 디딤고딕 Bold"/>
                <a:ea typeface="210 디딤고딕 Bold"/>
                <a:cs typeface="210 디딤고딕 Bold"/>
                <a:sym typeface="210 디딤고딕 Bold"/>
              </a:rPr>
              <a:t>지원자</a:t>
            </a:r>
          </a:p>
          <a:p>
            <a:pPr algn="ctr">
              <a:lnSpc>
                <a:spcPts val="6019"/>
              </a:lnSpc>
              <a:spcBef>
                <a:spcPct val="0"/>
              </a:spcBef>
            </a:pPr>
            <a:r>
              <a:rPr lang="en-US" sz="4299">
                <a:solidFill>
                  <a:srgbClr val="004AAD"/>
                </a:solidFill>
                <a:latin typeface="210 디딤고딕 Bold"/>
                <a:ea typeface="210 디딤고딕 Bold"/>
                <a:cs typeface="210 디딤고딕 Bold"/>
                <a:sym typeface="210 디딤고딕 Bold"/>
              </a:rPr>
              <a:t>&amp; 공고</a:t>
            </a:r>
          </a:p>
          <a:p>
            <a:pPr algn="ctr">
              <a:lnSpc>
                <a:spcPts val="6019"/>
              </a:lnSpc>
              <a:spcBef>
                <a:spcPct val="0"/>
              </a:spcBef>
            </a:pPr>
            <a:r>
              <a:rPr lang="en-US" sz="4299">
                <a:solidFill>
                  <a:srgbClr val="004AAD"/>
                </a:solidFill>
                <a:latin typeface="210 디딤고딕 Bold"/>
                <a:ea typeface="210 디딤고딕 Bold"/>
                <a:cs typeface="210 디딤고딕 Bold"/>
                <a:sym typeface="210 디딤고딕 Bold"/>
              </a:rPr>
              <a:t>정보 입력</a:t>
            </a:r>
          </a:p>
        </p:txBody>
      </p:sp>
      <p:sp>
        <p:nvSpPr>
          <p:cNvPr name="TextBox 33" id="33"/>
          <p:cNvSpPr txBox="true"/>
          <p:nvPr/>
        </p:nvSpPr>
        <p:spPr>
          <a:xfrm rot="0">
            <a:off x="10065507" y="6280658"/>
            <a:ext cx="2266881" cy="659347"/>
          </a:xfrm>
          <a:prstGeom prst="rect">
            <a:avLst/>
          </a:prstGeom>
        </p:spPr>
        <p:txBody>
          <a:bodyPr anchor="t" rtlCol="false" tIns="0" lIns="0" bIns="0" rIns="0">
            <a:spAutoFit/>
          </a:bodyPr>
          <a:lstStyle/>
          <a:p>
            <a:pPr algn="ctr">
              <a:lnSpc>
                <a:spcPts val="5336"/>
              </a:lnSpc>
              <a:spcBef>
                <a:spcPct val="0"/>
              </a:spcBef>
            </a:pPr>
            <a:r>
              <a:rPr lang="en-US" sz="3811">
                <a:solidFill>
                  <a:srgbClr val="004AAD"/>
                </a:solidFill>
                <a:latin typeface="210 디딤고딕 Bold"/>
                <a:ea typeface="210 디딤고딕 Bold"/>
                <a:cs typeface="210 디딤고딕 Bold"/>
                <a:sym typeface="210 디딤고딕 Bold"/>
              </a:rPr>
              <a:t>LLM 평가</a:t>
            </a:r>
          </a:p>
        </p:txBody>
      </p:sp>
      <p:sp>
        <p:nvSpPr>
          <p:cNvPr name="TextBox 34" id="34"/>
          <p:cNvSpPr txBox="true"/>
          <p:nvPr/>
        </p:nvSpPr>
        <p:spPr>
          <a:xfrm rot="0">
            <a:off x="13367476" y="4731360"/>
            <a:ext cx="2353057" cy="2104683"/>
          </a:xfrm>
          <a:prstGeom prst="rect">
            <a:avLst/>
          </a:prstGeom>
        </p:spPr>
        <p:txBody>
          <a:bodyPr anchor="t" rtlCol="false" tIns="0" lIns="0" bIns="0" rIns="0">
            <a:spAutoFit/>
          </a:bodyPr>
          <a:lstStyle/>
          <a:p>
            <a:pPr algn="ctr">
              <a:lnSpc>
                <a:spcPts val="5601"/>
              </a:lnSpc>
            </a:pPr>
            <a:r>
              <a:rPr lang="en-US" sz="4000">
                <a:solidFill>
                  <a:srgbClr val="004AAD"/>
                </a:solidFill>
                <a:latin typeface="210 디딤고딕 Bold"/>
                <a:ea typeface="210 디딤고딕 Bold"/>
                <a:cs typeface="210 디딤고딕 Bold"/>
                <a:sym typeface="210 디딤고딕 Bold"/>
              </a:rPr>
              <a:t>점수/</a:t>
            </a:r>
          </a:p>
          <a:p>
            <a:pPr algn="ctr">
              <a:lnSpc>
                <a:spcPts val="5601"/>
              </a:lnSpc>
              <a:spcBef>
                <a:spcPct val="0"/>
              </a:spcBef>
            </a:pPr>
            <a:r>
              <a:rPr lang="en-US" sz="4000">
                <a:solidFill>
                  <a:srgbClr val="004AAD"/>
                </a:solidFill>
                <a:latin typeface="210 디딤고딕 Bold"/>
                <a:ea typeface="210 디딤고딕 Bold"/>
                <a:cs typeface="210 디딤고딕 Bold"/>
                <a:sym typeface="210 디딤고딕 Bold"/>
              </a:rPr>
              <a:t> 합격사유 생성</a:t>
            </a:r>
          </a:p>
        </p:txBody>
      </p:sp>
      <p:sp>
        <p:nvSpPr>
          <p:cNvPr name="TextBox 35" id="35"/>
          <p:cNvSpPr txBox="true"/>
          <p:nvPr/>
        </p:nvSpPr>
        <p:spPr>
          <a:xfrm rot="0">
            <a:off x="5949820" y="8294210"/>
            <a:ext cx="6682231" cy="964090"/>
          </a:xfrm>
          <a:prstGeom prst="rect">
            <a:avLst/>
          </a:prstGeom>
        </p:spPr>
        <p:txBody>
          <a:bodyPr anchor="t" rtlCol="false" tIns="0" lIns="0" bIns="0" rIns="0">
            <a:spAutoFit/>
          </a:bodyPr>
          <a:lstStyle/>
          <a:p>
            <a:pPr algn="ctr">
              <a:lnSpc>
                <a:spcPts val="7817"/>
              </a:lnSpc>
              <a:spcBef>
                <a:spcPct val="0"/>
              </a:spcBef>
            </a:pPr>
            <a:r>
              <a:rPr lang="en-US" sz="5583">
                <a:solidFill>
                  <a:srgbClr val="004AAD"/>
                </a:solidFill>
                <a:latin typeface="210 디딤고딕 Bold"/>
                <a:ea typeface="210 디딤고딕 Bold"/>
                <a:cs typeface="210 디딤고딕 Bold"/>
                <a:sym typeface="210 디딤고딕 Bold"/>
              </a:rPr>
              <a:t>상위 N배수 자동 선발</a:t>
            </a:r>
          </a:p>
        </p:txBody>
      </p:sp>
      <p:sp>
        <p:nvSpPr>
          <p:cNvPr name="TextBox 36" id="36"/>
          <p:cNvSpPr txBox="true"/>
          <p:nvPr/>
        </p:nvSpPr>
        <p:spPr>
          <a:xfrm rot="0">
            <a:off x="9792030" y="1211208"/>
            <a:ext cx="1750742" cy="180975"/>
          </a:xfrm>
          <a:prstGeom prst="rect">
            <a:avLst/>
          </a:prstGeom>
        </p:spPr>
        <p:txBody>
          <a:bodyPr anchor="t" rtlCol="false" tIns="0" lIns="0" bIns="0" rIns="0">
            <a:spAutoFit/>
          </a:bodyPr>
          <a:lstStyle/>
          <a:p>
            <a:pPr algn="ctr">
              <a:lnSpc>
                <a:spcPts val="1382"/>
              </a:lnSpc>
            </a:pPr>
            <a:r>
              <a:rPr lang="en-US" sz="1152">
                <a:solidFill>
                  <a:srgbClr val="004AAD"/>
                </a:solidFill>
                <a:latin typeface="Nanum Gothic"/>
                <a:ea typeface="Nanum Gothic"/>
                <a:cs typeface="Nanum Gothic"/>
                <a:sym typeface="Nanum Gothic"/>
              </a:rPr>
              <a:t>자기소개서  하이라이팅</a:t>
            </a:r>
          </a:p>
        </p:txBody>
      </p:sp>
      <p:sp>
        <p:nvSpPr>
          <p:cNvPr name="TextBox 37" id="37"/>
          <p:cNvSpPr txBox="true"/>
          <p:nvPr/>
        </p:nvSpPr>
        <p:spPr>
          <a:xfrm rot="0">
            <a:off x="11624641" y="1189386"/>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서류 합격자 선별</a:t>
            </a:r>
          </a:p>
        </p:txBody>
      </p:sp>
      <p:sp>
        <p:nvSpPr>
          <p:cNvPr name="TextBox 38" id="38"/>
          <p:cNvSpPr txBox="true"/>
          <p:nvPr/>
        </p:nvSpPr>
        <p:spPr>
          <a:xfrm rot="0">
            <a:off x="8230921" y="1091181"/>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39" id="39"/>
          <p:cNvSpPr txBox="true"/>
          <p:nvPr/>
        </p:nvSpPr>
        <p:spPr>
          <a:xfrm rot="0">
            <a:off x="13383380" y="1187855"/>
            <a:ext cx="1579292" cy="209550"/>
          </a:xfrm>
          <a:prstGeom prst="rect">
            <a:avLst/>
          </a:prstGeom>
        </p:spPr>
        <p:txBody>
          <a:bodyPr anchor="t" rtlCol="false" tIns="0" lIns="0" bIns="0" rIns="0">
            <a:spAutoFit/>
          </a:bodyPr>
          <a:lstStyle/>
          <a:p>
            <a:pPr algn="ctr">
              <a:lnSpc>
                <a:spcPts val="1502"/>
              </a:lnSpc>
            </a:pPr>
            <a:r>
              <a:rPr lang="en-US" sz="1252">
                <a:solidFill>
                  <a:srgbClr val="004AAD"/>
                </a:solidFill>
                <a:latin typeface="Nanum Gothic"/>
                <a:ea typeface="Nanum Gothic"/>
                <a:cs typeface="Nanum Gothic"/>
                <a:sym typeface="Nanum Gothic"/>
              </a:rPr>
              <a:t>성장 가능성 예측</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Freeform 2" id="2"/>
          <p:cNvSpPr/>
          <p:nvPr/>
        </p:nvSpPr>
        <p:spPr>
          <a:xfrm flipH="false" flipV="false" rot="0">
            <a:off x="16171348"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3" id="3"/>
          <p:cNvSpPr/>
          <p:nvPr/>
        </p:nvSpPr>
        <p:spPr>
          <a:xfrm flipH="false" flipV="false" rot="0">
            <a:off x="14384189"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sp>
        <p:nvSpPr>
          <p:cNvPr name="Freeform 4" id="4"/>
          <p:cNvSpPr/>
          <p:nvPr/>
        </p:nvSpPr>
        <p:spPr>
          <a:xfrm flipH="false" flipV="false" rot="0">
            <a:off x="194432" y="3743032"/>
            <a:ext cx="9049198" cy="6142143"/>
          </a:xfrm>
          <a:custGeom>
            <a:avLst/>
            <a:gdLst/>
            <a:ahLst/>
            <a:cxnLst/>
            <a:rect r="r" b="b" t="t" l="l"/>
            <a:pathLst>
              <a:path h="6142143" w="9049198">
                <a:moveTo>
                  <a:pt x="0" y="0"/>
                </a:moveTo>
                <a:lnTo>
                  <a:pt x="9049197" y="0"/>
                </a:lnTo>
                <a:lnTo>
                  <a:pt x="9049197" y="6142143"/>
                </a:lnTo>
                <a:lnTo>
                  <a:pt x="0" y="6142143"/>
                </a:lnTo>
                <a:lnTo>
                  <a:pt x="0" y="0"/>
                </a:lnTo>
                <a:close/>
              </a:path>
            </a:pathLst>
          </a:custGeom>
          <a:blipFill>
            <a:blip r:embed="rId4"/>
            <a:stretch>
              <a:fillRect l="0" t="0" r="0" b="0"/>
            </a:stretch>
          </a:blipFill>
        </p:spPr>
      </p:sp>
      <p:sp>
        <p:nvSpPr>
          <p:cNvPr name="AutoShape 5" id="5"/>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6" id="6"/>
          <p:cNvSpPr/>
          <p:nvPr/>
        </p:nvSpPr>
        <p:spPr>
          <a:xfrm flipV="true">
            <a:off x="10654978" y="1787731"/>
            <a:ext cx="0" cy="288956"/>
          </a:xfrm>
          <a:prstGeom prst="line">
            <a:avLst/>
          </a:prstGeom>
          <a:ln cap="flat" w="9525">
            <a:solidFill>
              <a:srgbClr val="1FB5FF"/>
            </a:solidFill>
            <a:prstDash val="sysDash"/>
            <a:headEnd type="none" len="sm" w="sm"/>
            <a:tailEnd type="none" len="sm" w="sm"/>
          </a:ln>
        </p:spPr>
      </p:sp>
      <p:grpSp>
        <p:nvGrpSpPr>
          <p:cNvPr name="Group 7" id="7"/>
          <p:cNvGrpSpPr/>
          <p:nvPr/>
        </p:nvGrpSpPr>
        <p:grpSpPr>
          <a:xfrm rot="2700000">
            <a:off x="10612949" y="2094332"/>
            <a:ext cx="85198" cy="85198"/>
            <a:chOff x="0" y="0"/>
            <a:chExt cx="50173" cy="50173"/>
          </a:xfrm>
        </p:grpSpPr>
        <p:sp>
          <p:nvSpPr>
            <p:cNvPr name="Freeform 8" id="8"/>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9" id="9"/>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9865902" y="1079896"/>
            <a:ext cx="1578153" cy="707835"/>
            <a:chOff x="0" y="0"/>
            <a:chExt cx="929365" cy="416840"/>
          </a:xfrm>
        </p:grpSpPr>
        <p:sp>
          <p:nvSpPr>
            <p:cNvPr name="Freeform 11" id="11"/>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12" id="12"/>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3" id="13"/>
          <p:cNvSpPr/>
          <p:nvPr/>
        </p:nvSpPr>
        <p:spPr>
          <a:xfrm flipV="true">
            <a:off x="9857905" y="1480141"/>
            <a:ext cx="1586150" cy="0"/>
          </a:xfrm>
          <a:prstGeom prst="line">
            <a:avLst/>
          </a:prstGeom>
          <a:ln cap="flat" w="9525">
            <a:solidFill>
              <a:srgbClr val="1FB5FF"/>
            </a:solidFill>
            <a:prstDash val="sysDash"/>
            <a:headEnd type="none" len="sm" w="sm"/>
            <a:tailEnd type="none" len="sm" w="sm"/>
          </a:ln>
        </p:spPr>
      </p:sp>
      <p:sp>
        <p:nvSpPr>
          <p:cNvPr name="AutoShape 14" id="14"/>
          <p:cNvSpPr/>
          <p:nvPr/>
        </p:nvSpPr>
        <p:spPr>
          <a:xfrm flipV="true">
            <a:off x="12413717" y="1783428"/>
            <a:ext cx="0" cy="288956"/>
          </a:xfrm>
          <a:prstGeom prst="line">
            <a:avLst/>
          </a:prstGeom>
          <a:ln cap="flat" w="9525">
            <a:solidFill>
              <a:srgbClr val="1FB5FF"/>
            </a:solidFill>
            <a:prstDash val="sysDash"/>
            <a:headEnd type="none" len="sm" w="sm"/>
            <a:tailEnd type="none" len="sm" w="sm"/>
          </a:ln>
        </p:spPr>
      </p:sp>
      <p:grpSp>
        <p:nvGrpSpPr>
          <p:cNvPr name="Group 15" id="15"/>
          <p:cNvGrpSpPr/>
          <p:nvPr/>
        </p:nvGrpSpPr>
        <p:grpSpPr>
          <a:xfrm rot="2700000">
            <a:off x="12371688" y="2090029"/>
            <a:ext cx="85198" cy="85198"/>
            <a:chOff x="0" y="0"/>
            <a:chExt cx="50173" cy="50173"/>
          </a:xfrm>
        </p:grpSpPr>
        <p:sp>
          <p:nvSpPr>
            <p:cNvPr name="Freeform 16" id="16"/>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7" id="17"/>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1624641" y="1075592"/>
            <a:ext cx="1578153" cy="707835"/>
            <a:chOff x="0" y="0"/>
            <a:chExt cx="929365" cy="416840"/>
          </a:xfrm>
        </p:grpSpPr>
        <p:sp>
          <p:nvSpPr>
            <p:cNvPr name="Freeform 19" id="19"/>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41BFD5"/>
              </a:solidFill>
              <a:prstDash val="solid"/>
              <a:miter/>
            </a:ln>
          </p:spPr>
        </p:sp>
        <p:sp>
          <p:nvSpPr>
            <p:cNvPr name="TextBox 20" id="20"/>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1" id="21"/>
          <p:cNvSpPr/>
          <p:nvPr/>
        </p:nvSpPr>
        <p:spPr>
          <a:xfrm flipV="true">
            <a:off x="11616644" y="1475838"/>
            <a:ext cx="1586150" cy="0"/>
          </a:xfrm>
          <a:prstGeom prst="line">
            <a:avLst/>
          </a:prstGeom>
          <a:ln cap="flat" w="9525">
            <a:solidFill>
              <a:srgbClr val="1FB5FF"/>
            </a:solidFill>
            <a:prstDash val="sysDash"/>
            <a:headEnd type="none" len="sm" w="sm"/>
            <a:tailEnd type="none" len="sm" w="sm"/>
          </a:ln>
        </p:spPr>
      </p:sp>
      <p:sp>
        <p:nvSpPr>
          <p:cNvPr name="AutoShape 22" id="22"/>
          <p:cNvSpPr/>
          <p:nvPr/>
        </p:nvSpPr>
        <p:spPr>
          <a:xfrm flipV="true">
            <a:off x="14172456" y="1783428"/>
            <a:ext cx="0" cy="288956"/>
          </a:xfrm>
          <a:prstGeom prst="line">
            <a:avLst/>
          </a:prstGeom>
          <a:ln cap="flat" w="9525">
            <a:solidFill>
              <a:srgbClr val="1FB5FF"/>
            </a:solidFill>
            <a:prstDash val="sysDash"/>
            <a:headEnd type="none" len="sm" w="sm"/>
            <a:tailEnd type="none" len="sm" w="sm"/>
          </a:ln>
        </p:spPr>
      </p:sp>
      <p:grpSp>
        <p:nvGrpSpPr>
          <p:cNvPr name="Group 23" id="23"/>
          <p:cNvGrpSpPr/>
          <p:nvPr/>
        </p:nvGrpSpPr>
        <p:grpSpPr>
          <a:xfrm rot="2700000">
            <a:off x="14130427" y="2090029"/>
            <a:ext cx="85198" cy="85198"/>
            <a:chOff x="0" y="0"/>
            <a:chExt cx="50173" cy="50173"/>
          </a:xfrm>
        </p:grpSpPr>
        <p:sp>
          <p:nvSpPr>
            <p:cNvPr name="Freeform 24" id="24"/>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5" id="25"/>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3383380" y="1075592"/>
            <a:ext cx="1578153" cy="707835"/>
            <a:chOff x="0" y="0"/>
            <a:chExt cx="929365" cy="416840"/>
          </a:xfrm>
        </p:grpSpPr>
        <p:sp>
          <p:nvSpPr>
            <p:cNvPr name="Freeform 27" id="27"/>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28" id="28"/>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9" id="29"/>
          <p:cNvSpPr/>
          <p:nvPr/>
        </p:nvSpPr>
        <p:spPr>
          <a:xfrm flipV="true">
            <a:off x="13375383" y="1475838"/>
            <a:ext cx="1586150" cy="0"/>
          </a:xfrm>
          <a:prstGeom prst="line">
            <a:avLst/>
          </a:prstGeom>
          <a:ln cap="flat" w="9525">
            <a:solidFill>
              <a:srgbClr val="1FB5FF"/>
            </a:solidFill>
            <a:prstDash val="sysDash"/>
            <a:headEnd type="none" len="sm" w="sm"/>
            <a:tailEnd type="none" len="sm" w="sm"/>
          </a:ln>
        </p:spPr>
      </p:sp>
      <p:grpSp>
        <p:nvGrpSpPr>
          <p:cNvPr name="Group 30" id="30"/>
          <p:cNvGrpSpPr/>
          <p:nvPr/>
        </p:nvGrpSpPr>
        <p:grpSpPr>
          <a:xfrm rot="0">
            <a:off x="9514335" y="5314781"/>
            <a:ext cx="8194263" cy="3545803"/>
            <a:chOff x="0" y="0"/>
            <a:chExt cx="2158160" cy="933874"/>
          </a:xfrm>
        </p:grpSpPr>
        <p:sp>
          <p:nvSpPr>
            <p:cNvPr name="Freeform 31" id="31"/>
            <p:cNvSpPr/>
            <p:nvPr/>
          </p:nvSpPr>
          <p:spPr>
            <a:xfrm flipH="false" flipV="false" rot="0">
              <a:off x="0" y="0"/>
              <a:ext cx="2158160" cy="933874"/>
            </a:xfrm>
            <a:custGeom>
              <a:avLst/>
              <a:gdLst/>
              <a:ahLst/>
              <a:cxnLst/>
              <a:rect r="r" b="b" t="t" l="l"/>
              <a:pathLst>
                <a:path h="933874" w="2158160">
                  <a:moveTo>
                    <a:pt x="48185" y="0"/>
                  </a:moveTo>
                  <a:lnTo>
                    <a:pt x="2109975" y="0"/>
                  </a:lnTo>
                  <a:cubicBezTo>
                    <a:pt x="2122755" y="0"/>
                    <a:pt x="2135011" y="5077"/>
                    <a:pt x="2144047" y="14113"/>
                  </a:cubicBezTo>
                  <a:cubicBezTo>
                    <a:pt x="2153083" y="23149"/>
                    <a:pt x="2158160" y="35405"/>
                    <a:pt x="2158160" y="48185"/>
                  </a:cubicBezTo>
                  <a:lnTo>
                    <a:pt x="2158160" y="885689"/>
                  </a:lnTo>
                  <a:cubicBezTo>
                    <a:pt x="2158160" y="898469"/>
                    <a:pt x="2153083" y="910725"/>
                    <a:pt x="2144047" y="919761"/>
                  </a:cubicBezTo>
                  <a:cubicBezTo>
                    <a:pt x="2135011" y="928797"/>
                    <a:pt x="2122755" y="933874"/>
                    <a:pt x="2109975" y="933874"/>
                  </a:cubicBezTo>
                  <a:lnTo>
                    <a:pt x="48185" y="933874"/>
                  </a:lnTo>
                  <a:cubicBezTo>
                    <a:pt x="35405" y="933874"/>
                    <a:pt x="23149" y="928797"/>
                    <a:pt x="14113" y="919761"/>
                  </a:cubicBezTo>
                  <a:cubicBezTo>
                    <a:pt x="5077" y="910725"/>
                    <a:pt x="0" y="898469"/>
                    <a:pt x="0" y="885689"/>
                  </a:cubicBezTo>
                  <a:lnTo>
                    <a:pt x="0" y="48185"/>
                  </a:lnTo>
                  <a:cubicBezTo>
                    <a:pt x="0" y="35405"/>
                    <a:pt x="5077" y="23149"/>
                    <a:pt x="14113" y="14113"/>
                  </a:cubicBezTo>
                  <a:cubicBezTo>
                    <a:pt x="23149" y="5077"/>
                    <a:pt x="35405" y="0"/>
                    <a:pt x="48185" y="0"/>
                  </a:cubicBezTo>
                  <a:close/>
                </a:path>
              </a:pathLst>
            </a:custGeom>
            <a:solidFill>
              <a:srgbClr val="EDF1F4"/>
            </a:solidFill>
            <a:ln w="38100" cap="rnd">
              <a:solidFill>
                <a:srgbClr val="000000"/>
              </a:solidFill>
              <a:prstDash val="solid"/>
              <a:round/>
            </a:ln>
          </p:spPr>
        </p:sp>
        <p:sp>
          <p:nvSpPr>
            <p:cNvPr name="TextBox 32" id="32"/>
            <p:cNvSpPr txBox="true"/>
            <p:nvPr/>
          </p:nvSpPr>
          <p:spPr>
            <a:xfrm>
              <a:off x="0" y="-47625"/>
              <a:ext cx="2158160" cy="981499"/>
            </a:xfrm>
            <a:prstGeom prst="rect">
              <a:avLst/>
            </a:prstGeom>
          </p:spPr>
          <p:txBody>
            <a:bodyPr anchor="ctr" rtlCol="false" tIns="50800" lIns="50800" bIns="50800" rIns="50800"/>
            <a:lstStyle/>
            <a:p>
              <a:pPr algn="ctr">
                <a:lnSpc>
                  <a:spcPts val="2659"/>
                </a:lnSpc>
              </a:pPr>
            </a:p>
          </p:txBody>
        </p:sp>
      </p:grpSp>
      <p:sp>
        <p:nvSpPr>
          <p:cNvPr name="Freeform 33" id="33"/>
          <p:cNvSpPr/>
          <p:nvPr/>
        </p:nvSpPr>
        <p:spPr>
          <a:xfrm flipH="false" flipV="true" rot="9612449">
            <a:off x="9967220" y="4314676"/>
            <a:ext cx="1623769" cy="801736"/>
          </a:xfrm>
          <a:custGeom>
            <a:avLst/>
            <a:gdLst/>
            <a:ahLst/>
            <a:cxnLst/>
            <a:rect r="r" b="b" t="t" l="l"/>
            <a:pathLst>
              <a:path h="801736" w="1623769">
                <a:moveTo>
                  <a:pt x="0" y="801736"/>
                </a:moveTo>
                <a:lnTo>
                  <a:pt x="1623769" y="801736"/>
                </a:lnTo>
                <a:lnTo>
                  <a:pt x="1623769" y="0"/>
                </a:lnTo>
                <a:lnTo>
                  <a:pt x="0" y="0"/>
                </a:lnTo>
                <a:lnTo>
                  <a:pt x="0" y="801736"/>
                </a:lnTo>
                <a:close/>
              </a:path>
            </a:pathLst>
          </a:custGeom>
          <a:blipFill>
            <a:blip r:embed="rId5"/>
            <a:stretch>
              <a:fillRect l="0" t="0" r="0" b="0"/>
            </a:stretch>
          </a:blipFill>
        </p:spPr>
      </p:sp>
      <p:sp>
        <p:nvSpPr>
          <p:cNvPr name="Freeform 34" id="34"/>
          <p:cNvSpPr/>
          <p:nvPr/>
        </p:nvSpPr>
        <p:spPr>
          <a:xfrm flipH="false" flipV="false" rot="0">
            <a:off x="331819" y="8180046"/>
            <a:ext cx="8911811" cy="680538"/>
          </a:xfrm>
          <a:custGeom>
            <a:avLst/>
            <a:gdLst/>
            <a:ahLst/>
            <a:cxnLst/>
            <a:rect r="r" b="b" t="t" l="l"/>
            <a:pathLst>
              <a:path h="680538" w="8911811">
                <a:moveTo>
                  <a:pt x="0" y="0"/>
                </a:moveTo>
                <a:lnTo>
                  <a:pt x="8911810" y="0"/>
                </a:lnTo>
                <a:lnTo>
                  <a:pt x="8911810" y="680538"/>
                </a:lnTo>
                <a:lnTo>
                  <a:pt x="0" y="680538"/>
                </a:lnTo>
                <a:lnTo>
                  <a:pt x="0" y="0"/>
                </a:lnTo>
                <a:close/>
              </a:path>
            </a:pathLst>
          </a:custGeom>
          <a:blipFill>
            <a:blip r:embed="rId6">
              <a:alphaModFix amt="35000"/>
              <a:extLst>
                <a:ext uri="{96DAC541-7B7A-43D3-8B79-37D633B846F1}">
                  <asvg:svgBlip xmlns:asvg="http://schemas.microsoft.com/office/drawing/2016/SVG/main" r:embed="rId7"/>
                </a:ext>
              </a:extLst>
            </a:blip>
            <a:stretch>
              <a:fillRect l="0" t="0" r="0" b="0"/>
            </a:stretch>
          </a:blipFill>
        </p:spPr>
      </p:sp>
      <p:sp>
        <p:nvSpPr>
          <p:cNvPr name="TextBox 35" id="35"/>
          <p:cNvSpPr txBox="true"/>
          <p:nvPr/>
        </p:nvSpPr>
        <p:spPr>
          <a:xfrm rot="0">
            <a:off x="933377" y="1649170"/>
            <a:ext cx="6739363"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a:t>
            </a:r>
            <a:r>
              <a:rPr lang="en-US" sz="5600">
                <a:solidFill>
                  <a:srgbClr val="004AAD"/>
                </a:solidFill>
                <a:latin typeface="TDTD원고딕"/>
                <a:ea typeface="TDTD원고딕"/>
                <a:cs typeface="TDTD원고딕"/>
                <a:sym typeface="TDTD원고딕"/>
              </a:rPr>
              <a:t> 서류 합격자 선별</a:t>
            </a:r>
          </a:p>
        </p:txBody>
      </p:sp>
      <p:sp>
        <p:nvSpPr>
          <p:cNvPr name="TextBox 36" id="36"/>
          <p:cNvSpPr txBox="true"/>
          <p:nvPr/>
        </p:nvSpPr>
        <p:spPr>
          <a:xfrm rot="0">
            <a:off x="1448815" y="2935680"/>
            <a:ext cx="15390371" cy="632461"/>
          </a:xfrm>
          <a:prstGeom prst="rect">
            <a:avLst/>
          </a:prstGeom>
        </p:spPr>
        <p:txBody>
          <a:bodyPr anchor="t" rtlCol="false" tIns="0" lIns="0" bIns="0" rIns="0">
            <a:spAutoFit/>
          </a:bodyPr>
          <a:lstStyle/>
          <a:p>
            <a:pPr algn="ctr">
              <a:lnSpc>
                <a:spcPts val="5039"/>
              </a:lnSpc>
              <a:spcBef>
                <a:spcPct val="0"/>
              </a:spcBef>
            </a:pPr>
            <a:r>
              <a:rPr lang="en-US" sz="3599">
                <a:solidFill>
                  <a:srgbClr val="004AAD"/>
                </a:solidFill>
                <a:latin typeface="210 디딤고딕 Bold"/>
                <a:ea typeface="210 디딤고딕 Bold"/>
                <a:cs typeface="210 디딤고딕 Bold"/>
                <a:sym typeface="210 디딤고딕 Bold"/>
              </a:rPr>
              <a:t>단순 결과만 보여주는 것이 아닌 평가 기준과 판단 근거를 만드는 구조!</a:t>
            </a:r>
          </a:p>
        </p:txBody>
      </p:sp>
      <p:sp>
        <p:nvSpPr>
          <p:cNvPr name="TextBox 37" id="37"/>
          <p:cNvSpPr txBox="true"/>
          <p:nvPr/>
        </p:nvSpPr>
        <p:spPr>
          <a:xfrm rot="0">
            <a:off x="9792030" y="1211208"/>
            <a:ext cx="1750742" cy="180975"/>
          </a:xfrm>
          <a:prstGeom prst="rect">
            <a:avLst/>
          </a:prstGeom>
        </p:spPr>
        <p:txBody>
          <a:bodyPr anchor="t" rtlCol="false" tIns="0" lIns="0" bIns="0" rIns="0">
            <a:spAutoFit/>
          </a:bodyPr>
          <a:lstStyle/>
          <a:p>
            <a:pPr algn="ctr">
              <a:lnSpc>
                <a:spcPts val="1382"/>
              </a:lnSpc>
            </a:pPr>
            <a:r>
              <a:rPr lang="en-US" sz="1152">
                <a:solidFill>
                  <a:srgbClr val="004AAD"/>
                </a:solidFill>
                <a:latin typeface="Nanum Gothic"/>
                <a:ea typeface="Nanum Gothic"/>
                <a:cs typeface="Nanum Gothic"/>
                <a:sym typeface="Nanum Gothic"/>
              </a:rPr>
              <a:t>자기소개서  하이라이팅</a:t>
            </a:r>
          </a:p>
        </p:txBody>
      </p:sp>
      <p:sp>
        <p:nvSpPr>
          <p:cNvPr name="TextBox 38" id="38"/>
          <p:cNvSpPr txBox="true"/>
          <p:nvPr/>
        </p:nvSpPr>
        <p:spPr>
          <a:xfrm rot="0">
            <a:off x="11624641" y="1189386"/>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서류 합격자 선별</a:t>
            </a:r>
          </a:p>
        </p:txBody>
      </p:sp>
      <p:sp>
        <p:nvSpPr>
          <p:cNvPr name="TextBox 39" id="39"/>
          <p:cNvSpPr txBox="true"/>
          <p:nvPr/>
        </p:nvSpPr>
        <p:spPr>
          <a:xfrm rot="0">
            <a:off x="8230921" y="1091181"/>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40" id="40"/>
          <p:cNvSpPr txBox="true"/>
          <p:nvPr/>
        </p:nvSpPr>
        <p:spPr>
          <a:xfrm rot="0">
            <a:off x="13383380" y="1187855"/>
            <a:ext cx="1579292" cy="209550"/>
          </a:xfrm>
          <a:prstGeom prst="rect">
            <a:avLst/>
          </a:prstGeom>
        </p:spPr>
        <p:txBody>
          <a:bodyPr anchor="t" rtlCol="false" tIns="0" lIns="0" bIns="0" rIns="0">
            <a:spAutoFit/>
          </a:bodyPr>
          <a:lstStyle/>
          <a:p>
            <a:pPr algn="ctr">
              <a:lnSpc>
                <a:spcPts val="1502"/>
              </a:lnSpc>
            </a:pPr>
            <a:r>
              <a:rPr lang="en-US" sz="1252">
                <a:solidFill>
                  <a:srgbClr val="004AAD"/>
                </a:solidFill>
                <a:latin typeface="Nanum Gothic"/>
                <a:ea typeface="Nanum Gothic"/>
                <a:cs typeface="Nanum Gothic"/>
                <a:sym typeface="Nanum Gothic"/>
              </a:rPr>
              <a:t>성장 가능성 예측</a:t>
            </a:r>
          </a:p>
        </p:txBody>
      </p:sp>
      <p:sp>
        <p:nvSpPr>
          <p:cNvPr name="TextBox 41" id="41"/>
          <p:cNvSpPr txBox="true"/>
          <p:nvPr/>
        </p:nvSpPr>
        <p:spPr>
          <a:xfrm rot="0">
            <a:off x="9923952" y="5441126"/>
            <a:ext cx="7375029" cy="3133726"/>
          </a:xfrm>
          <a:prstGeom prst="rect">
            <a:avLst/>
          </a:prstGeom>
        </p:spPr>
        <p:txBody>
          <a:bodyPr anchor="t" rtlCol="false" tIns="0" lIns="0" bIns="0" rIns="0">
            <a:spAutoFit/>
          </a:bodyPr>
          <a:lstStyle/>
          <a:p>
            <a:pPr algn="ctr">
              <a:lnSpc>
                <a:spcPts val="4199"/>
              </a:lnSpc>
            </a:pPr>
            <a:r>
              <a:rPr lang="en-US" sz="2999">
                <a:solidFill>
                  <a:srgbClr val="000000"/>
                </a:solidFill>
                <a:latin typeface="210 디딤고딕 Bold"/>
                <a:ea typeface="210 디딤고딕 Bold"/>
                <a:cs typeface="210 디딤고딕 Bold"/>
                <a:sym typeface="210 디딤고딕 Bold"/>
              </a:rPr>
              <a:t>합격 포인트</a:t>
            </a:r>
          </a:p>
          <a:p>
            <a:pPr algn="ctr">
              <a:lnSpc>
                <a:spcPts val="4199"/>
              </a:lnSpc>
            </a:pPr>
          </a:p>
          <a:p>
            <a:pPr algn="ctr" marL="647694" indent="-323847" lvl="1">
              <a:lnSpc>
                <a:spcPts val="4199"/>
              </a:lnSpc>
              <a:spcBef>
                <a:spcPct val="0"/>
              </a:spcBef>
              <a:buFont typeface="Arial"/>
              <a:buChar char="•"/>
            </a:pPr>
            <a:r>
              <a:rPr lang="en-US" sz="2999">
                <a:solidFill>
                  <a:srgbClr val="000000"/>
                </a:solidFill>
                <a:latin typeface="210 디딤고딕"/>
                <a:ea typeface="210 디딤고딕"/>
                <a:cs typeface="210 디딤고딕"/>
                <a:sym typeface="210 디딤고딕"/>
              </a:rPr>
              <a:t>전문성을 입증하는 학력과 자격증 소지</a:t>
            </a:r>
          </a:p>
          <a:p>
            <a:pPr algn="ctr" marL="647694" indent="-323847" lvl="1">
              <a:lnSpc>
                <a:spcPts val="4199"/>
              </a:lnSpc>
              <a:spcBef>
                <a:spcPct val="0"/>
              </a:spcBef>
              <a:buFont typeface="Arial"/>
              <a:buChar char="•"/>
            </a:pPr>
            <a:r>
              <a:rPr lang="en-US" sz="2999">
                <a:solidFill>
                  <a:srgbClr val="000000"/>
                </a:solidFill>
                <a:latin typeface="210 디딤고딕"/>
                <a:ea typeface="210 디딤고딕"/>
                <a:cs typeface="210 디딤고딕"/>
                <a:sym typeface="210 디딤고딕"/>
              </a:rPr>
              <a:t>프로젝트 관리 능력과 성과</a:t>
            </a:r>
          </a:p>
          <a:p>
            <a:pPr algn="ctr" marL="647694" indent="-323847" lvl="1">
              <a:lnSpc>
                <a:spcPts val="4199"/>
              </a:lnSpc>
              <a:spcBef>
                <a:spcPct val="0"/>
              </a:spcBef>
              <a:buFont typeface="Arial"/>
              <a:buChar char="•"/>
            </a:pPr>
            <a:r>
              <a:rPr lang="en-US" sz="2999">
                <a:solidFill>
                  <a:srgbClr val="000000"/>
                </a:solidFill>
                <a:latin typeface="210 디딤고딕"/>
                <a:ea typeface="210 디딤고딕"/>
                <a:cs typeface="210 디딤고딕"/>
                <a:sym typeface="210 디딤고딕"/>
              </a:rPr>
              <a:t>리더십과 협업 능력 강화</a:t>
            </a:r>
          </a:p>
          <a:p>
            <a:pPr algn="ctr" marL="647694" indent="-323847" lvl="1">
              <a:lnSpc>
                <a:spcPts val="4199"/>
              </a:lnSpc>
              <a:spcBef>
                <a:spcPct val="0"/>
              </a:spcBef>
              <a:buFont typeface="Arial"/>
              <a:buChar char="•"/>
            </a:pPr>
            <a:r>
              <a:rPr lang="en-US" sz="2999">
                <a:solidFill>
                  <a:srgbClr val="000000"/>
                </a:solidFill>
                <a:latin typeface="210 디딤고딕"/>
                <a:ea typeface="210 디딤고딕"/>
                <a:cs typeface="210 디딤고딕"/>
                <a:sym typeface="210 디딤고딕"/>
              </a:rPr>
              <a:t>다양한 프로그래밍 언어 및 기술 스택 보유</a:t>
            </a:r>
          </a:p>
        </p:txBody>
      </p:sp>
      <p:sp>
        <p:nvSpPr>
          <p:cNvPr name="TextBox 42" id="42"/>
          <p:cNvSpPr txBox="true"/>
          <p:nvPr/>
        </p:nvSpPr>
        <p:spPr>
          <a:xfrm rot="0">
            <a:off x="11609607" y="4102133"/>
            <a:ext cx="5649693" cy="6134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Tlab 돋움 레귤러"/>
                <a:ea typeface="Tlab 돋움 레귤러"/>
                <a:cs typeface="Tlab 돋움 레귤러"/>
                <a:sym typeface="Tlab 돋움 레귤러"/>
              </a:rPr>
              <a:t>에이전트가 생성한 합격 근거</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1799982"/>
            <a:ext cx="14305829" cy="0"/>
          </a:xfrm>
          <a:prstGeom prst="line">
            <a:avLst/>
          </a:prstGeom>
          <a:ln cap="flat" w="28575">
            <a:solidFill>
              <a:srgbClr val="1FB5FF"/>
            </a:solidFill>
            <a:prstDash val="solid"/>
            <a:headEnd type="none" len="sm" w="sm"/>
            <a:tailEnd type="none" len="sm" w="sm"/>
          </a:ln>
        </p:spPr>
      </p:sp>
      <p:sp>
        <p:nvSpPr>
          <p:cNvPr name="AutoShape 3" id="3"/>
          <p:cNvSpPr/>
          <p:nvPr/>
        </p:nvSpPr>
        <p:spPr>
          <a:xfrm flipV="true">
            <a:off x="10654978" y="1390538"/>
            <a:ext cx="0" cy="288956"/>
          </a:xfrm>
          <a:prstGeom prst="line">
            <a:avLst/>
          </a:prstGeom>
          <a:ln cap="flat" w="9525">
            <a:solidFill>
              <a:srgbClr val="1FB5FF"/>
            </a:solidFill>
            <a:prstDash val="sysDash"/>
            <a:headEnd type="none" len="sm" w="sm"/>
            <a:tailEnd type="none" len="sm" w="sm"/>
          </a:ln>
        </p:spPr>
      </p:sp>
      <p:grpSp>
        <p:nvGrpSpPr>
          <p:cNvPr name="Group 4" id="4"/>
          <p:cNvGrpSpPr/>
          <p:nvPr/>
        </p:nvGrpSpPr>
        <p:grpSpPr>
          <a:xfrm rot="2700000">
            <a:off x="10612949" y="1697139"/>
            <a:ext cx="85198" cy="85198"/>
            <a:chOff x="0" y="0"/>
            <a:chExt cx="50173" cy="50173"/>
          </a:xfrm>
        </p:grpSpPr>
        <p:sp>
          <p:nvSpPr>
            <p:cNvPr name="Freeform 5" id="5"/>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6" id="6"/>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865902" y="682703"/>
            <a:ext cx="1578153" cy="707835"/>
            <a:chOff x="0" y="0"/>
            <a:chExt cx="929365" cy="416840"/>
          </a:xfrm>
        </p:grpSpPr>
        <p:sp>
          <p:nvSpPr>
            <p:cNvPr name="Freeform 8" id="8"/>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9" id="9"/>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flipV="true">
            <a:off x="9857905" y="1082948"/>
            <a:ext cx="1586150" cy="0"/>
          </a:xfrm>
          <a:prstGeom prst="line">
            <a:avLst/>
          </a:prstGeom>
          <a:ln cap="flat" w="9525">
            <a:solidFill>
              <a:srgbClr val="1FB5FF"/>
            </a:solidFill>
            <a:prstDash val="sysDash"/>
            <a:headEnd type="none" len="sm" w="sm"/>
            <a:tailEnd type="none" len="sm" w="sm"/>
          </a:ln>
        </p:spPr>
      </p:sp>
      <p:sp>
        <p:nvSpPr>
          <p:cNvPr name="AutoShape 11" id="11"/>
          <p:cNvSpPr/>
          <p:nvPr/>
        </p:nvSpPr>
        <p:spPr>
          <a:xfrm flipV="true">
            <a:off x="12413717" y="1386235"/>
            <a:ext cx="0" cy="288956"/>
          </a:xfrm>
          <a:prstGeom prst="line">
            <a:avLst/>
          </a:prstGeom>
          <a:ln cap="flat" w="9525">
            <a:solidFill>
              <a:srgbClr val="1FB5FF"/>
            </a:solidFill>
            <a:prstDash val="sysDash"/>
            <a:headEnd type="none" len="sm" w="sm"/>
            <a:tailEnd type="none" len="sm" w="sm"/>
          </a:ln>
        </p:spPr>
      </p:sp>
      <p:grpSp>
        <p:nvGrpSpPr>
          <p:cNvPr name="Group 12" id="12"/>
          <p:cNvGrpSpPr/>
          <p:nvPr/>
        </p:nvGrpSpPr>
        <p:grpSpPr>
          <a:xfrm rot="2700000">
            <a:off x="12371688" y="1692835"/>
            <a:ext cx="85198" cy="85198"/>
            <a:chOff x="0" y="0"/>
            <a:chExt cx="50173" cy="50173"/>
          </a:xfrm>
        </p:grpSpPr>
        <p:sp>
          <p:nvSpPr>
            <p:cNvPr name="Freeform 13" id="13"/>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4" id="14"/>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1624641" y="678399"/>
            <a:ext cx="1578153" cy="707835"/>
            <a:chOff x="0" y="0"/>
            <a:chExt cx="929365" cy="416840"/>
          </a:xfrm>
        </p:grpSpPr>
        <p:sp>
          <p:nvSpPr>
            <p:cNvPr name="Freeform 16" id="16"/>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41BFD5"/>
              </a:solidFill>
              <a:prstDash val="solid"/>
              <a:miter/>
            </a:ln>
          </p:spPr>
        </p:sp>
        <p:sp>
          <p:nvSpPr>
            <p:cNvPr name="TextBox 17" id="17"/>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8" id="18"/>
          <p:cNvSpPr/>
          <p:nvPr/>
        </p:nvSpPr>
        <p:spPr>
          <a:xfrm flipV="true">
            <a:off x="11616644" y="1078645"/>
            <a:ext cx="1586150" cy="0"/>
          </a:xfrm>
          <a:prstGeom prst="line">
            <a:avLst/>
          </a:prstGeom>
          <a:ln cap="flat" w="9525">
            <a:solidFill>
              <a:srgbClr val="1FB5FF"/>
            </a:solidFill>
            <a:prstDash val="sysDash"/>
            <a:headEnd type="none" len="sm" w="sm"/>
            <a:tailEnd type="none" len="sm" w="sm"/>
          </a:ln>
        </p:spPr>
      </p:sp>
      <p:sp>
        <p:nvSpPr>
          <p:cNvPr name="AutoShape 19" id="19"/>
          <p:cNvSpPr/>
          <p:nvPr/>
        </p:nvSpPr>
        <p:spPr>
          <a:xfrm flipV="true">
            <a:off x="14172456" y="1386235"/>
            <a:ext cx="0" cy="288956"/>
          </a:xfrm>
          <a:prstGeom prst="line">
            <a:avLst/>
          </a:prstGeom>
          <a:ln cap="flat" w="9525">
            <a:solidFill>
              <a:srgbClr val="1FB5FF"/>
            </a:solidFill>
            <a:prstDash val="sysDash"/>
            <a:headEnd type="none" len="sm" w="sm"/>
            <a:tailEnd type="none" len="sm" w="sm"/>
          </a:ln>
        </p:spPr>
      </p:sp>
      <p:grpSp>
        <p:nvGrpSpPr>
          <p:cNvPr name="Group 20" id="20"/>
          <p:cNvGrpSpPr/>
          <p:nvPr/>
        </p:nvGrpSpPr>
        <p:grpSpPr>
          <a:xfrm rot="2700000">
            <a:off x="14130427" y="1692835"/>
            <a:ext cx="85198" cy="85198"/>
            <a:chOff x="0" y="0"/>
            <a:chExt cx="50173" cy="50173"/>
          </a:xfrm>
        </p:grpSpPr>
        <p:sp>
          <p:nvSpPr>
            <p:cNvPr name="Freeform 21" id="21"/>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2" id="22"/>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13383380" y="678399"/>
            <a:ext cx="1578153" cy="707835"/>
            <a:chOff x="0" y="0"/>
            <a:chExt cx="929365" cy="416840"/>
          </a:xfrm>
        </p:grpSpPr>
        <p:sp>
          <p:nvSpPr>
            <p:cNvPr name="Freeform 24" id="24"/>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25" id="25"/>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6" id="26"/>
          <p:cNvSpPr/>
          <p:nvPr/>
        </p:nvSpPr>
        <p:spPr>
          <a:xfrm flipV="true">
            <a:off x="13375383" y="1078645"/>
            <a:ext cx="1586150" cy="0"/>
          </a:xfrm>
          <a:prstGeom prst="line">
            <a:avLst/>
          </a:prstGeom>
          <a:ln cap="flat" w="9525">
            <a:solidFill>
              <a:srgbClr val="1FB5FF"/>
            </a:solidFill>
            <a:prstDash val="sysDash"/>
            <a:headEnd type="none" len="sm" w="sm"/>
            <a:tailEnd type="none" len="sm" w="sm"/>
          </a:ln>
        </p:spPr>
      </p:sp>
      <p:sp>
        <p:nvSpPr>
          <p:cNvPr name="Freeform 27" id="27"/>
          <p:cNvSpPr/>
          <p:nvPr/>
        </p:nvSpPr>
        <p:spPr>
          <a:xfrm flipH="false" flipV="false" rot="0">
            <a:off x="16171348"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28" id="28"/>
          <p:cNvSpPr/>
          <p:nvPr/>
        </p:nvSpPr>
        <p:spPr>
          <a:xfrm flipH="false" flipV="false" rot="0">
            <a:off x="14384189"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grpSp>
        <p:nvGrpSpPr>
          <p:cNvPr name="Group 29" id="29"/>
          <p:cNvGrpSpPr/>
          <p:nvPr/>
        </p:nvGrpSpPr>
        <p:grpSpPr>
          <a:xfrm rot="0">
            <a:off x="906980" y="5143500"/>
            <a:ext cx="3689033" cy="3908881"/>
            <a:chOff x="0" y="0"/>
            <a:chExt cx="1034811" cy="1096480"/>
          </a:xfrm>
        </p:grpSpPr>
        <p:sp>
          <p:nvSpPr>
            <p:cNvPr name="Freeform 30" id="30"/>
            <p:cNvSpPr/>
            <p:nvPr/>
          </p:nvSpPr>
          <p:spPr>
            <a:xfrm flipH="false" flipV="false" rot="0">
              <a:off x="0" y="0"/>
              <a:ext cx="1034811" cy="1096480"/>
            </a:xfrm>
            <a:custGeom>
              <a:avLst/>
              <a:gdLst/>
              <a:ahLst/>
              <a:cxnLst/>
              <a:rect r="r" b="b" t="t" l="l"/>
              <a:pathLst>
                <a:path h="1096480" w="1034811">
                  <a:moveTo>
                    <a:pt x="107030" y="0"/>
                  </a:moveTo>
                  <a:lnTo>
                    <a:pt x="927781" y="0"/>
                  </a:lnTo>
                  <a:cubicBezTo>
                    <a:pt x="986892" y="0"/>
                    <a:pt x="1034811" y="47919"/>
                    <a:pt x="1034811" y="107030"/>
                  </a:cubicBezTo>
                  <a:lnTo>
                    <a:pt x="1034811" y="989450"/>
                  </a:lnTo>
                  <a:cubicBezTo>
                    <a:pt x="1034811" y="1017836"/>
                    <a:pt x="1023534" y="1045060"/>
                    <a:pt x="1003462" y="1065132"/>
                  </a:cubicBezTo>
                  <a:cubicBezTo>
                    <a:pt x="983390" y="1085204"/>
                    <a:pt x="956167" y="1096480"/>
                    <a:pt x="927781" y="1096480"/>
                  </a:cubicBezTo>
                  <a:lnTo>
                    <a:pt x="107030" y="1096480"/>
                  </a:lnTo>
                  <a:cubicBezTo>
                    <a:pt x="78644" y="1096480"/>
                    <a:pt x="51420" y="1085204"/>
                    <a:pt x="31348" y="1065132"/>
                  </a:cubicBezTo>
                  <a:cubicBezTo>
                    <a:pt x="11276" y="1045060"/>
                    <a:pt x="0" y="1017836"/>
                    <a:pt x="0" y="989450"/>
                  </a:cubicBezTo>
                  <a:lnTo>
                    <a:pt x="0" y="107030"/>
                  </a:lnTo>
                  <a:cubicBezTo>
                    <a:pt x="0" y="78644"/>
                    <a:pt x="11276" y="51420"/>
                    <a:pt x="31348" y="31348"/>
                  </a:cubicBezTo>
                  <a:cubicBezTo>
                    <a:pt x="51420" y="11276"/>
                    <a:pt x="78644" y="0"/>
                    <a:pt x="107030" y="0"/>
                  </a:cubicBezTo>
                  <a:close/>
                </a:path>
              </a:pathLst>
            </a:custGeom>
            <a:solidFill>
              <a:srgbClr val="C9E2FF"/>
            </a:solidFill>
            <a:ln w="38100" cap="rnd">
              <a:solidFill>
                <a:srgbClr val="EEF6FF"/>
              </a:solidFill>
              <a:prstDash val="solid"/>
              <a:round/>
            </a:ln>
          </p:spPr>
        </p:sp>
        <p:sp>
          <p:nvSpPr>
            <p:cNvPr name="TextBox 31" id="31"/>
            <p:cNvSpPr txBox="true"/>
            <p:nvPr/>
          </p:nvSpPr>
          <p:spPr>
            <a:xfrm>
              <a:off x="0" y="-47625"/>
              <a:ext cx="1034811" cy="1144105"/>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1696605" y="5392661"/>
            <a:ext cx="2290282" cy="2287419"/>
          </a:xfrm>
          <a:custGeom>
            <a:avLst/>
            <a:gdLst/>
            <a:ahLst/>
            <a:cxnLst/>
            <a:rect r="r" b="b" t="t" l="l"/>
            <a:pathLst>
              <a:path h="2287419" w="2290282">
                <a:moveTo>
                  <a:pt x="0" y="0"/>
                </a:moveTo>
                <a:lnTo>
                  <a:pt x="2290282" y="0"/>
                </a:lnTo>
                <a:lnTo>
                  <a:pt x="2290282" y="2287420"/>
                </a:lnTo>
                <a:lnTo>
                  <a:pt x="0" y="2287420"/>
                </a:lnTo>
                <a:lnTo>
                  <a:pt x="0" y="0"/>
                </a:lnTo>
                <a:close/>
              </a:path>
            </a:pathLst>
          </a:custGeom>
          <a:blipFill>
            <a:blip r:embed="rId4"/>
            <a:stretch>
              <a:fillRect l="0" t="0" r="0" b="0"/>
            </a:stretch>
          </a:blipFill>
        </p:spPr>
      </p:sp>
      <p:grpSp>
        <p:nvGrpSpPr>
          <p:cNvPr name="Group 33" id="33"/>
          <p:cNvGrpSpPr/>
          <p:nvPr/>
        </p:nvGrpSpPr>
        <p:grpSpPr>
          <a:xfrm rot="0">
            <a:off x="5313312" y="5143500"/>
            <a:ext cx="7352559" cy="3908881"/>
            <a:chOff x="0" y="0"/>
            <a:chExt cx="2062467" cy="1096480"/>
          </a:xfrm>
        </p:grpSpPr>
        <p:sp>
          <p:nvSpPr>
            <p:cNvPr name="Freeform 34" id="34"/>
            <p:cNvSpPr/>
            <p:nvPr/>
          </p:nvSpPr>
          <p:spPr>
            <a:xfrm flipH="false" flipV="false" rot="0">
              <a:off x="0" y="0"/>
              <a:ext cx="2062467" cy="1096480"/>
            </a:xfrm>
            <a:custGeom>
              <a:avLst/>
              <a:gdLst/>
              <a:ahLst/>
              <a:cxnLst/>
              <a:rect r="r" b="b" t="t" l="l"/>
              <a:pathLst>
                <a:path h="1096480" w="2062467">
                  <a:moveTo>
                    <a:pt x="53701" y="0"/>
                  </a:moveTo>
                  <a:lnTo>
                    <a:pt x="2008766" y="0"/>
                  </a:lnTo>
                  <a:cubicBezTo>
                    <a:pt x="2023008" y="0"/>
                    <a:pt x="2036667" y="5658"/>
                    <a:pt x="2046738" y="15729"/>
                  </a:cubicBezTo>
                  <a:cubicBezTo>
                    <a:pt x="2056809" y="25799"/>
                    <a:pt x="2062467" y="39458"/>
                    <a:pt x="2062467" y="53701"/>
                  </a:cubicBezTo>
                  <a:lnTo>
                    <a:pt x="2062467" y="1042780"/>
                  </a:lnTo>
                  <a:cubicBezTo>
                    <a:pt x="2062467" y="1072438"/>
                    <a:pt x="2038424" y="1096480"/>
                    <a:pt x="2008766" y="1096480"/>
                  </a:cubicBezTo>
                  <a:lnTo>
                    <a:pt x="53701" y="1096480"/>
                  </a:lnTo>
                  <a:cubicBezTo>
                    <a:pt x="39458" y="1096480"/>
                    <a:pt x="25799" y="1090823"/>
                    <a:pt x="15729" y="1080752"/>
                  </a:cubicBezTo>
                  <a:cubicBezTo>
                    <a:pt x="5658" y="1070681"/>
                    <a:pt x="0" y="1057022"/>
                    <a:pt x="0" y="1042780"/>
                  </a:cubicBezTo>
                  <a:lnTo>
                    <a:pt x="0" y="53701"/>
                  </a:lnTo>
                  <a:cubicBezTo>
                    <a:pt x="0" y="39458"/>
                    <a:pt x="5658" y="25799"/>
                    <a:pt x="15729" y="15729"/>
                  </a:cubicBezTo>
                  <a:cubicBezTo>
                    <a:pt x="25799" y="5658"/>
                    <a:pt x="39458" y="0"/>
                    <a:pt x="53701" y="0"/>
                  </a:cubicBezTo>
                  <a:close/>
                </a:path>
              </a:pathLst>
            </a:custGeom>
            <a:solidFill>
              <a:srgbClr val="C9E2FF"/>
            </a:solidFill>
            <a:ln w="38100" cap="rnd">
              <a:solidFill>
                <a:srgbClr val="EEF6FF"/>
              </a:solidFill>
              <a:prstDash val="solid"/>
              <a:round/>
            </a:ln>
          </p:spPr>
        </p:sp>
        <p:sp>
          <p:nvSpPr>
            <p:cNvPr name="TextBox 35" id="35"/>
            <p:cNvSpPr txBox="true"/>
            <p:nvPr/>
          </p:nvSpPr>
          <p:spPr>
            <a:xfrm>
              <a:off x="0" y="-47625"/>
              <a:ext cx="2062467" cy="1144105"/>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9467026" y="7474375"/>
            <a:ext cx="2708655" cy="1254611"/>
          </a:xfrm>
          <a:prstGeom prst="rect">
            <a:avLst/>
          </a:prstGeom>
        </p:spPr>
        <p:txBody>
          <a:bodyPr anchor="t" rtlCol="false" tIns="0" lIns="0" bIns="0" rIns="0">
            <a:spAutoFit/>
          </a:bodyPr>
          <a:lstStyle/>
          <a:p>
            <a:pPr algn="ctr">
              <a:lnSpc>
                <a:spcPts val="5044"/>
              </a:lnSpc>
            </a:pPr>
            <a:r>
              <a:rPr lang="en-US" sz="3602">
                <a:solidFill>
                  <a:srgbClr val="005694"/>
                </a:solidFill>
                <a:latin typeface="210 디딤고딕 Bold"/>
                <a:ea typeface="210 디딤고딕 Bold"/>
                <a:cs typeface="210 디딤고딕 Bold"/>
                <a:sym typeface="210 디딤고딕 Bold"/>
              </a:rPr>
              <a:t>지원자 데이터</a:t>
            </a:r>
          </a:p>
          <a:p>
            <a:pPr algn="ctr">
              <a:lnSpc>
                <a:spcPts val="5044"/>
              </a:lnSpc>
              <a:spcBef>
                <a:spcPct val="0"/>
              </a:spcBef>
            </a:pPr>
            <a:r>
              <a:rPr lang="en-US" sz="3602">
                <a:solidFill>
                  <a:srgbClr val="005694"/>
                </a:solidFill>
                <a:latin typeface="210 디딤고딕 Bold"/>
                <a:ea typeface="210 디딤고딕 Bold"/>
                <a:cs typeface="210 디딤고딕 Bold"/>
                <a:sym typeface="210 디딤고딕 Bold"/>
              </a:rPr>
              <a:t>분석 &amp; 비교</a:t>
            </a:r>
          </a:p>
        </p:txBody>
      </p:sp>
      <p:sp>
        <p:nvSpPr>
          <p:cNvPr name="Freeform 37" id="37"/>
          <p:cNvSpPr/>
          <p:nvPr/>
        </p:nvSpPr>
        <p:spPr>
          <a:xfrm flipH="false" flipV="false" rot="0">
            <a:off x="9581344" y="5250818"/>
            <a:ext cx="2480019" cy="2480019"/>
          </a:xfrm>
          <a:custGeom>
            <a:avLst/>
            <a:gdLst/>
            <a:ahLst/>
            <a:cxnLst/>
            <a:rect r="r" b="b" t="t" l="l"/>
            <a:pathLst>
              <a:path h="2480019" w="2480019">
                <a:moveTo>
                  <a:pt x="0" y="0"/>
                </a:moveTo>
                <a:lnTo>
                  <a:pt x="2480019" y="0"/>
                </a:lnTo>
                <a:lnTo>
                  <a:pt x="2480019" y="2480018"/>
                </a:lnTo>
                <a:lnTo>
                  <a:pt x="0" y="2480018"/>
                </a:lnTo>
                <a:lnTo>
                  <a:pt x="0" y="0"/>
                </a:lnTo>
                <a:close/>
              </a:path>
            </a:pathLst>
          </a:custGeom>
          <a:blipFill>
            <a:blip r:embed="rId5"/>
            <a:stretch>
              <a:fillRect l="0" t="0" r="0" b="0"/>
            </a:stretch>
          </a:blipFill>
        </p:spPr>
      </p:sp>
      <p:sp>
        <p:nvSpPr>
          <p:cNvPr name="Freeform 38" id="38"/>
          <p:cNvSpPr/>
          <p:nvPr/>
        </p:nvSpPr>
        <p:spPr>
          <a:xfrm flipH="false" flipV="false" rot="0">
            <a:off x="5986310" y="5305237"/>
            <a:ext cx="2389652" cy="2389652"/>
          </a:xfrm>
          <a:custGeom>
            <a:avLst/>
            <a:gdLst/>
            <a:ahLst/>
            <a:cxnLst/>
            <a:rect r="r" b="b" t="t" l="l"/>
            <a:pathLst>
              <a:path h="2389652" w="2389652">
                <a:moveTo>
                  <a:pt x="0" y="0"/>
                </a:moveTo>
                <a:lnTo>
                  <a:pt x="2389653" y="0"/>
                </a:lnTo>
                <a:lnTo>
                  <a:pt x="2389653" y="2389652"/>
                </a:lnTo>
                <a:lnTo>
                  <a:pt x="0" y="2389652"/>
                </a:lnTo>
                <a:lnTo>
                  <a:pt x="0" y="0"/>
                </a:lnTo>
                <a:close/>
              </a:path>
            </a:pathLst>
          </a:custGeom>
          <a:blipFill>
            <a:blip r:embed="rId6"/>
            <a:stretch>
              <a:fillRect l="0" t="0" r="0" b="0"/>
            </a:stretch>
          </a:blipFill>
        </p:spPr>
      </p:sp>
      <p:grpSp>
        <p:nvGrpSpPr>
          <p:cNvPr name="Group 39" id="39"/>
          <p:cNvGrpSpPr/>
          <p:nvPr/>
        </p:nvGrpSpPr>
        <p:grpSpPr>
          <a:xfrm rot="0">
            <a:off x="13383169" y="5143500"/>
            <a:ext cx="3689033" cy="3908881"/>
            <a:chOff x="0" y="0"/>
            <a:chExt cx="1034811" cy="1096480"/>
          </a:xfrm>
        </p:grpSpPr>
        <p:sp>
          <p:nvSpPr>
            <p:cNvPr name="Freeform 40" id="40"/>
            <p:cNvSpPr/>
            <p:nvPr/>
          </p:nvSpPr>
          <p:spPr>
            <a:xfrm flipH="false" flipV="false" rot="0">
              <a:off x="0" y="0"/>
              <a:ext cx="1034811" cy="1096480"/>
            </a:xfrm>
            <a:custGeom>
              <a:avLst/>
              <a:gdLst/>
              <a:ahLst/>
              <a:cxnLst/>
              <a:rect r="r" b="b" t="t" l="l"/>
              <a:pathLst>
                <a:path h="1096480" w="1034811">
                  <a:moveTo>
                    <a:pt x="107030" y="0"/>
                  </a:moveTo>
                  <a:lnTo>
                    <a:pt x="927781" y="0"/>
                  </a:lnTo>
                  <a:cubicBezTo>
                    <a:pt x="986892" y="0"/>
                    <a:pt x="1034811" y="47919"/>
                    <a:pt x="1034811" y="107030"/>
                  </a:cubicBezTo>
                  <a:lnTo>
                    <a:pt x="1034811" y="989450"/>
                  </a:lnTo>
                  <a:cubicBezTo>
                    <a:pt x="1034811" y="1017836"/>
                    <a:pt x="1023534" y="1045060"/>
                    <a:pt x="1003462" y="1065132"/>
                  </a:cubicBezTo>
                  <a:cubicBezTo>
                    <a:pt x="983390" y="1085204"/>
                    <a:pt x="956167" y="1096480"/>
                    <a:pt x="927781" y="1096480"/>
                  </a:cubicBezTo>
                  <a:lnTo>
                    <a:pt x="107030" y="1096480"/>
                  </a:lnTo>
                  <a:cubicBezTo>
                    <a:pt x="78644" y="1096480"/>
                    <a:pt x="51420" y="1085204"/>
                    <a:pt x="31348" y="1065132"/>
                  </a:cubicBezTo>
                  <a:cubicBezTo>
                    <a:pt x="11276" y="1045060"/>
                    <a:pt x="0" y="1017836"/>
                    <a:pt x="0" y="989450"/>
                  </a:cubicBezTo>
                  <a:lnTo>
                    <a:pt x="0" y="107030"/>
                  </a:lnTo>
                  <a:cubicBezTo>
                    <a:pt x="0" y="78644"/>
                    <a:pt x="11276" y="51420"/>
                    <a:pt x="31348" y="31348"/>
                  </a:cubicBezTo>
                  <a:cubicBezTo>
                    <a:pt x="51420" y="11276"/>
                    <a:pt x="78644" y="0"/>
                    <a:pt x="107030" y="0"/>
                  </a:cubicBezTo>
                  <a:close/>
                </a:path>
              </a:pathLst>
            </a:custGeom>
            <a:solidFill>
              <a:srgbClr val="C9E2FF"/>
            </a:solidFill>
            <a:ln w="38100" cap="rnd">
              <a:solidFill>
                <a:srgbClr val="EEF6FF"/>
              </a:solidFill>
              <a:prstDash val="solid"/>
              <a:round/>
            </a:ln>
          </p:spPr>
        </p:sp>
        <p:sp>
          <p:nvSpPr>
            <p:cNvPr name="TextBox 41" id="41"/>
            <p:cNvSpPr txBox="true"/>
            <p:nvPr/>
          </p:nvSpPr>
          <p:spPr>
            <a:xfrm>
              <a:off x="0" y="-47625"/>
              <a:ext cx="1034811" cy="1144105"/>
            </a:xfrm>
            <a:prstGeom prst="rect">
              <a:avLst/>
            </a:prstGeom>
          </p:spPr>
          <p:txBody>
            <a:bodyPr anchor="ctr" rtlCol="false" tIns="50800" lIns="50800" bIns="50800" rIns="50800"/>
            <a:lstStyle/>
            <a:p>
              <a:pPr algn="ctr">
                <a:lnSpc>
                  <a:spcPts val="2659"/>
                </a:lnSpc>
              </a:pPr>
            </a:p>
          </p:txBody>
        </p:sp>
      </p:grpSp>
      <p:sp>
        <p:nvSpPr>
          <p:cNvPr name="Freeform 42" id="42"/>
          <p:cNvSpPr/>
          <p:nvPr/>
        </p:nvSpPr>
        <p:spPr>
          <a:xfrm flipH="false" flipV="false" rot="0">
            <a:off x="14087202" y="5376925"/>
            <a:ext cx="2280968" cy="2280968"/>
          </a:xfrm>
          <a:custGeom>
            <a:avLst/>
            <a:gdLst/>
            <a:ahLst/>
            <a:cxnLst/>
            <a:rect r="r" b="b" t="t" l="l"/>
            <a:pathLst>
              <a:path h="2280968" w="2280968">
                <a:moveTo>
                  <a:pt x="0" y="0"/>
                </a:moveTo>
                <a:lnTo>
                  <a:pt x="2280968" y="0"/>
                </a:lnTo>
                <a:lnTo>
                  <a:pt x="2280968" y="2280968"/>
                </a:lnTo>
                <a:lnTo>
                  <a:pt x="0" y="2280968"/>
                </a:lnTo>
                <a:lnTo>
                  <a:pt x="0" y="0"/>
                </a:lnTo>
                <a:close/>
              </a:path>
            </a:pathLst>
          </a:custGeom>
          <a:blipFill>
            <a:blip r:embed="rId7"/>
            <a:stretch>
              <a:fillRect l="0" t="0" r="0" b="0"/>
            </a:stretch>
          </a:blipFill>
        </p:spPr>
      </p:sp>
      <p:sp>
        <p:nvSpPr>
          <p:cNvPr name="TextBox 43" id="43"/>
          <p:cNvSpPr txBox="true"/>
          <p:nvPr/>
        </p:nvSpPr>
        <p:spPr>
          <a:xfrm rot="0">
            <a:off x="415136" y="461402"/>
            <a:ext cx="7511651" cy="29533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a:t>
            </a:r>
            <a:r>
              <a:rPr lang="en-US" sz="5600">
                <a:solidFill>
                  <a:srgbClr val="004AAD"/>
                </a:solidFill>
                <a:latin typeface="TDTD원고딕"/>
                <a:ea typeface="TDTD원고딕"/>
                <a:cs typeface="TDTD원고딕"/>
                <a:sym typeface="TDTD원고딕"/>
              </a:rPr>
              <a:t> 고성과자 패턴 분석 및 지원자 성장 가능성 예측</a:t>
            </a:r>
          </a:p>
        </p:txBody>
      </p:sp>
      <p:sp>
        <p:nvSpPr>
          <p:cNvPr name="TextBox 44" id="44"/>
          <p:cNvSpPr txBox="true"/>
          <p:nvPr/>
        </p:nvSpPr>
        <p:spPr>
          <a:xfrm rot="0">
            <a:off x="9865902" y="794965"/>
            <a:ext cx="1579292" cy="209550"/>
          </a:xfrm>
          <a:prstGeom prst="rect">
            <a:avLst/>
          </a:prstGeom>
        </p:spPr>
        <p:txBody>
          <a:bodyPr anchor="t" rtlCol="false" tIns="0" lIns="0" bIns="0" rIns="0">
            <a:spAutoFit/>
          </a:bodyPr>
          <a:lstStyle/>
          <a:p>
            <a:pPr algn="ctr">
              <a:lnSpc>
                <a:spcPts val="1502"/>
              </a:lnSpc>
            </a:pPr>
            <a:r>
              <a:rPr lang="en-US" sz="1252">
                <a:solidFill>
                  <a:srgbClr val="004AAD"/>
                </a:solidFill>
                <a:latin typeface="Nanum Gothic"/>
                <a:ea typeface="Nanum Gothic"/>
                <a:cs typeface="Nanum Gothic"/>
                <a:sym typeface="Nanum Gothic"/>
              </a:rPr>
              <a:t>서류 합격자 선별</a:t>
            </a:r>
          </a:p>
        </p:txBody>
      </p:sp>
      <p:sp>
        <p:nvSpPr>
          <p:cNvPr name="TextBox 45" id="45"/>
          <p:cNvSpPr txBox="true"/>
          <p:nvPr/>
        </p:nvSpPr>
        <p:spPr>
          <a:xfrm rot="0">
            <a:off x="11624641" y="792193"/>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성장 가능성 예측</a:t>
            </a:r>
          </a:p>
        </p:txBody>
      </p:sp>
      <p:sp>
        <p:nvSpPr>
          <p:cNvPr name="TextBox 46" id="46"/>
          <p:cNvSpPr txBox="true"/>
          <p:nvPr/>
        </p:nvSpPr>
        <p:spPr>
          <a:xfrm rot="0">
            <a:off x="8230921" y="693988"/>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47" id="47"/>
          <p:cNvSpPr txBox="true"/>
          <p:nvPr/>
        </p:nvSpPr>
        <p:spPr>
          <a:xfrm rot="0">
            <a:off x="13383380" y="790662"/>
            <a:ext cx="1579292" cy="209550"/>
          </a:xfrm>
          <a:prstGeom prst="rect">
            <a:avLst/>
          </a:prstGeom>
        </p:spPr>
        <p:txBody>
          <a:bodyPr anchor="t" rtlCol="false" tIns="0" lIns="0" bIns="0" rIns="0">
            <a:spAutoFit/>
          </a:bodyPr>
          <a:lstStyle/>
          <a:p>
            <a:pPr algn="ctr">
              <a:lnSpc>
                <a:spcPts val="1502"/>
              </a:lnSpc>
            </a:pPr>
            <a:r>
              <a:rPr lang="en-US" sz="1252">
                <a:solidFill>
                  <a:srgbClr val="004AAD"/>
                </a:solidFill>
                <a:latin typeface="Nanum Gothic"/>
                <a:ea typeface="Nanum Gothic"/>
                <a:cs typeface="Nanum Gothic"/>
                <a:sym typeface="Nanum Gothic"/>
              </a:rPr>
              <a:t>이력서별 질문 생성</a:t>
            </a:r>
          </a:p>
        </p:txBody>
      </p:sp>
      <p:sp>
        <p:nvSpPr>
          <p:cNvPr name="TextBox 48" id="48"/>
          <p:cNvSpPr txBox="true"/>
          <p:nvPr/>
        </p:nvSpPr>
        <p:spPr>
          <a:xfrm rot="0">
            <a:off x="1268845" y="7474375"/>
            <a:ext cx="2965303" cy="1262756"/>
          </a:xfrm>
          <a:prstGeom prst="rect">
            <a:avLst/>
          </a:prstGeom>
        </p:spPr>
        <p:txBody>
          <a:bodyPr anchor="t" rtlCol="false" tIns="0" lIns="0" bIns="0" rIns="0">
            <a:spAutoFit/>
          </a:bodyPr>
          <a:lstStyle/>
          <a:p>
            <a:pPr algn="ctr">
              <a:lnSpc>
                <a:spcPts val="5044"/>
              </a:lnSpc>
            </a:pPr>
            <a:r>
              <a:rPr lang="en-US" sz="3602">
                <a:solidFill>
                  <a:srgbClr val="005694"/>
                </a:solidFill>
                <a:latin typeface="210 디딤고딕 Bold"/>
                <a:ea typeface="210 디딤고딕 Bold"/>
                <a:cs typeface="210 디딤고딕 Bold"/>
                <a:sym typeface="210 디딤고딕 Bold"/>
              </a:rPr>
              <a:t>고성과자</a:t>
            </a:r>
          </a:p>
          <a:p>
            <a:pPr algn="ctr">
              <a:lnSpc>
                <a:spcPts val="5044"/>
              </a:lnSpc>
              <a:spcBef>
                <a:spcPct val="0"/>
              </a:spcBef>
            </a:pPr>
            <a:r>
              <a:rPr lang="en-US" sz="3602">
                <a:solidFill>
                  <a:srgbClr val="005694"/>
                </a:solidFill>
                <a:latin typeface="210 디딤고딕 Bold"/>
                <a:ea typeface="210 디딤고딕 Bold"/>
                <a:cs typeface="210 디딤고딕 Bold"/>
                <a:sym typeface="210 디딤고딕 Bold"/>
              </a:rPr>
              <a:t> 데이터 베이스 </a:t>
            </a:r>
          </a:p>
        </p:txBody>
      </p:sp>
      <p:sp>
        <p:nvSpPr>
          <p:cNvPr name="TextBox 49" id="49"/>
          <p:cNvSpPr txBox="true"/>
          <p:nvPr/>
        </p:nvSpPr>
        <p:spPr>
          <a:xfrm rot="0">
            <a:off x="6105933" y="7474375"/>
            <a:ext cx="2150407" cy="1254611"/>
          </a:xfrm>
          <a:prstGeom prst="rect">
            <a:avLst/>
          </a:prstGeom>
        </p:spPr>
        <p:txBody>
          <a:bodyPr anchor="t" rtlCol="false" tIns="0" lIns="0" bIns="0" rIns="0">
            <a:spAutoFit/>
          </a:bodyPr>
          <a:lstStyle/>
          <a:p>
            <a:pPr algn="ctr">
              <a:lnSpc>
                <a:spcPts val="5044"/>
              </a:lnSpc>
            </a:pPr>
            <a:r>
              <a:rPr lang="en-US" sz="3602">
                <a:solidFill>
                  <a:srgbClr val="005694"/>
                </a:solidFill>
                <a:latin typeface="210 디딤고딕 Bold"/>
                <a:ea typeface="210 디딤고딕 Bold"/>
                <a:cs typeface="210 디딤고딕 Bold"/>
                <a:sym typeface="210 디딤고딕 Bold"/>
              </a:rPr>
              <a:t>임베딩 &amp;</a:t>
            </a:r>
          </a:p>
          <a:p>
            <a:pPr algn="ctr">
              <a:lnSpc>
                <a:spcPts val="5044"/>
              </a:lnSpc>
              <a:spcBef>
                <a:spcPct val="0"/>
              </a:spcBef>
            </a:pPr>
            <a:r>
              <a:rPr lang="en-US" sz="3602">
                <a:solidFill>
                  <a:srgbClr val="005694"/>
                </a:solidFill>
                <a:latin typeface="210 디딤고딕 Bold"/>
                <a:ea typeface="210 디딤고딕 Bold"/>
                <a:cs typeface="210 디딤고딕 Bold"/>
                <a:sym typeface="210 디딤고딕 Bold"/>
              </a:rPr>
              <a:t>클러스터링</a:t>
            </a:r>
          </a:p>
        </p:txBody>
      </p:sp>
      <p:sp>
        <p:nvSpPr>
          <p:cNvPr name="TextBox 50" id="50"/>
          <p:cNvSpPr txBox="true"/>
          <p:nvPr/>
        </p:nvSpPr>
        <p:spPr>
          <a:xfrm rot="0">
            <a:off x="14088479" y="7474375"/>
            <a:ext cx="2278413" cy="1262756"/>
          </a:xfrm>
          <a:prstGeom prst="rect">
            <a:avLst/>
          </a:prstGeom>
        </p:spPr>
        <p:txBody>
          <a:bodyPr anchor="t" rtlCol="false" tIns="0" lIns="0" bIns="0" rIns="0">
            <a:spAutoFit/>
          </a:bodyPr>
          <a:lstStyle/>
          <a:p>
            <a:pPr algn="ctr">
              <a:lnSpc>
                <a:spcPts val="5044"/>
              </a:lnSpc>
            </a:pPr>
            <a:r>
              <a:rPr lang="en-US" sz="3602">
                <a:solidFill>
                  <a:srgbClr val="005694"/>
                </a:solidFill>
                <a:latin typeface="210 디딤고딕 Bold"/>
                <a:ea typeface="210 디딤고딕 Bold"/>
                <a:cs typeface="210 디딤고딕 Bold"/>
                <a:sym typeface="210 디딤고딕 Bold"/>
              </a:rPr>
              <a:t>성장 가능성</a:t>
            </a:r>
          </a:p>
          <a:p>
            <a:pPr algn="ctr">
              <a:lnSpc>
                <a:spcPts val="5044"/>
              </a:lnSpc>
              <a:spcBef>
                <a:spcPct val="0"/>
              </a:spcBef>
            </a:pPr>
            <a:r>
              <a:rPr lang="en-US" sz="3602">
                <a:solidFill>
                  <a:srgbClr val="005694"/>
                </a:solidFill>
                <a:latin typeface="210 디딤고딕 Bold"/>
                <a:ea typeface="210 디딤고딕 Bold"/>
                <a:cs typeface="210 디딤고딕 Bold"/>
                <a:sym typeface="210 디딤고딕 Bold"/>
              </a:rPr>
              <a:t>점수 산출</a:t>
            </a:r>
          </a:p>
        </p:txBody>
      </p:sp>
      <p:sp>
        <p:nvSpPr>
          <p:cNvPr name="AutoShape 51" id="51"/>
          <p:cNvSpPr/>
          <p:nvPr/>
        </p:nvSpPr>
        <p:spPr>
          <a:xfrm>
            <a:off x="4534645" y="6919496"/>
            <a:ext cx="903908" cy="0"/>
          </a:xfrm>
          <a:prstGeom prst="line">
            <a:avLst/>
          </a:prstGeom>
          <a:ln cap="flat" w="38100">
            <a:solidFill>
              <a:srgbClr val="1FB5FF"/>
            </a:solidFill>
            <a:prstDash val="solid"/>
            <a:headEnd type="none" len="sm" w="sm"/>
            <a:tailEnd type="triangle" len="med" w="lg"/>
          </a:ln>
        </p:spPr>
      </p:sp>
      <p:sp>
        <p:nvSpPr>
          <p:cNvPr name="AutoShape 52" id="52"/>
          <p:cNvSpPr/>
          <p:nvPr/>
        </p:nvSpPr>
        <p:spPr>
          <a:xfrm>
            <a:off x="8375963" y="6901609"/>
            <a:ext cx="903908" cy="0"/>
          </a:xfrm>
          <a:prstGeom prst="line">
            <a:avLst/>
          </a:prstGeom>
          <a:ln cap="flat" w="38100">
            <a:solidFill>
              <a:srgbClr val="1FB5FF"/>
            </a:solidFill>
            <a:prstDash val="solid"/>
            <a:headEnd type="none" len="sm" w="sm"/>
            <a:tailEnd type="triangle" len="med" w="lg"/>
          </a:ln>
        </p:spPr>
      </p:sp>
      <p:sp>
        <p:nvSpPr>
          <p:cNvPr name="AutoShape 53" id="53"/>
          <p:cNvSpPr/>
          <p:nvPr/>
        </p:nvSpPr>
        <p:spPr>
          <a:xfrm>
            <a:off x="12622328" y="6937382"/>
            <a:ext cx="903908" cy="0"/>
          </a:xfrm>
          <a:prstGeom prst="line">
            <a:avLst/>
          </a:prstGeom>
          <a:ln cap="flat" w="38100">
            <a:solidFill>
              <a:srgbClr val="1FB5FF"/>
            </a:solidFill>
            <a:prstDash val="solid"/>
            <a:headEnd type="none" len="sm" w="sm"/>
            <a:tailEnd type="triangle" len="med" w="lg"/>
          </a:ln>
        </p:spPr>
      </p:sp>
      <p:sp>
        <p:nvSpPr>
          <p:cNvPr name="TextBox 54" id="54"/>
          <p:cNvSpPr txBox="true"/>
          <p:nvPr/>
        </p:nvSpPr>
        <p:spPr>
          <a:xfrm rot="0">
            <a:off x="1584685" y="3882389"/>
            <a:ext cx="15390371" cy="632461"/>
          </a:xfrm>
          <a:prstGeom prst="rect">
            <a:avLst/>
          </a:prstGeom>
        </p:spPr>
        <p:txBody>
          <a:bodyPr anchor="t" rtlCol="false" tIns="0" lIns="0" bIns="0" rIns="0">
            <a:spAutoFit/>
          </a:bodyPr>
          <a:lstStyle/>
          <a:p>
            <a:pPr algn="ctr">
              <a:lnSpc>
                <a:spcPts val="5039"/>
              </a:lnSpc>
              <a:spcBef>
                <a:spcPct val="0"/>
              </a:spcBef>
            </a:pPr>
            <a:r>
              <a:rPr lang="en-US" sz="3599">
                <a:solidFill>
                  <a:srgbClr val="004AAD"/>
                </a:solidFill>
                <a:latin typeface="210 디딤고딕 Bold"/>
                <a:ea typeface="210 디딤고딕 Bold"/>
                <a:cs typeface="210 디딤고딕 Bold"/>
                <a:sym typeface="210 디딤고딕 Bold"/>
              </a:rPr>
              <a:t>“AI가 고성과자 패턴분석을 기반으로 지원자의 성장가능성을 수치화합니다.</a:t>
            </a:r>
            <a:r>
              <a:rPr lang="en-US" sz="3599">
                <a:solidFill>
                  <a:srgbClr val="004AAD"/>
                </a:solidFill>
                <a:latin typeface="210 디딤고딕 Bold"/>
                <a:ea typeface="210 디딤고딕 Bold"/>
                <a:cs typeface="210 디딤고딕 Bold"/>
                <a:sym typeface="210 디딤고딕 Bold"/>
              </a:rPr>
              <a: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Freeform 2" id="2"/>
          <p:cNvSpPr/>
          <p:nvPr/>
        </p:nvSpPr>
        <p:spPr>
          <a:xfrm flipH="false" flipV="false" rot="0">
            <a:off x="16171348"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3" id="3"/>
          <p:cNvSpPr/>
          <p:nvPr/>
        </p:nvSpPr>
        <p:spPr>
          <a:xfrm flipH="false" flipV="false" rot="0">
            <a:off x="14384189"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sp>
        <p:nvSpPr>
          <p:cNvPr name="AutoShape 4" id="4"/>
          <p:cNvSpPr/>
          <p:nvPr/>
        </p:nvSpPr>
        <p:spPr>
          <a:xfrm>
            <a:off x="8098237" y="1799982"/>
            <a:ext cx="14305829" cy="0"/>
          </a:xfrm>
          <a:prstGeom prst="line">
            <a:avLst/>
          </a:prstGeom>
          <a:ln cap="flat" w="28575">
            <a:solidFill>
              <a:srgbClr val="1FB5FF"/>
            </a:solidFill>
            <a:prstDash val="solid"/>
            <a:headEnd type="none" len="sm" w="sm"/>
            <a:tailEnd type="none" len="sm" w="sm"/>
          </a:ln>
        </p:spPr>
      </p:sp>
      <p:sp>
        <p:nvSpPr>
          <p:cNvPr name="AutoShape 5" id="5"/>
          <p:cNvSpPr/>
          <p:nvPr/>
        </p:nvSpPr>
        <p:spPr>
          <a:xfrm flipV="true">
            <a:off x="10654978" y="1390538"/>
            <a:ext cx="0" cy="288956"/>
          </a:xfrm>
          <a:prstGeom prst="line">
            <a:avLst/>
          </a:prstGeom>
          <a:ln cap="flat" w="9525">
            <a:solidFill>
              <a:srgbClr val="1FB5FF"/>
            </a:solidFill>
            <a:prstDash val="sysDash"/>
            <a:headEnd type="none" len="sm" w="sm"/>
            <a:tailEnd type="none" len="sm" w="sm"/>
          </a:ln>
        </p:spPr>
      </p:sp>
      <p:grpSp>
        <p:nvGrpSpPr>
          <p:cNvPr name="Group 6" id="6"/>
          <p:cNvGrpSpPr/>
          <p:nvPr/>
        </p:nvGrpSpPr>
        <p:grpSpPr>
          <a:xfrm rot="2700000">
            <a:off x="10612949" y="1697139"/>
            <a:ext cx="85198" cy="85198"/>
            <a:chOff x="0" y="0"/>
            <a:chExt cx="50173" cy="50173"/>
          </a:xfrm>
        </p:grpSpPr>
        <p:sp>
          <p:nvSpPr>
            <p:cNvPr name="Freeform 7" id="7"/>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8" id="8"/>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9865902" y="682703"/>
            <a:ext cx="1578153" cy="707835"/>
            <a:chOff x="0" y="0"/>
            <a:chExt cx="929365" cy="416840"/>
          </a:xfrm>
        </p:grpSpPr>
        <p:sp>
          <p:nvSpPr>
            <p:cNvPr name="Freeform 10" id="10"/>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11" id="11"/>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flipV="true">
            <a:off x="9857905" y="1082948"/>
            <a:ext cx="1586150" cy="0"/>
          </a:xfrm>
          <a:prstGeom prst="line">
            <a:avLst/>
          </a:prstGeom>
          <a:ln cap="flat" w="9525">
            <a:solidFill>
              <a:srgbClr val="1FB5FF"/>
            </a:solidFill>
            <a:prstDash val="sysDash"/>
            <a:headEnd type="none" len="sm" w="sm"/>
            <a:tailEnd type="none" len="sm" w="sm"/>
          </a:ln>
        </p:spPr>
      </p:sp>
      <p:sp>
        <p:nvSpPr>
          <p:cNvPr name="AutoShape 13" id="13"/>
          <p:cNvSpPr/>
          <p:nvPr/>
        </p:nvSpPr>
        <p:spPr>
          <a:xfrm flipV="true">
            <a:off x="12413717" y="1386235"/>
            <a:ext cx="0" cy="288956"/>
          </a:xfrm>
          <a:prstGeom prst="line">
            <a:avLst/>
          </a:prstGeom>
          <a:ln cap="flat" w="9525">
            <a:solidFill>
              <a:srgbClr val="1FB5FF"/>
            </a:solidFill>
            <a:prstDash val="sysDash"/>
            <a:headEnd type="none" len="sm" w="sm"/>
            <a:tailEnd type="none" len="sm" w="sm"/>
          </a:ln>
        </p:spPr>
      </p:sp>
      <p:grpSp>
        <p:nvGrpSpPr>
          <p:cNvPr name="Group 14" id="14"/>
          <p:cNvGrpSpPr/>
          <p:nvPr/>
        </p:nvGrpSpPr>
        <p:grpSpPr>
          <a:xfrm rot="2700000">
            <a:off x="12371688" y="1692835"/>
            <a:ext cx="85198" cy="85198"/>
            <a:chOff x="0" y="0"/>
            <a:chExt cx="50173" cy="50173"/>
          </a:xfrm>
        </p:grpSpPr>
        <p:sp>
          <p:nvSpPr>
            <p:cNvPr name="Freeform 15" id="15"/>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6" id="16"/>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1624641" y="678399"/>
            <a:ext cx="1578153" cy="707835"/>
            <a:chOff x="0" y="0"/>
            <a:chExt cx="929365" cy="416840"/>
          </a:xfrm>
        </p:grpSpPr>
        <p:sp>
          <p:nvSpPr>
            <p:cNvPr name="Freeform 18" id="18"/>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41BFD5"/>
              </a:solidFill>
              <a:prstDash val="solid"/>
              <a:miter/>
            </a:ln>
          </p:spPr>
        </p:sp>
        <p:sp>
          <p:nvSpPr>
            <p:cNvPr name="TextBox 19" id="19"/>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0" id="20"/>
          <p:cNvSpPr/>
          <p:nvPr/>
        </p:nvSpPr>
        <p:spPr>
          <a:xfrm flipV="true">
            <a:off x="11616644" y="1078645"/>
            <a:ext cx="1586150" cy="0"/>
          </a:xfrm>
          <a:prstGeom prst="line">
            <a:avLst/>
          </a:prstGeom>
          <a:ln cap="flat" w="9525">
            <a:solidFill>
              <a:srgbClr val="1FB5FF"/>
            </a:solidFill>
            <a:prstDash val="sysDash"/>
            <a:headEnd type="none" len="sm" w="sm"/>
            <a:tailEnd type="none" len="sm" w="sm"/>
          </a:ln>
        </p:spPr>
      </p:sp>
      <p:sp>
        <p:nvSpPr>
          <p:cNvPr name="AutoShape 21" id="21"/>
          <p:cNvSpPr/>
          <p:nvPr/>
        </p:nvSpPr>
        <p:spPr>
          <a:xfrm flipV="true">
            <a:off x="14172456" y="1386235"/>
            <a:ext cx="0" cy="288956"/>
          </a:xfrm>
          <a:prstGeom prst="line">
            <a:avLst/>
          </a:prstGeom>
          <a:ln cap="flat" w="9525">
            <a:solidFill>
              <a:srgbClr val="1FB5FF"/>
            </a:solidFill>
            <a:prstDash val="sysDash"/>
            <a:headEnd type="none" len="sm" w="sm"/>
            <a:tailEnd type="none" len="sm" w="sm"/>
          </a:ln>
        </p:spPr>
      </p:sp>
      <p:grpSp>
        <p:nvGrpSpPr>
          <p:cNvPr name="Group 22" id="22"/>
          <p:cNvGrpSpPr/>
          <p:nvPr/>
        </p:nvGrpSpPr>
        <p:grpSpPr>
          <a:xfrm rot="2700000">
            <a:off x="14130427" y="1692835"/>
            <a:ext cx="85198" cy="85198"/>
            <a:chOff x="0" y="0"/>
            <a:chExt cx="50173" cy="50173"/>
          </a:xfrm>
        </p:grpSpPr>
        <p:sp>
          <p:nvSpPr>
            <p:cNvPr name="Freeform 23" id="23"/>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4" id="24"/>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0">
            <a:off x="13383380" y="678399"/>
            <a:ext cx="1578153" cy="707835"/>
            <a:chOff x="0" y="0"/>
            <a:chExt cx="929365" cy="416840"/>
          </a:xfrm>
        </p:grpSpPr>
        <p:sp>
          <p:nvSpPr>
            <p:cNvPr name="Freeform 26" id="26"/>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27" id="27"/>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8" id="28"/>
          <p:cNvSpPr/>
          <p:nvPr/>
        </p:nvSpPr>
        <p:spPr>
          <a:xfrm flipV="true">
            <a:off x="13375383" y="1078645"/>
            <a:ext cx="1586150" cy="0"/>
          </a:xfrm>
          <a:prstGeom prst="line">
            <a:avLst/>
          </a:prstGeom>
          <a:ln cap="flat" w="9525">
            <a:solidFill>
              <a:srgbClr val="1FB5FF"/>
            </a:solidFill>
            <a:prstDash val="sysDash"/>
            <a:headEnd type="none" len="sm" w="sm"/>
            <a:tailEnd type="none" len="sm" w="sm"/>
          </a:ln>
        </p:spPr>
      </p:sp>
      <p:sp>
        <p:nvSpPr>
          <p:cNvPr name="TextBox 29" id="29"/>
          <p:cNvSpPr txBox="true"/>
          <p:nvPr/>
        </p:nvSpPr>
        <p:spPr>
          <a:xfrm rot="0">
            <a:off x="415136" y="461402"/>
            <a:ext cx="7511651" cy="29533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a:t>
            </a:r>
            <a:r>
              <a:rPr lang="en-US" sz="5600">
                <a:solidFill>
                  <a:srgbClr val="004AAD"/>
                </a:solidFill>
                <a:latin typeface="TDTD원고딕"/>
                <a:ea typeface="TDTD원고딕"/>
                <a:cs typeface="TDTD원고딕"/>
                <a:sym typeface="TDTD원고딕"/>
              </a:rPr>
              <a:t> 고성과자 패턴 분석 및 지원자 성장 가능성 예측</a:t>
            </a:r>
          </a:p>
        </p:txBody>
      </p:sp>
      <p:grpSp>
        <p:nvGrpSpPr>
          <p:cNvPr name="Group 30" id="30"/>
          <p:cNvGrpSpPr/>
          <p:nvPr/>
        </p:nvGrpSpPr>
        <p:grpSpPr>
          <a:xfrm rot="0">
            <a:off x="2600729" y="3009081"/>
            <a:ext cx="2848916" cy="2698849"/>
            <a:chOff x="0" y="0"/>
            <a:chExt cx="812800" cy="769986"/>
          </a:xfrm>
        </p:grpSpPr>
        <p:sp>
          <p:nvSpPr>
            <p:cNvPr name="Freeform 31" id="31"/>
            <p:cNvSpPr/>
            <p:nvPr/>
          </p:nvSpPr>
          <p:spPr>
            <a:xfrm flipH="false" flipV="false" rot="0">
              <a:off x="0" y="0"/>
              <a:ext cx="812800" cy="769986"/>
            </a:xfrm>
            <a:custGeom>
              <a:avLst/>
              <a:gdLst/>
              <a:ahLst/>
              <a:cxnLst/>
              <a:rect r="r" b="b" t="t" l="l"/>
              <a:pathLst>
                <a:path h="769986" w="812800">
                  <a:moveTo>
                    <a:pt x="406400" y="0"/>
                  </a:moveTo>
                  <a:cubicBezTo>
                    <a:pt x="181951" y="0"/>
                    <a:pt x="0" y="172367"/>
                    <a:pt x="0" y="384993"/>
                  </a:cubicBezTo>
                  <a:cubicBezTo>
                    <a:pt x="0" y="597618"/>
                    <a:pt x="181951" y="769986"/>
                    <a:pt x="406400" y="769986"/>
                  </a:cubicBezTo>
                  <a:cubicBezTo>
                    <a:pt x="630849" y="769986"/>
                    <a:pt x="812800" y="597618"/>
                    <a:pt x="812800" y="384993"/>
                  </a:cubicBezTo>
                  <a:cubicBezTo>
                    <a:pt x="812800" y="172367"/>
                    <a:pt x="630849" y="0"/>
                    <a:pt x="406400" y="0"/>
                  </a:cubicBezTo>
                  <a:close/>
                </a:path>
              </a:pathLst>
            </a:custGeom>
            <a:solidFill>
              <a:srgbClr val="FFFFFF"/>
            </a:solidFill>
          </p:spPr>
        </p:sp>
        <p:sp>
          <p:nvSpPr>
            <p:cNvPr name="TextBox 32" id="32"/>
            <p:cNvSpPr txBox="true"/>
            <p:nvPr/>
          </p:nvSpPr>
          <p:spPr>
            <a:xfrm>
              <a:off x="76200" y="24561"/>
              <a:ext cx="660400" cy="673238"/>
            </a:xfrm>
            <a:prstGeom prst="rect">
              <a:avLst/>
            </a:prstGeom>
          </p:spPr>
          <p:txBody>
            <a:bodyPr anchor="ctr" rtlCol="false" tIns="50800" lIns="50800" bIns="50800" rIns="50800"/>
            <a:lstStyle/>
            <a:p>
              <a:pPr algn="ctr">
                <a:lnSpc>
                  <a:spcPts val="2659"/>
                </a:lnSpc>
              </a:pPr>
            </a:p>
          </p:txBody>
        </p:sp>
      </p:grpSp>
      <p:sp>
        <p:nvSpPr>
          <p:cNvPr name="Freeform 33" id="33"/>
          <p:cNvSpPr/>
          <p:nvPr/>
        </p:nvSpPr>
        <p:spPr>
          <a:xfrm flipH="false" flipV="false" rot="-5400000">
            <a:off x="6549565" y="2931580"/>
            <a:ext cx="2018451" cy="2853851"/>
          </a:xfrm>
          <a:custGeom>
            <a:avLst/>
            <a:gdLst/>
            <a:ahLst/>
            <a:cxnLst/>
            <a:rect r="r" b="b" t="t" l="l"/>
            <a:pathLst>
              <a:path h="2853851" w="2018451">
                <a:moveTo>
                  <a:pt x="0" y="0"/>
                </a:moveTo>
                <a:lnTo>
                  <a:pt x="2018450" y="0"/>
                </a:lnTo>
                <a:lnTo>
                  <a:pt x="2018450" y="2853851"/>
                </a:lnTo>
                <a:lnTo>
                  <a:pt x="0" y="2853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4" id="34"/>
          <p:cNvGrpSpPr/>
          <p:nvPr/>
        </p:nvGrpSpPr>
        <p:grpSpPr>
          <a:xfrm rot="0">
            <a:off x="4120437" y="5970254"/>
            <a:ext cx="10534289" cy="3395617"/>
            <a:chOff x="0" y="0"/>
            <a:chExt cx="2521565" cy="812800"/>
          </a:xfrm>
        </p:grpSpPr>
        <p:sp>
          <p:nvSpPr>
            <p:cNvPr name="Freeform 35" id="35"/>
            <p:cNvSpPr/>
            <p:nvPr/>
          </p:nvSpPr>
          <p:spPr>
            <a:xfrm flipH="false" flipV="false" rot="0">
              <a:off x="0" y="0"/>
              <a:ext cx="2521565" cy="812800"/>
            </a:xfrm>
            <a:custGeom>
              <a:avLst/>
              <a:gdLst/>
              <a:ahLst/>
              <a:cxnLst/>
              <a:rect r="r" b="b" t="t" l="l"/>
              <a:pathLst>
                <a:path h="812800" w="2521565">
                  <a:moveTo>
                    <a:pt x="37481" y="0"/>
                  </a:moveTo>
                  <a:lnTo>
                    <a:pt x="2484084" y="0"/>
                  </a:lnTo>
                  <a:cubicBezTo>
                    <a:pt x="2504785" y="0"/>
                    <a:pt x="2521565" y="16781"/>
                    <a:pt x="2521565" y="37481"/>
                  </a:cubicBezTo>
                  <a:lnTo>
                    <a:pt x="2521565" y="775319"/>
                  </a:lnTo>
                  <a:cubicBezTo>
                    <a:pt x="2521565" y="796019"/>
                    <a:pt x="2504785" y="812800"/>
                    <a:pt x="2484084" y="812800"/>
                  </a:cubicBezTo>
                  <a:lnTo>
                    <a:pt x="37481" y="812800"/>
                  </a:lnTo>
                  <a:cubicBezTo>
                    <a:pt x="16781" y="812800"/>
                    <a:pt x="0" y="796019"/>
                    <a:pt x="0" y="775319"/>
                  </a:cubicBezTo>
                  <a:lnTo>
                    <a:pt x="0" y="37481"/>
                  </a:lnTo>
                  <a:cubicBezTo>
                    <a:pt x="0" y="16781"/>
                    <a:pt x="16781" y="0"/>
                    <a:pt x="37481" y="0"/>
                  </a:cubicBezTo>
                  <a:close/>
                </a:path>
              </a:pathLst>
            </a:custGeom>
            <a:solidFill>
              <a:srgbClr val="C1DEFF"/>
            </a:solidFill>
            <a:ln w="38100" cap="rnd">
              <a:solidFill>
                <a:srgbClr val="000000"/>
              </a:solidFill>
              <a:prstDash val="solid"/>
              <a:round/>
            </a:ln>
          </p:spPr>
        </p:sp>
        <p:sp>
          <p:nvSpPr>
            <p:cNvPr name="TextBox 36" id="36"/>
            <p:cNvSpPr txBox="true"/>
            <p:nvPr/>
          </p:nvSpPr>
          <p:spPr>
            <a:xfrm>
              <a:off x="0" y="-47625"/>
              <a:ext cx="2521565" cy="860425"/>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3211858" y="3920356"/>
            <a:ext cx="1626658" cy="781049"/>
          </a:xfrm>
          <a:prstGeom prst="rect">
            <a:avLst/>
          </a:prstGeom>
        </p:spPr>
        <p:txBody>
          <a:bodyPr anchor="t" rtlCol="false" tIns="0" lIns="0" bIns="0" rIns="0">
            <a:spAutoFit/>
          </a:bodyPr>
          <a:lstStyle/>
          <a:p>
            <a:pPr algn="l">
              <a:lnSpc>
                <a:spcPts val="6300"/>
              </a:lnSpc>
            </a:pPr>
            <a:r>
              <a:rPr lang="en-US" sz="4500">
                <a:solidFill>
                  <a:srgbClr val="000000"/>
                </a:solidFill>
                <a:latin typeface="TDTD원고딕"/>
                <a:ea typeface="TDTD원고딕"/>
                <a:cs typeface="TDTD원고딕"/>
                <a:sym typeface="TDTD원고딕"/>
              </a:rPr>
              <a:t>잠재력</a:t>
            </a:r>
          </a:p>
        </p:txBody>
      </p:sp>
      <p:sp>
        <p:nvSpPr>
          <p:cNvPr name="TextBox 38" id="38"/>
          <p:cNvSpPr txBox="true"/>
          <p:nvPr/>
        </p:nvSpPr>
        <p:spPr>
          <a:xfrm rot="0">
            <a:off x="9865902" y="794965"/>
            <a:ext cx="1579292" cy="209550"/>
          </a:xfrm>
          <a:prstGeom prst="rect">
            <a:avLst/>
          </a:prstGeom>
        </p:spPr>
        <p:txBody>
          <a:bodyPr anchor="t" rtlCol="false" tIns="0" lIns="0" bIns="0" rIns="0">
            <a:spAutoFit/>
          </a:bodyPr>
          <a:lstStyle/>
          <a:p>
            <a:pPr algn="ctr">
              <a:lnSpc>
                <a:spcPts val="1502"/>
              </a:lnSpc>
            </a:pPr>
            <a:r>
              <a:rPr lang="en-US" sz="1252">
                <a:solidFill>
                  <a:srgbClr val="004AAD"/>
                </a:solidFill>
                <a:latin typeface="Nanum Gothic"/>
                <a:ea typeface="Nanum Gothic"/>
                <a:cs typeface="Nanum Gothic"/>
                <a:sym typeface="Nanum Gothic"/>
              </a:rPr>
              <a:t>서류 합격자 선별</a:t>
            </a:r>
          </a:p>
        </p:txBody>
      </p:sp>
      <p:sp>
        <p:nvSpPr>
          <p:cNvPr name="TextBox 39" id="39"/>
          <p:cNvSpPr txBox="true"/>
          <p:nvPr/>
        </p:nvSpPr>
        <p:spPr>
          <a:xfrm rot="0">
            <a:off x="11624641" y="792193"/>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성장 가능성 예측</a:t>
            </a:r>
          </a:p>
        </p:txBody>
      </p:sp>
      <p:sp>
        <p:nvSpPr>
          <p:cNvPr name="TextBox 40" id="40"/>
          <p:cNvSpPr txBox="true"/>
          <p:nvPr/>
        </p:nvSpPr>
        <p:spPr>
          <a:xfrm rot="0">
            <a:off x="8230921" y="693988"/>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41" id="41"/>
          <p:cNvSpPr txBox="true"/>
          <p:nvPr/>
        </p:nvSpPr>
        <p:spPr>
          <a:xfrm rot="0">
            <a:off x="13383380" y="790662"/>
            <a:ext cx="1579292" cy="209550"/>
          </a:xfrm>
          <a:prstGeom prst="rect">
            <a:avLst/>
          </a:prstGeom>
        </p:spPr>
        <p:txBody>
          <a:bodyPr anchor="t" rtlCol="false" tIns="0" lIns="0" bIns="0" rIns="0">
            <a:spAutoFit/>
          </a:bodyPr>
          <a:lstStyle/>
          <a:p>
            <a:pPr algn="ctr">
              <a:lnSpc>
                <a:spcPts val="1502"/>
              </a:lnSpc>
            </a:pPr>
            <a:r>
              <a:rPr lang="en-US" sz="1252">
                <a:solidFill>
                  <a:srgbClr val="004AAD"/>
                </a:solidFill>
                <a:latin typeface="Nanum Gothic"/>
                <a:ea typeface="Nanum Gothic"/>
                <a:cs typeface="Nanum Gothic"/>
                <a:sym typeface="Nanum Gothic"/>
              </a:rPr>
              <a:t>이력서별 질문 생성</a:t>
            </a:r>
          </a:p>
        </p:txBody>
      </p:sp>
      <p:sp>
        <p:nvSpPr>
          <p:cNvPr name="TextBox 42" id="42"/>
          <p:cNvSpPr txBox="true"/>
          <p:nvPr/>
        </p:nvSpPr>
        <p:spPr>
          <a:xfrm rot="0">
            <a:off x="5140491" y="5860331"/>
            <a:ext cx="9071753" cy="3505541"/>
          </a:xfrm>
          <a:prstGeom prst="rect">
            <a:avLst/>
          </a:prstGeom>
        </p:spPr>
        <p:txBody>
          <a:bodyPr anchor="t" rtlCol="false" tIns="0" lIns="0" bIns="0" rIns="0">
            <a:spAutoFit/>
          </a:bodyPr>
          <a:lstStyle/>
          <a:p>
            <a:pPr algn="ctr">
              <a:lnSpc>
                <a:spcPts val="5545"/>
              </a:lnSpc>
            </a:pPr>
          </a:p>
          <a:p>
            <a:pPr algn="ctr">
              <a:lnSpc>
                <a:spcPts val="5545"/>
              </a:lnSpc>
            </a:pPr>
            <a:r>
              <a:rPr lang="en-US" sz="3961">
                <a:solidFill>
                  <a:srgbClr val="004AAD"/>
                </a:solidFill>
                <a:latin typeface="210 디딤고딕 Bold"/>
                <a:ea typeface="210 디딤고딕 Bold"/>
                <a:cs typeface="210 디딤고딕 Bold"/>
                <a:sym typeface="210 디딤고딕 Bold"/>
              </a:rPr>
              <a:t> </a:t>
            </a:r>
            <a:r>
              <a:rPr lang="en-US" sz="3961">
                <a:solidFill>
                  <a:srgbClr val="000000"/>
                </a:solidFill>
                <a:latin typeface="210 디딤고딕 Bold"/>
                <a:ea typeface="210 디딤고딕 Bold"/>
                <a:cs typeface="210 디딤고딕 Bold"/>
                <a:sym typeface="210 디딤고딕 Bold"/>
              </a:rPr>
              <a:t>숨어 있는 인재 발굴 가능</a:t>
            </a:r>
          </a:p>
          <a:p>
            <a:pPr algn="ctr">
              <a:lnSpc>
                <a:spcPts val="5545"/>
              </a:lnSpc>
            </a:pPr>
            <a:r>
              <a:rPr lang="en-US" sz="3961">
                <a:solidFill>
                  <a:srgbClr val="000000"/>
                </a:solidFill>
                <a:latin typeface="210 디딤고딕 Bold"/>
                <a:ea typeface="210 디딤고딕 Bold"/>
                <a:cs typeface="210 디딤고딕 Bold"/>
                <a:sym typeface="210 디딤고딕 Bold"/>
              </a:rPr>
              <a:t>객관적 기준으로 지원자 간 성장력 비교</a:t>
            </a:r>
          </a:p>
          <a:p>
            <a:pPr algn="ctr">
              <a:lnSpc>
                <a:spcPts val="5545"/>
              </a:lnSpc>
            </a:pPr>
            <a:r>
              <a:rPr lang="en-US" sz="3961">
                <a:solidFill>
                  <a:srgbClr val="000000"/>
                </a:solidFill>
                <a:latin typeface="210 디딤고딕 Bold"/>
                <a:ea typeface="210 디딤고딕 Bold"/>
                <a:cs typeface="210 디딤고딕 Bold"/>
                <a:sym typeface="210 디딤고딕 Bold"/>
              </a:rPr>
              <a:t>결과에 근거 포함 </a:t>
            </a:r>
          </a:p>
          <a:p>
            <a:pPr algn="ctr">
              <a:lnSpc>
                <a:spcPts val="5545"/>
              </a:lnSpc>
              <a:spcBef>
                <a:spcPct val="0"/>
              </a:spcBef>
            </a:pPr>
          </a:p>
        </p:txBody>
      </p:sp>
      <p:sp>
        <p:nvSpPr>
          <p:cNvPr name="Freeform 43" id="43"/>
          <p:cNvSpPr/>
          <p:nvPr/>
        </p:nvSpPr>
        <p:spPr>
          <a:xfrm flipH="false" flipV="false" rot="0">
            <a:off x="6229053" y="6621004"/>
            <a:ext cx="770161" cy="627338"/>
          </a:xfrm>
          <a:custGeom>
            <a:avLst/>
            <a:gdLst/>
            <a:ahLst/>
            <a:cxnLst/>
            <a:rect r="r" b="b" t="t" l="l"/>
            <a:pathLst>
              <a:path h="627338" w="770161">
                <a:moveTo>
                  <a:pt x="0" y="0"/>
                </a:moveTo>
                <a:lnTo>
                  <a:pt x="770162" y="0"/>
                </a:lnTo>
                <a:lnTo>
                  <a:pt x="770162" y="627338"/>
                </a:lnTo>
                <a:lnTo>
                  <a:pt x="0" y="627338"/>
                </a:lnTo>
                <a:lnTo>
                  <a:pt x="0" y="0"/>
                </a:lnTo>
                <a:close/>
              </a:path>
            </a:pathLst>
          </a:custGeom>
          <a:blipFill>
            <a:blip r:embed="rId6"/>
            <a:stretch>
              <a:fillRect l="0" t="0" r="0" b="0"/>
            </a:stretch>
          </a:blipFill>
        </p:spPr>
      </p:sp>
      <p:sp>
        <p:nvSpPr>
          <p:cNvPr name="TextBox 44" id="44"/>
          <p:cNvSpPr txBox="true"/>
          <p:nvPr/>
        </p:nvSpPr>
        <p:spPr>
          <a:xfrm rot="0">
            <a:off x="9667935" y="3834774"/>
            <a:ext cx="7191542" cy="771525"/>
          </a:xfrm>
          <a:prstGeom prst="rect">
            <a:avLst/>
          </a:prstGeom>
        </p:spPr>
        <p:txBody>
          <a:bodyPr anchor="t" rtlCol="false" tIns="0" lIns="0" bIns="0" rIns="0">
            <a:spAutoFit/>
          </a:bodyPr>
          <a:lstStyle/>
          <a:p>
            <a:pPr algn="l">
              <a:lnSpc>
                <a:spcPts val="6299"/>
              </a:lnSpc>
            </a:pPr>
            <a:r>
              <a:rPr lang="en-US" sz="4500">
                <a:solidFill>
                  <a:srgbClr val="000000"/>
                </a:solidFill>
                <a:latin typeface="TDTD원고딕"/>
                <a:ea typeface="TDTD원고딕"/>
                <a:cs typeface="TDTD원고딕"/>
                <a:sym typeface="TDTD원고딕"/>
              </a:rPr>
              <a:t>채용의 공정성과</a:t>
            </a:r>
            <a:r>
              <a:rPr lang="en-US" sz="4500">
                <a:solidFill>
                  <a:srgbClr val="000000"/>
                </a:solidFill>
                <a:latin typeface="TDTD원고딕"/>
                <a:ea typeface="TDTD원고딕"/>
                <a:cs typeface="TDTD원고딕"/>
                <a:sym typeface="TDTD원고딕"/>
              </a:rPr>
              <a:t> 예측력 높임</a:t>
            </a:r>
          </a:p>
        </p:txBody>
      </p:sp>
      <p:sp>
        <p:nvSpPr>
          <p:cNvPr name="TextBox 45" id="45"/>
          <p:cNvSpPr txBox="true"/>
          <p:nvPr/>
        </p:nvSpPr>
        <p:spPr>
          <a:xfrm rot="0">
            <a:off x="7284908" y="4017194"/>
            <a:ext cx="1626658" cy="606424"/>
          </a:xfrm>
          <a:prstGeom prst="rect">
            <a:avLst/>
          </a:prstGeom>
        </p:spPr>
        <p:txBody>
          <a:bodyPr anchor="t" rtlCol="false" tIns="0" lIns="0" bIns="0" rIns="0">
            <a:spAutoFit/>
          </a:bodyPr>
          <a:lstStyle/>
          <a:p>
            <a:pPr algn="l">
              <a:lnSpc>
                <a:spcPts val="4900"/>
              </a:lnSpc>
            </a:pPr>
            <a:r>
              <a:rPr lang="en-US" sz="3500">
                <a:solidFill>
                  <a:srgbClr val="004AAD"/>
                </a:solidFill>
                <a:latin typeface="210 디딤고딕"/>
                <a:ea typeface="210 디딤고딕"/>
                <a:cs typeface="210 디딤고딕"/>
                <a:sym typeface="210 디딤고딕"/>
              </a:rPr>
              <a:t>수치화</a:t>
            </a:r>
          </a:p>
        </p:txBody>
      </p:sp>
      <p:sp>
        <p:nvSpPr>
          <p:cNvPr name="Freeform 46" id="46"/>
          <p:cNvSpPr/>
          <p:nvPr/>
        </p:nvSpPr>
        <p:spPr>
          <a:xfrm flipH="false" flipV="false" rot="0">
            <a:off x="4755410" y="7248342"/>
            <a:ext cx="770161" cy="627338"/>
          </a:xfrm>
          <a:custGeom>
            <a:avLst/>
            <a:gdLst/>
            <a:ahLst/>
            <a:cxnLst/>
            <a:rect r="r" b="b" t="t" l="l"/>
            <a:pathLst>
              <a:path h="627338" w="770161">
                <a:moveTo>
                  <a:pt x="0" y="0"/>
                </a:moveTo>
                <a:lnTo>
                  <a:pt x="770162" y="0"/>
                </a:lnTo>
                <a:lnTo>
                  <a:pt x="770162" y="627338"/>
                </a:lnTo>
                <a:lnTo>
                  <a:pt x="0" y="627338"/>
                </a:lnTo>
                <a:lnTo>
                  <a:pt x="0" y="0"/>
                </a:lnTo>
                <a:close/>
              </a:path>
            </a:pathLst>
          </a:custGeom>
          <a:blipFill>
            <a:blip r:embed="rId6"/>
            <a:stretch>
              <a:fillRect l="0" t="0" r="0" b="0"/>
            </a:stretch>
          </a:blipFill>
        </p:spPr>
      </p:sp>
      <p:sp>
        <p:nvSpPr>
          <p:cNvPr name="Freeform 47" id="47"/>
          <p:cNvSpPr/>
          <p:nvPr/>
        </p:nvSpPr>
        <p:spPr>
          <a:xfrm flipH="false" flipV="false" rot="0">
            <a:off x="6997016" y="8084649"/>
            <a:ext cx="770161" cy="627338"/>
          </a:xfrm>
          <a:custGeom>
            <a:avLst/>
            <a:gdLst/>
            <a:ahLst/>
            <a:cxnLst/>
            <a:rect r="r" b="b" t="t" l="l"/>
            <a:pathLst>
              <a:path h="627338" w="770161">
                <a:moveTo>
                  <a:pt x="0" y="0"/>
                </a:moveTo>
                <a:lnTo>
                  <a:pt x="770161" y="0"/>
                </a:lnTo>
                <a:lnTo>
                  <a:pt x="770161" y="627338"/>
                </a:lnTo>
                <a:lnTo>
                  <a:pt x="0" y="627338"/>
                </a:lnTo>
                <a:lnTo>
                  <a:pt x="0" y="0"/>
                </a:lnTo>
                <a:close/>
              </a:path>
            </a:pathLst>
          </a:custGeom>
          <a:blipFill>
            <a:blip r:embed="rId6"/>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Freeform 2" id="2"/>
          <p:cNvSpPr/>
          <p:nvPr/>
        </p:nvSpPr>
        <p:spPr>
          <a:xfrm flipH="false" flipV="false" rot="0">
            <a:off x="16171348"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3" id="3"/>
          <p:cNvSpPr/>
          <p:nvPr/>
        </p:nvSpPr>
        <p:spPr>
          <a:xfrm flipH="false" flipV="false" rot="0">
            <a:off x="14384189"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sp>
        <p:nvSpPr>
          <p:cNvPr name="Freeform 4" id="4"/>
          <p:cNvSpPr/>
          <p:nvPr/>
        </p:nvSpPr>
        <p:spPr>
          <a:xfrm flipH="false" flipV="false" rot="0">
            <a:off x="795155" y="4967412"/>
            <a:ext cx="1902227" cy="2565328"/>
          </a:xfrm>
          <a:custGeom>
            <a:avLst/>
            <a:gdLst/>
            <a:ahLst/>
            <a:cxnLst/>
            <a:rect r="r" b="b" t="t" l="l"/>
            <a:pathLst>
              <a:path h="2565328" w="1902227">
                <a:moveTo>
                  <a:pt x="0" y="0"/>
                </a:moveTo>
                <a:lnTo>
                  <a:pt x="1902228" y="0"/>
                </a:lnTo>
                <a:lnTo>
                  <a:pt x="1902228" y="2565328"/>
                </a:lnTo>
                <a:lnTo>
                  <a:pt x="0" y="2565328"/>
                </a:lnTo>
                <a:lnTo>
                  <a:pt x="0" y="0"/>
                </a:lnTo>
                <a:close/>
              </a:path>
            </a:pathLst>
          </a:custGeom>
          <a:blipFill>
            <a:blip r:embed="rId4"/>
            <a:stretch>
              <a:fillRect l="0" t="0" r="0" b="0"/>
            </a:stretch>
          </a:blipFill>
        </p:spPr>
      </p:sp>
      <p:grpSp>
        <p:nvGrpSpPr>
          <p:cNvPr name="Group 5" id="5"/>
          <p:cNvGrpSpPr/>
          <p:nvPr/>
        </p:nvGrpSpPr>
        <p:grpSpPr>
          <a:xfrm rot="0">
            <a:off x="3072081" y="6434300"/>
            <a:ext cx="11153981" cy="1845288"/>
            <a:chOff x="0" y="0"/>
            <a:chExt cx="14871975" cy="2460384"/>
          </a:xfrm>
        </p:grpSpPr>
        <p:grpSp>
          <p:nvGrpSpPr>
            <p:cNvPr name="Group 6" id="6"/>
            <p:cNvGrpSpPr/>
            <p:nvPr/>
          </p:nvGrpSpPr>
          <p:grpSpPr>
            <a:xfrm rot="0">
              <a:off x="0" y="0"/>
              <a:ext cx="14871975" cy="2460384"/>
              <a:chOff x="0" y="0"/>
              <a:chExt cx="3063254" cy="506777"/>
            </a:xfrm>
          </p:grpSpPr>
          <p:sp>
            <p:nvSpPr>
              <p:cNvPr name="Freeform 7" id="7"/>
              <p:cNvSpPr/>
              <p:nvPr/>
            </p:nvSpPr>
            <p:spPr>
              <a:xfrm flipH="false" flipV="false" rot="0">
                <a:off x="0" y="0"/>
                <a:ext cx="3063254" cy="506777"/>
              </a:xfrm>
              <a:custGeom>
                <a:avLst/>
                <a:gdLst/>
                <a:ahLst/>
                <a:cxnLst/>
                <a:rect r="r" b="b" t="t" l="l"/>
                <a:pathLst>
                  <a:path h="506777" w="3063254">
                    <a:moveTo>
                      <a:pt x="33948" y="0"/>
                    </a:moveTo>
                    <a:lnTo>
                      <a:pt x="3029306" y="0"/>
                    </a:lnTo>
                    <a:cubicBezTo>
                      <a:pt x="3048055" y="0"/>
                      <a:pt x="3063254" y="15199"/>
                      <a:pt x="3063254" y="33948"/>
                    </a:cubicBezTo>
                    <a:lnTo>
                      <a:pt x="3063254" y="472830"/>
                    </a:lnTo>
                    <a:cubicBezTo>
                      <a:pt x="3063254" y="481833"/>
                      <a:pt x="3059677" y="490468"/>
                      <a:pt x="3053311" y="496834"/>
                    </a:cubicBezTo>
                    <a:cubicBezTo>
                      <a:pt x="3046944" y="503201"/>
                      <a:pt x="3038309" y="506777"/>
                      <a:pt x="3029306" y="506777"/>
                    </a:cubicBezTo>
                    <a:lnTo>
                      <a:pt x="33948" y="506777"/>
                    </a:lnTo>
                    <a:cubicBezTo>
                      <a:pt x="24944" y="506777"/>
                      <a:pt x="16309" y="503201"/>
                      <a:pt x="9943" y="496834"/>
                    </a:cubicBezTo>
                    <a:cubicBezTo>
                      <a:pt x="3577" y="490468"/>
                      <a:pt x="0" y="481833"/>
                      <a:pt x="0" y="472830"/>
                    </a:cubicBezTo>
                    <a:lnTo>
                      <a:pt x="0" y="33948"/>
                    </a:lnTo>
                    <a:cubicBezTo>
                      <a:pt x="0" y="24944"/>
                      <a:pt x="3577" y="16309"/>
                      <a:pt x="9943" y="9943"/>
                    </a:cubicBezTo>
                    <a:cubicBezTo>
                      <a:pt x="16309" y="3577"/>
                      <a:pt x="24944" y="0"/>
                      <a:pt x="33948" y="0"/>
                    </a:cubicBezTo>
                    <a:close/>
                  </a:path>
                </a:pathLst>
              </a:custGeom>
              <a:solidFill>
                <a:srgbClr val="FFFFFF"/>
              </a:solidFill>
              <a:ln w="38100" cap="rnd">
                <a:solidFill>
                  <a:srgbClr val="1FB5FF"/>
                </a:solidFill>
                <a:prstDash val="solid"/>
                <a:round/>
              </a:ln>
            </p:spPr>
          </p:sp>
          <p:sp>
            <p:nvSpPr>
              <p:cNvPr name="TextBox 8" id="8"/>
              <p:cNvSpPr txBox="true"/>
              <p:nvPr/>
            </p:nvSpPr>
            <p:spPr>
              <a:xfrm>
                <a:off x="0" y="-47625"/>
                <a:ext cx="3063254" cy="554402"/>
              </a:xfrm>
              <a:prstGeom prst="rect">
                <a:avLst/>
              </a:prstGeom>
            </p:spPr>
            <p:txBody>
              <a:bodyPr anchor="ctr" rtlCol="false" tIns="50800" lIns="50800" bIns="50800" rIns="50800"/>
              <a:lstStyle/>
              <a:p>
                <a:pPr algn="ctr">
                  <a:lnSpc>
                    <a:spcPts val="2660"/>
                  </a:lnSpc>
                </a:pPr>
              </a:p>
            </p:txBody>
          </p:sp>
        </p:grpSp>
        <p:sp>
          <p:nvSpPr>
            <p:cNvPr name="Freeform 9" id="9"/>
            <p:cNvSpPr/>
            <p:nvPr/>
          </p:nvSpPr>
          <p:spPr>
            <a:xfrm flipH="false" flipV="false" rot="0">
              <a:off x="179936" y="661570"/>
              <a:ext cx="14450611" cy="1228302"/>
            </a:xfrm>
            <a:custGeom>
              <a:avLst/>
              <a:gdLst/>
              <a:ahLst/>
              <a:cxnLst/>
              <a:rect r="r" b="b" t="t" l="l"/>
              <a:pathLst>
                <a:path h="1228302" w="14450611">
                  <a:moveTo>
                    <a:pt x="0" y="0"/>
                  </a:moveTo>
                  <a:lnTo>
                    <a:pt x="14450612" y="0"/>
                  </a:lnTo>
                  <a:lnTo>
                    <a:pt x="14450612" y="1228302"/>
                  </a:lnTo>
                  <a:lnTo>
                    <a:pt x="0" y="1228302"/>
                  </a:lnTo>
                  <a:lnTo>
                    <a:pt x="0" y="0"/>
                  </a:lnTo>
                  <a:close/>
                </a:path>
              </a:pathLst>
            </a:custGeom>
            <a:blipFill>
              <a:blip r:embed="rId5"/>
              <a:stretch>
                <a:fillRect l="0" t="0" r="0" b="0"/>
              </a:stretch>
            </a:blipFill>
          </p:spPr>
        </p:sp>
      </p:grpSp>
      <p:grpSp>
        <p:nvGrpSpPr>
          <p:cNvPr name="Group 10" id="10"/>
          <p:cNvGrpSpPr/>
          <p:nvPr/>
        </p:nvGrpSpPr>
        <p:grpSpPr>
          <a:xfrm rot="0">
            <a:off x="3140498" y="4205362"/>
            <a:ext cx="11153981" cy="1845288"/>
            <a:chOff x="0" y="0"/>
            <a:chExt cx="14871975" cy="2460384"/>
          </a:xfrm>
        </p:grpSpPr>
        <p:grpSp>
          <p:nvGrpSpPr>
            <p:cNvPr name="Group 11" id="11"/>
            <p:cNvGrpSpPr/>
            <p:nvPr/>
          </p:nvGrpSpPr>
          <p:grpSpPr>
            <a:xfrm rot="0">
              <a:off x="0" y="0"/>
              <a:ext cx="14871975" cy="2460384"/>
              <a:chOff x="0" y="0"/>
              <a:chExt cx="3063254" cy="506777"/>
            </a:xfrm>
          </p:grpSpPr>
          <p:sp>
            <p:nvSpPr>
              <p:cNvPr name="Freeform 12" id="12"/>
              <p:cNvSpPr/>
              <p:nvPr/>
            </p:nvSpPr>
            <p:spPr>
              <a:xfrm flipH="false" flipV="false" rot="0">
                <a:off x="0" y="0"/>
                <a:ext cx="3063254" cy="506777"/>
              </a:xfrm>
              <a:custGeom>
                <a:avLst/>
                <a:gdLst/>
                <a:ahLst/>
                <a:cxnLst/>
                <a:rect r="r" b="b" t="t" l="l"/>
                <a:pathLst>
                  <a:path h="506777" w="3063254">
                    <a:moveTo>
                      <a:pt x="33948" y="0"/>
                    </a:moveTo>
                    <a:lnTo>
                      <a:pt x="3029306" y="0"/>
                    </a:lnTo>
                    <a:cubicBezTo>
                      <a:pt x="3048055" y="0"/>
                      <a:pt x="3063254" y="15199"/>
                      <a:pt x="3063254" y="33948"/>
                    </a:cubicBezTo>
                    <a:lnTo>
                      <a:pt x="3063254" y="472830"/>
                    </a:lnTo>
                    <a:cubicBezTo>
                      <a:pt x="3063254" y="481833"/>
                      <a:pt x="3059677" y="490468"/>
                      <a:pt x="3053311" y="496834"/>
                    </a:cubicBezTo>
                    <a:cubicBezTo>
                      <a:pt x="3046944" y="503201"/>
                      <a:pt x="3038309" y="506777"/>
                      <a:pt x="3029306" y="506777"/>
                    </a:cubicBezTo>
                    <a:lnTo>
                      <a:pt x="33948" y="506777"/>
                    </a:lnTo>
                    <a:cubicBezTo>
                      <a:pt x="24944" y="506777"/>
                      <a:pt x="16309" y="503201"/>
                      <a:pt x="9943" y="496834"/>
                    </a:cubicBezTo>
                    <a:cubicBezTo>
                      <a:pt x="3577" y="490468"/>
                      <a:pt x="0" y="481833"/>
                      <a:pt x="0" y="472830"/>
                    </a:cubicBezTo>
                    <a:lnTo>
                      <a:pt x="0" y="33948"/>
                    </a:lnTo>
                    <a:cubicBezTo>
                      <a:pt x="0" y="24944"/>
                      <a:pt x="3577" y="16309"/>
                      <a:pt x="9943" y="9943"/>
                    </a:cubicBezTo>
                    <a:cubicBezTo>
                      <a:pt x="16309" y="3577"/>
                      <a:pt x="24944" y="0"/>
                      <a:pt x="33948" y="0"/>
                    </a:cubicBezTo>
                    <a:close/>
                  </a:path>
                </a:pathLst>
              </a:custGeom>
              <a:solidFill>
                <a:srgbClr val="FFFFFF"/>
              </a:solidFill>
              <a:ln w="38100" cap="rnd">
                <a:solidFill>
                  <a:srgbClr val="1FB5FF"/>
                </a:solidFill>
                <a:prstDash val="solid"/>
                <a:round/>
              </a:ln>
            </p:spPr>
          </p:sp>
          <p:sp>
            <p:nvSpPr>
              <p:cNvPr name="TextBox 13" id="13"/>
              <p:cNvSpPr txBox="true"/>
              <p:nvPr/>
            </p:nvSpPr>
            <p:spPr>
              <a:xfrm>
                <a:off x="0" y="-47625"/>
                <a:ext cx="3063254" cy="554402"/>
              </a:xfrm>
              <a:prstGeom prst="rect">
                <a:avLst/>
              </a:prstGeom>
            </p:spPr>
            <p:txBody>
              <a:bodyPr anchor="ctr" rtlCol="false" tIns="50800" lIns="50800" bIns="50800" rIns="50800"/>
              <a:lstStyle/>
              <a:p>
                <a:pPr algn="ctr">
                  <a:lnSpc>
                    <a:spcPts val="2660"/>
                  </a:lnSpc>
                </a:pPr>
              </a:p>
            </p:txBody>
          </p:sp>
        </p:grpSp>
        <p:sp>
          <p:nvSpPr>
            <p:cNvPr name="Freeform 14" id="14"/>
            <p:cNvSpPr/>
            <p:nvPr/>
          </p:nvSpPr>
          <p:spPr>
            <a:xfrm flipH="false" flipV="false" rot="0">
              <a:off x="179936" y="714209"/>
              <a:ext cx="14450611" cy="1210239"/>
            </a:xfrm>
            <a:custGeom>
              <a:avLst/>
              <a:gdLst/>
              <a:ahLst/>
              <a:cxnLst/>
              <a:rect r="r" b="b" t="t" l="l"/>
              <a:pathLst>
                <a:path h="1210239" w="14450611">
                  <a:moveTo>
                    <a:pt x="0" y="0"/>
                  </a:moveTo>
                  <a:lnTo>
                    <a:pt x="14450612" y="0"/>
                  </a:lnTo>
                  <a:lnTo>
                    <a:pt x="14450612" y="1210239"/>
                  </a:lnTo>
                  <a:lnTo>
                    <a:pt x="0" y="1210239"/>
                  </a:lnTo>
                  <a:lnTo>
                    <a:pt x="0" y="0"/>
                  </a:lnTo>
                  <a:close/>
                </a:path>
              </a:pathLst>
            </a:custGeom>
            <a:blipFill>
              <a:blip r:embed="rId6"/>
              <a:stretch>
                <a:fillRect l="0" t="0" r="0" b="0"/>
              </a:stretch>
            </a:blipFill>
          </p:spPr>
        </p:sp>
      </p:grpSp>
      <p:sp>
        <p:nvSpPr>
          <p:cNvPr name="Freeform 15" id="15"/>
          <p:cNvSpPr/>
          <p:nvPr/>
        </p:nvSpPr>
        <p:spPr>
          <a:xfrm flipH="false" flipV="false" rot="0">
            <a:off x="14737595" y="4314503"/>
            <a:ext cx="2755250" cy="4230710"/>
          </a:xfrm>
          <a:custGeom>
            <a:avLst/>
            <a:gdLst/>
            <a:ahLst/>
            <a:cxnLst/>
            <a:rect r="r" b="b" t="t" l="l"/>
            <a:pathLst>
              <a:path h="4230710" w="2755250">
                <a:moveTo>
                  <a:pt x="0" y="0"/>
                </a:moveTo>
                <a:lnTo>
                  <a:pt x="2755250" y="0"/>
                </a:lnTo>
                <a:lnTo>
                  <a:pt x="2755250" y="4230710"/>
                </a:lnTo>
                <a:lnTo>
                  <a:pt x="0" y="4230710"/>
                </a:lnTo>
                <a:lnTo>
                  <a:pt x="0" y="0"/>
                </a:lnTo>
                <a:close/>
              </a:path>
            </a:pathLst>
          </a:custGeom>
          <a:blipFill>
            <a:blip r:embed="rId7"/>
            <a:stretch>
              <a:fillRect l="0" t="0" r="0" b="0"/>
            </a:stretch>
          </a:blipFill>
        </p:spPr>
      </p:sp>
      <p:sp>
        <p:nvSpPr>
          <p:cNvPr name="AutoShape 16" id="16"/>
          <p:cNvSpPr/>
          <p:nvPr/>
        </p:nvSpPr>
        <p:spPr>
          <a:xfrm flipV="true">
            <a:off x="2411979" y="5356462"/>
            <a:ext cx="900151" cy="205231"/>
          </a:xfrm>
          <a:prstGeom prst="line">
            <a:avLst/>
          </a:prstGeom>
          <a:ln cap="flat" w="38100">
            <a:solidFill>
              <a:srgbClr val="1FB5FF"/>
            </a:solidFill>
            <a:prstDash val="solid"/>
            <a:headEnd type="none" len="sm" w="sm"/>
            <a:tailEnd type="triangle" len="med" w="lg"/>
          </a:ln>
        </p:spPr>
      </p:sp>
      <p:sp>
        <p:nvSpPr>
          <p:cNvPr name="AutoShape 17" id="17"/>
          <p:cNvSpPr/>
          <p:nvPr/>
        </p:nvSpPr>
        <p:spPr>
          <a:xfrm>
            <a:off x="2419667" y="6951829"/>
            <a:ext cx="837512" cy="388543"/>
          </a:xfrm>
          <a:prstGeom prst="line">
            <a:avLst/>
          </a:prstGeom>
          <a:ln cap="flat" w="38100">
            <a:solidFill>
              <a:srgbClr val="1FB5FF"/>
            </a:solidFill>
            <a:prstDash val="solid"/>
            <a:headEnd type="none" len="sm" w="sm"/>
            <a:tailEnd type="triangle" len="med" w="lg"/>
          </a:ln>
        </p:spPr>
      </p:sp>
      <p:sp>
        <p:nvSpPr>
          <p:cNvPr name="AutoShape 18" id="18"/>
          <p:cNvSpPr/>
          <p:nvPr/>
        </p:nvSpPr>
        <p:spPr>
          <a:xfrm flipV="true">
            <a:off x="14184913" y="5059663"/>
            <a:ext cx="921529" cy="56353"/>
          </a:xfrm>
          <a:prstGeom prst="line">
            <a:avLst/>
          </a:prstGeom>
          <a:ln cap="flat" w="38100">
            <a:solidFill>
              <a:srgbClr val="1FB5FF"/>
            </a:solidFill>
            <a:prstDash val="solid"/>
            <a:headEnd type="none" len="sm" w="sm"/>
            <a:tailEnd type="triangle" len="med" w="lg"/>
          </a:ln>
        </p:spPr>
      </p:sp>
      <p:sp>
        <p:nvSpPr>
          <p:cNvPr name="AutoShape 19" id="19"/>
          <p:cNvSpPr/>
          <p:nvPr/>
        </p:nvSpPr>
        <p:spPr>
          <a:xfrm flipV="true">
            <a:off x="14050870" y="6625329"/>
            <a:ext cx="1603746" cy="549543"/>
          </a:xfrm>
          <a:prstGeom prst="line">
            <a:avLst/>
          </a:prstGeom>
          <a:ln cap="flat" w="38100">
            <a:solidFill>
              <a:srgbClr val="1FB5FF"/>
            </a:solidFill>
            <a:prstDash val="solid"/>
            <a:headEnd type="none" len="sm" w="sm"/>
            <a:tailEnd type="triangle" len="med" w="lg"/>
          </a:ln>
        </p:spPr>
      </p:sp>
      <p:sp>
        <p:nvSpPr>
          <p:cNvPr name="TextBox 20" id="20"/>
          <p:cNvSpPr txBox="true"/>
          <p:nvPr/>
        </p:nvSpPr>
        <p:spPr>
          <a:xfrm rot="0">
            <a:off x="7717242" y="4257353"/>
            <a:ext cx="2233681" cy="416441"/>
          </a:xfrm>
          <a:prstGeom prst="rect">
            <a:avLst/>
          </a:prstGeom>
        </p:spPr>
        <p:txBody>
          <a:bodyPr anchor="t" rtlCol="false" tIns="0" lIns="0" bIns="0" rIns="0">
            <a:spAutoFit/>
          </a:bodyPr>
          <a:lstStyle/>
          <a:p>
            <a:pPr algn="ctr">
              <a:lnSpc>
                <a:spcPts val="3356"/>
              </a:lnSpc>
              <a:spcBef>
                <a:spcPct val="0"/>
              </a:spcBef>
            </a:pPr>
            <a:r>
              <a:rPr lang="en-US" sz="2397">
                <a:solidFill>
                  <a:srgbClr val="004AAD"/>
                </a:solidFill>
                <a:latin typeface="210 디딤고딕 Bold"/>
                <a:ea typeface="210 디딤고딕 Bold"/>
                <a:cs typeface="210 디딤고딕 Bold"/>
                <a:sym typeface="210 디딤고딕 Bold"/>
              </a:rPr>
              <a:t>패턴 분석</a:t>
            </a:r>
          </a:p>
        </p:txBody>
      </p:sp>
      <p:sp>
        <p:nvSpPr>
          <p:cNvPr name="TextBox 21" id="21"/>
          <p:cNvSpPr txBox="true"/>
          <p:nvPr/>
        </p:nvSpPr>
        <p:spPr>
          <a:xfrm rot="0">
            <a:off x="7717242" y="6468495"/>
            <a:ext cx="2233681" cy="416441"/>
          </a:xfrm>
          <a:prstGeom prst="rect">
            <a:avLst/>
          </a:prstGeom>
        </p:spPr>
        <p:txBody>
          <a:bodyPr anchor="t" rtlCol="false" tIns="0" lIns="0" bIns="0" rIns="0">
            <a:spAutoFit/>
          </a:bodyPr>
          <a:lstStyle/>
          <a:p>
            <a:pPr algn="ctr">
              <a:lnSpc>
                <a:spcPts val="3356"/>
              </a:lnSpc>
              <a:spcBef>
                <a:spcPct val="0"/>
              </a:spcBef>
            </a:pPr>
            <a:r>
              <a:rPr lang="en-US" sz="2397">
                <a:solidFill>
                  <a:srgbClr val="004AAD"/>
                </a:solidFill>
                <a:latin typeface="210 디딤고딕 Bold"/>
                <a:ea typeface="210 디딤고딕 Bold"/>
                <a:cs typeface="210 디딤고딕 Bold"/>
                <a:sym typeface="210 디딤고딕 Bold"/>
              </a:rPr>
              <a:t>성장 예측</a:t>
            </a:r>
          </a:p>
        </p:txBody>
      </p:sp>
      <p:sp>
        <p:nvSpPr>
          <p:cNvPr name="AutoShape 22" id="22"/>
          <p:cNvSpPr/>
          <p:nvPr/>
        </p:nvSpPr>
        <p:spPr>
          <a:xfrm>
            <a:off x="8098237" y="1799982"/>
            <a:ext cx="14305829" cy="0"/>
          </a:xfrm>
          <a:prstGeom prst="line">
            <a:avLst/>
          </a:prstGeom>
          <a:ln cap="flat" w="28575">
            <a:solidFill>
              <a:srgbClr val="1FB5FF"/>
            </a:solidFill>
            <a:prstDash val="solid"/>
            <a:headEnd type="none" len="sm" w="sm"/>
            <a:tailEnd type="none" len="sm" w="sm"/>
          </a:ln>
        </p:spPr>
      </p:sp>
      <p:sp>
        <p:nvSpPr>
          <p:cNvPr name="AutoShape 23" id="23"/>
          <p:cNvSpPr/>
          <p:nvPr/>
        </p:nvSpPr>
        <p:spPr>
          <a:xfrm flipV="true">
            <a:off x="10654978" y="1390538"/>
            <a:ext cx="0" cy="288956"/>
          </a:xfrm>
          <a:prstGeom prst="line">
            <a:avLst/>
          </a:prstGeom>
          <a:ln cap="flat" w="9525">
            <a:solidFill>
              <a:srgbClr val="1FB5FF"/>
            </a:solidFill>
            <a:prstDash val="sysDash"/>
            <a:headEnd type="none" len="sm" w="sm"/>
            <a:tailEnd type="none" len="sm" w="sm"/>
          </a:ln>
        </p:spPr>
      </p:sp>
      <p:grpSp>
        <p:nvGrpSpPr>
          <p:cNvPr name="Group 24" id="24"/>
          <p:cNvGrpSpPr/>
          <p:nvPr/>
        </p:nvGrpSpPr>
        <p:grpSpPr>
          <a:xfrm rot="2700000">
            <a:off x="10612949" y="1697139"/>
            <a:ext cx="85198" cy="85198"/>
            <a:chOff x="0" y="0"/>
            <a:chExt cx="50173" cy="50173"/>
          </a:xfrm>
        </p:grpSpPr>
        <p:sp>
          <p:nvSpPr>
            <p:cNvPr name="Freeform 25" id="25"/>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6" id="26"/>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27" id="27"/>
          <p:cNvGrpSpPr/>
          <p:nvPr/>
        </p:nvGrpSpPr>
        <p:grpSpPr>
          <a:xfrm rot="0">
            <a:off x="9865902" y="682703"/>
            <a:ext cx="1578153" cy="707835"/>
            <a:chOff x="0" y="0"/>
            <a:chExt cx="929365" cy="416840"/>
          </a:xfrm>
        </p:grpSpPr>
        <p:sp>
          <p:nvSpPr>
            <p:cNvPr name="Freeform 28" id="28"/>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29" id="29"/>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30" id="30"/>
          <p:cNvSpPr/>
          <p:nvPr/>
        </p:nvSpPr>
        <p:spPr>
          <a:xfrm flipV="true">
            <a:off x="9857905" y="1082948"/>
            <a:ext cx="1586150" cy="0"/>
          </a:xfrm>
          <a:prstGeom prst="line">
            <a:avLst/>
          </a:prstGeom>
          <a:ln cap="flat" w="9525">
            <a:solidFill>
              <a:srgbClr val="1FB5FF"/>
            </a:solidFill>
            <a:prstDash val="sysDash"/>
            <a:headEnd type="none" len="sm" w="sm"/>
            <a:tailEnd type="none" len="sm" w="sm"/>
          </a:ln>
        </p:spPr>
      </p:sp>
      <p:sp>
        <p:nvSpPr>
          <p:cNvPr name="AutoShape 31" id="31"/>
          <p:cNvSpPr/>
          <p:nvPr/>
        </p:nvSpPr>
        <p:spPr>
          <a:xfrm flipV="true">
            <a:off x="12413717" y="1386235"/>
            <a:ext cx="0" cy="288956"/>
          </a:xfrm>
          <a:prstGeom prst="line">
            <a:avLst/>
          </a:prstGeom>
          <a:ln cap="flat" w="9525">
            <a:solidFill>
              <a:srgbClr val="1FB5FF"/>
            </a:solidFill>
            <a:prstDash val="sysDash"/>
            <a:headEnd type="none" len="sm" w="sm"/>
            <a:tailEnd type="none" len="sm" w="sm"/>
          </a:ln>
        </p:spPr>
      </p:sp>
      <p:grpSp>
        <p:nvGrpSpPr>
          <p:cNvPr name="Group 32" id="32"/>
          <p:cNvGrpSpPr/>
          <p:nvPr/>
        </p:nvGrpSpPr>
        <p:grpSpPr>
          <a:xfrm rot="2700000">
            <a:off x="12371688" y="1692835"/>
            <a:ext cx="85198" cy="85198"/>
            <a:chOff x="0" y="0"/>
            <a:chExt cx="50173" cy="50173"/>
          </a:xfrm>
        </p:grpSpPr>
        <p:sp>
          <p:nvSpPr>
            <p:cNvPr name="Freeform 33" id="33"/>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34" id="34"/>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35" id="35"/>
          <p:cNvGrpSpPr/>
          <p:nvPr/>
        </p:nvGrpSpPr>
        <p:grpSpPr>
          <a:xfrm rot="0">
            <a:off x="11624641" y="678399"/>
            <a:ext cx="1578153" cy="707835"/>
            <a:chOff x="0" y="0"/>
            <a:chExt cx="929365" cy="416840"/>
          </a:xfrm>
        </p:grpSpPr>
        <p:sp>
          <p:nvSpPr>
            <p:cNvPr name="Freeform 36" id="36"/>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41BFD5"/>
              </a:solidFill>
              <a:prstDash val="solid"/>
              <a:miter/>
            </a:ln>
          </p:spPr>
        </p:sp>
        <p:sp>
          <p:nvSpPr>
            <p:cNvPr name="TextBox 37" id="37"/>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38" id="38"/>
          <p:cNvSpPr/>
          <p:nvPr/>
        </p:nvSpPr>
        <p:spPr>
          <a:xfrm flipV="true">
            <a:off x="11616644" y="1078645"/>
            <a:ext cx="1586150" cy="0"/>
          </a:xfrm>
          <a:prstGeom prst="line">
            <a:avLst/>
          </a:prstGeom>
          <a:ln cap="flat" w="9525">
            <a:solidFill>
              <a:srgbClr val="1FB5FF"/>
            </a:solidFill>
            <a:prstDash val="sysDash"/>
            <a:headEnd type="none" len="sm" w="sm"/>
            <a:tailEnd type="none" len="sm" w="sm"/>
          </a:ln>
        </p:spPr>
      </p:sp>
      <p:sp>
        <p:nvSpPr>
          <p:cNvPr name="AutoShape 39" id="39"/>
          <p:cNvSpPr/>
          <p:nvPr/>
        </p:nvSpPr>
        <p:spPr>
          <a:xfrm flipV="true">
            <a:off x="14172456" y="1386235"/>
            <a:ext cx="0" cy="288956"/>
          </a:xfrm>
          <a:prstGeom prst="line">
            <a:avLst/>
          </a:prstGeom>
          <a:ln cap="flat" w="9525">
            <a:solidFill>
              <a:srgbClr val="1FB5FF"/>
            </a:solidFill>
            <a:prstDash val="sysDash"/>
            <a:headEnd type="none" len="sm" w="sm"/>
            <a:tailEnd type="none" len="sm" w="sm"/>
          </a:ln>
        </p:spPr>
      </p:sp>
      <p:grpSp>
        <p:nvGrpSpPr>
          <p:cNvPr name="Group 40" id="40"/>
          <p:cNvGrpSpPr/>
          <p:nvPr/>
        </p:nvGrpSpPr>
        <p:grpSpPr>
          <a:xfrm rot="2700000">
            <a:off x="14130427" y="1692835"/>
            <a:ext cx="85198" cy="85198"/>
            <a:chOff x="0" y="0"/>
            <a:chExt cx="50173" cy="50173"/>
          </a:xfrm>
        </p:grpSpPr>
        <p:sp>
          <p:nvSpPr>
            <p:cNvPr name="Freeform 41" id="41"/>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42" id="42"/>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43" id="43"/>
          <p:cNvGrpSpPr/>
          <p:nvPr/>
        </p:nvGrpSpPr>
        <p:grpSpPr>
          <a:xfrm rot="0">
            <a:off x="13383380" y="678399"/>
            <a:ext cx="1578153" cy="707835"/>
            <a:chOff x="0" y="0"/>
            <a:chExt cx="929365" cy="416840"/>
          </a:xfrm>
        </p:grpSpPr>
        <p:sp>
          <p:nvSpPr>
            <p:cNvPr name="Freeform 44" id="44"/>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45" id="45"/>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46" id="46"/>
          <p:cNvSpPr/>
          <p:nvPr/>
        </p:nvSpPr>
        <p:spPr>
          <a:xfrm flipV="true">
            <a:off x="13375383" y="1078645"/>
            <a:ext cx="1586150" cy="0"/>
          </a:xfrm>
          <a:prstGeom prst="line">
            <a:avLst/>
          </a:prstGeom>
          <a:ln cap="flat" w="9525">
            <a:solidFill>
              <a:srgbClr val="1FB5FF"/>
            </a:solidFill>
            <a:prstDash val="sysDash"/>
            <a:headEnd type="none" len="sm" w="sm"/>
            <a:tailEnd type="none" len="sm" w="sm"/>
          </a:ln>
        </p:spPr>
      </p:sp>
      <p:sp>
        <p:nvSpPr>
          <p:cNvPr name="TextBox 47" id="47"/>
          <p:cNvSpPr txBox="true"/>
          <p:nvPr/>
        </p:nvSpPr>
        <p:spPr>
          <a:xfrm rot="0">
            <a:off x="415136" y="461402"/>
            <a:ext cx="7511651" cy="29533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a:t>
            </a:r>
            <a:r>
              <a:rPr lang="en-US" sz="5600">
                <a:solidFill>
                  <a:srgbClr val="004AAD"/>
                </a:solidFill>
                <a:latin typeface="TDTD원고딕"/>
                <a:ea typeface="TDTD원고딕"/>
                <a:cs typeface="TDTD원고딕"/>
                <a:sym typeface="TDTD원고딕"/>
              </a:rPr>
              <a:t> 고성과자 패턴 분석 및 지원자 성장 가능성 예측</a:t>
            </a:r>
          </a:p>
        </p:txBody>
      </p:sp>
      <p:sp>
        <p:nvSpPr>
          <p:cNvPr name="TextBox 48" id="48"/>
          <p:cNvSpPr txBox="true"/>
          <p:nvPr/>
        </p:nvSpPr>
        <p:spPr>
          <a:xfrm rot="0">
            <a:off x="9865902" y="794965"/>
            <a:ext cx="1579292" cy="209550"/>
          </a:xfrm>
          <a:prstGeom prst="rect">
            <a:avLst/>
          </a:prstGeom>
        </p:spPr>
        <p:txBody>
          <a:bodyPr anchor="t" rtlCol="false" tIns="0" lIns="0" bIns="0" rIns="0">
            <a:spAutoFit/>
          </a:bodyPr>
          <a:lstStyle/>
          <a:p>
            <a:pPr algn="ctr">
              <a:lnSpc>
                <a:spcPts val="1502"/>
              </a:lnSpc>
            </a:pPr>
            <a:r>
              <a:rPr lang="en-US" sz="1252">
                <a:solidFill>
                  <a:srgbClr val="004AAD"/>
                </a:solidFill>
                <a:latin typeface="Nanum Gothic"/>
                <a:ea typeface="Nanum Gothic"/>
                <a:cs typeface="Nanum Gothic"/>
                <a:sym typeface="Nanum Gothic"/>
              </a:rPr>
              <a:t>서류 합격자 선별</a:t>
            </a:r>
          </a:p>
        </p:txBody>
      </p:sp>
      <p:sp>
        <p:nvSpPr>
          <p:cNvPr name="TextBox 49" id="49"/>
          <p:cNvSpPr txBox="true"/>
          <p:nvPr/>
        </p:nvSpPr>
        <p:spPr>
          <a:xfrm rot="0">
            <a:off x="11624641" y="792193"/>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성장 가능성 예측</a:t>
            </a:r>
          </a:p>
        </p:txBody>
      </p:sp>
      <p:sp>
        <p:nvSpPr>
          <p:cNvPr name="TextBox 50" id="50"/>
          <p:cNvSpPr txBox="true"/>
          <p:nvPr/>
        </p:nvSpPr>
        <p:spPr>
          <a:xfrm rot="0">
            <a:off x="8230921" y="693988"/>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51" id="51"/>
          <p:cNvSpPr txBox="true"/>
          <p:nvPr/>
        </p:nvSpPr>
        <p:spPr>
          <a:xfrm rot="0">
            <a:off x="13383380" y="790662"/>
            <a:ext cx="1579292" cy="209550"/>
          </a:xfrm>
          <a:prstGeom prst="rect">
            <a:avLst/>
          </a:prstGeom>
        </p:spPr>
        <p:txBody>
          <a:bodyPr anchor="t" rtlCol="false" tIns="0" lIns="0" bIns="0" rIns="0">
            <a:spAutoFit/>
          </a:bodyPr>
          <a:lstStyle/>
          <a:p>
            <a:pPr algn="ctr">
              <a:lnSpc>
                <a:spcPts val="1502"/>
              </a:lnSpc>
            </a:pPr>
            <a:r>
              <a:rPr lang="en-US" sz="1252">
                <a:solidFill>
                  <a:srgbClr val="004AAD"/>
                </a:solidFill>
                <a:latin typeface="Nanum Gothic"/>
                <a:ea typeface="Nanum Gothic"/>
                <a:cs typeface="Nanum Gothic"/>
                <a:sym typeface="Nanum Gothic"/>
              </a:rPr>
              <a:t>이력서별 질문 생성</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3" id="3"/>
          <p:cNvSpPr/>
          <p:nvPr/>
        </p:nvSpPr>
        <p:spPr>
          <a:xfrm flipV="true">
            <a:off x="10654978" y="1787731"/>
            <a:ext cx="0" cy="288956"/>
          </a:xfrm>
          <a:prstGeom prst="line">
            <a:avLst/>
          </a:prstGeom>
          <a:ln cap="flat" w="9525">
            <a:solidFill>
              <a:srgbClr val="1FB5FF"/>
            </a:solidFill>
            <a:prstDash val="sysDash"/>
            <a:headEnd type="none" len="sm" w="sm"/>
            <a:tailEnd type="none" len="sm" w="sm"/>
          </a:ln>
        </p:spPr>
      </p:sp>
      <p:grpSp>
        <p:nvGrpSpPr>
          <p:cNvPr name="Group 4" id="4"/>
          <p:cNvGrpSpPr/>
          <p:nvPr/>
        </p:nvGrpSpPr>
        <p:grpSpPr>
          <a:xfrm rot="2700000">
            <a:off x="10612949" y="2094332"/>
            <a:ext cx="85198" cy="85198"/>
            <a:chOff x="0" y="0"/>
            <a:chExt cx="50173" cy="50173"/>
          </a:xfrm>
        </p:grpSpPr>
        <p:sp>
          <p:nvSpPr>
            <p:cNvPr name="Freeform 5" id="5"/>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6" id="6"/>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865902" y="1079896"/>
            <a:ext cx="1578153" cy="707835"/>
            <a:chOff x="0" y="0"/>
            <a:chExt cx="929365" cy="416840"/>
          </a:xfrm>
        </p:grpSpPr>
        <p:sp>
          <p:nvSpPr>
            <p:cNvPr name="Freeform 8" id="8"/>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9" id="9"/>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flipV="true">
            <a:off x="9857905" y="1480141"/>
            <a:ext cx="1586150" cy="0"/>
          </a:xfrm>
          <a:prstGeom prst="line">
            <a:avLst/>
          </a:prstGeom>
          <a:ln cap="flat" w="9525">
            <a:solidFill>
              <a:srgbClr val="1FB5FF"/>
            </a:solidFill>
            <a:prstDash val="sysDash"/>
            <a:headEnd type="none" len="sm" w="sm"/>
            <a:tailEnd type="none" len="sm" w="sm"/>
          </a:ln>
        </p:spPr>
      </p:sp>
      <p:sp>
        <p:nvSpPr>
          <p:cNvPr name="AutoShape 11" id="11"/>
          <p:cNvSpPr/>
          <p:nvPr/>
        </p:nvSpPr>
        <p:spPr>
          <a:xfrm flipV="true">
            <a:off x="12413717" y="1783428"/>
            <a:ext cx="0" cy="288956"/>
          </a:xfrm>
          <a:prstGeom prst="line">
            <a:avLst/>
          </a:prstGeom>
          <a:ln cap="flat" w="9525">
            <a:solidFill>
              <a:srgbClr val="1FB5FF"/>
            </a:solidFill>
            <a:prstDash val="sysDash"/>
            <a:headEnd type="none" len="sm" w="sm"/>
            <a:tailEnd type="none" len="sm" w="sm"/>
          </a:ln>
        </p:spPr>
      </p:sp>
      <p:grpSp>
        <p:nvGrpSpPr>
          <p:cNvPr name="Group 12" id="12"/>
          <p:cNvGrpSpPr/>
          <p:nvPr/>
        </p:nvGrpSpPr>
        <p:grpSpPr>
          <a:xfrm rot="2700000">
            <a:off x="12371688" y="2090029"/>
            <a:ext cx="85198" cy="85198"/>
            <a:chOff x="0" y="0"/>
            <a:chExt cx="50173" cy="50173"/>
          </a:xfrm>
        </p:grpSpPr>
        <p:sp>
          <p:nvSpPr>
            <p:cNvPr name="Freeform 13" id="13"/>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4" id="14"/>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1624641" y="1075592"/>
            <a:ext cx="1578153" cy="707835"/>
            <a:chOff x="0" y="0"/>
            <a:chExt cx="929365" cy="416840"/>
          </a:xfrm>
        </p:grpSpPr>
        <p:sp>
          <p:nvSpPr>
            <p:cNvPr name="Freeform 16" id="16"/>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41BFD5"/>
              </a:solidFill>
              <a:prstDash val="solid"/>
              <a:miter/>
            </a:ln>
          </p:spPr>
        </p:sp>
        <p:sp>
          <p:nvSpPr>
            <p:cNvPr name="TextBox 17" id="17"/>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8" id="18"/>
          <p:cNvSpPr/>
          <p:nvPr/>
        </p:nvSpPr>
        <p:spPr>
          <a:xfrm flipV="true">
            <a:off x="11616644" y="1475838"/>
            <a:ext cx="1586150" cy="0"/>
          </a:xfrm>
          <a:prstGeom prst="line">
            <a:avLst/>
          </a:prstGeom>
          <a:ln cap="flat" w="9525">
            <a:solidFill>
              <a:srgbClr val="1FB5FF"/>
            </a:solidFill>
            <a:prstDash val="sysDash"/>
            <a:headEnd type="none" len="sm" w="sm"/>
            <a:tailEnd type="none" len="sm" w="sm"/>
          </a:ln>
        </p:spPr>
      </p:sp>
      <p:sp>
        <p:nvSpPr>
          <p:cNvPr name="AutoShape 19" id="19"/>
          <p:cNvSpPr/>
          <p:nvPr/>
        </p:nvSpPr>
        <p:spPr>
          <a:xfrm flipV="true">
            <a:off x="14172456" y="1783428"/>
            <a:ext cx="0" cy="288956"/>
          </a:xfrm>
          <a:prstGeom prst="line">
            <a:avLst/>
          </a:prstGeom>
          <a:ln cap="flat" w="9525">
            <a:solidFill>
              <a:srgbClr val="1FB5FF"/>
            </a:solidFill>
            <a:prstDash val="sysDash"/>
            <a:headEnd type="none" len="sm" w="sm"/>
            <a:tailEnd type="none" len="sm" w="sm"/>
          </a:ln>
        </p:spPr>
      </p:sp>
      <p:grpSp>
        <p:nvGrpSpPr>
          <p:cNvPr name="Group 20" id="20"/>
          <p:cNvGrpSpPr/>
          <p:nvPr/>
        </p:nvGrpSpPr>
        <p:grpSpPr>
          <a:xfrm rot="2700000">
            <a:off x="14130427" y="2090029"/>
            <a:ext cx="85198" cy="85198"/>
            <a:chOff x="0" y="0"/>
            <a:chExt cx="50173" cy="50173"/>
          </a:xfrm>
        </p:grpSpPr>
        <p:sp>
          <p:nvSpPr>
            <p:cNvPr name="Freeform 21" id="21"/>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2" id="22"/>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13383380" y="1075592"/>
            <a:ext cx="1578153" cy="707835"/>
            <a:chOff x="0" y="0"/>
            <a:chExt cx="929365" cy="416840"/>
          </a:xfrm>
        </p:grpSpPr>
        <p:sp>
          <p:nvSpPr>
            <p:cNvPr name="Freeform 24" id="24"/>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25" id="25"/>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6" id="26"/>
          <p:cNvSpPr/>
          <p:nvPr/>
        </p:nvSpPr>
        <p:spPr>
          <a:xfrm flipV="true">
            <a:off x="13375383" y="1475838"/>
            <a:ext cx="1586150" cy="0"/>
          </a:xfrm>
          <a:prstGeom prst="line">
            <a:avLst/>
          </a:prstGeom>
          <a:ln cap="flat" w="9525">
            <a:solidFill>
              <a:srgbClr val="1FB5FF"/>
            </a:solidFill>
            <a:prstDash val="sysDash"/>
            <a:headEnd type="none" len="sm" w="sm"/>
            <a:tailEnd type="none" len="sm" w="sm"/>
          </a:ln>
        </p:spPr>
      </p:sp>
      <p:sp>
        <p:nvSpPr>
          <p:cNvPr name="Freeform 27" id="27"/>
          <p:cNvSpPr/>
          <p:nvPr/>
        </p:nvSpPr>
        <p:spPr>
          <a:xfrm flipH="false" flipV="false" rot="0">
            <a:off x="16171348"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28" id="28"/>
          <p:cNvSpPr/>
          <p:nvPr/>
        </p:nvSpPr>
        <p:spPr>
          <a:xfrm flipH="false" flipV="false" rot="0">
            <a:off x="14384189"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grpSp>
        <p:nvGrpSpPr>
          <p:cNvPr name="Group 29" id="29"/>
          <p:cNvGrpSpPr/>
          <p:nvPr/>
        </p:nvGrpSpPr>
        <p:grpSpPr>
          <a:xfrm rot="0">
            <a:off x="1628348" y="4846935"/>
            <a:ext cx="3929047" cy="4163199"/>
            <a:chOff x="0" y="0"/>
            <a:chExt cx="1034811" cy="1096480"/>
          </a:xfrm>
        </p:grpSpPr>
        <p:sp>
          <p:nvSpPr>
            <p:cNvPr name="Freeform 30" id="30"/>
            <p:cNvSpPr/>
            <p:nvPr/>
          </p:nvSpPr>
          <p:spPr>
            <a:xfrm flipH="false" flipV="false" rot="0">
              <a:off x="0" y="0"/>
              <a:ext cx="1034811" cy="1096480"/>
            </a:xfrm>
            <a:custGeom>
              <a:avLst/>
              <a:gdLst/>
              <a:ahLst/>
              <a:cxnLst/>
              <a:rect r="r" b="b" t="t" l="l"/>
              <a:pathLst>
                <a:path h="1096480" w="1034811">
                  <a:moveTo>
                    <a:pt x="100492" y="0"/>
                  </a:moveTo>
                  <a:lnTo>
                    <a:pt x="934319" y="0"/>
                  </a:lnTo>
                  <a:cubicBezTo>
                    <a:pt x="989819" y="0"/>
                    <a:pt x="1034811" y="44992"/>
                    <a:pt x="1034811" y="100492"/>
                  </a:cubicBezTo>
                  <a:lnTo>
                    <a:pt x="1034811" y="995988"/>
                  </a:lnTo>
                  <a:cubicBezTo>
                    <a:pt x="1034811" y="1051489"/>
                    <a:pt x="989819" y="1096480"/>
                    <a:pt x="934319" y="1096480"/>
                  </a:cubicBezTo>
                  <a:lnTo>
                    <a:pt x="100492" y="1096480"/>
                  </a:lnTo>
                  <a:cubicBezTo>
                    <a:pt x="44992" y="1096480"/>
                    <a:pt x="0" y="1051489"/>
                    <a:pt x="0" y="995988"/>
                  </a:cubicBezTo>
                  <a:lnTo>
                    <a:pt x="0" y="100492"/>
                  </a:lnTo>
                  <a:cubicBezTo>
                    <a:pt x="0" y="44992"/>
                    <a:pt x="44992" y="0"/>
                    <a:pt x="100492" y="0"/>
                  </a:cubicBezTo>
                  <a:close/>
                </a:path>
              </a:pathLst>
            </a:custGeom>
            <a:solidFill>
              <a:srgbClr val="C9E2FF"/>
            </a:solidFill>
            <a:ln w="38100" cap="rnd">
              <a:solidFill>
                <a:srgbClr val="EEF6FF"/>
              </a:solidFill>
              <a:prstDash val="solid"/>
              <a:round/>
            </a:ln>
          </p:spPr>
        </p:sp>
        <p:sp>
          <p:nvSpPr>
            <p:cNvPr name="TextBox 31" id="31"/>
            <p:cNvSpPr txBox="true"/>
            <p:nvPr/>
          </p:nvSpPr>
          <p:spPr>
            <a:xfrm>
              <a:off x="0" y="-47625"/>
              <a:ext cx="1034811" cy="1144105"/>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2155856" y="4992175"/>
            <a:ext cx="2853436" cy="2853436"/>
          </a:xfrm>
          <a:custGeom>
            <a:avLst/>
            <a:gdLst/>
            <a:ahLst/>
            <a:cxnLst/>
            <a:rect r="r" b="b" t="t" l="l"/>
            <a:pathLst>
              <a:path h="2853436" w="2853436">
                <a:moveTo>
                  <a:pt x="0" y="0"/>
                </a:moveTo>
                <a:lnTo>
                  <a:pt x="2853436" y="0"/>
                </a:lnTo>
                <a:lnTo>
                  <a:pt x="2853436" y="2853436"/>
                </a:lnTo>
                <a:lnTo>
                  <a:pt x="0" y="2853436"/>
                </a:lnTo>
                <a:lnTo>
                  <a:pt x="0" y="0"/>
                </a:lnTo>
                <a:close/>
              </a:path>
            </a:pathLst>
          </a:custGeom>
          <a:blipFill>
            <a:blip r:embed="rId4"/>
            <a:stretch>
              <a:fillRect l="0" t="0" r="0" b="0"/>
            </a:stretch>
          </a:blipFill>
        </p:spPr>
      </p:sp>
      <p:grpSp>
        <p:nvGrpSpPr>
          <p:cNvPr name="Group 33" id="33"/>
          <p:cNvGrpSpPr/>
          <p:nvPr/>
        </p:nvGrpSpPr>
        <p:grpSpPr>
          <a:xfrm rot="0">
            <a:off x="7179476" y="4846935"/>
            <a:ext cx="3929047" cy="4163199"/>
            <a:chOff x="0" y="0"/>
            <a:chExt cx="1034811" cy="1096480"/>
          </a:xfrm>
        </p:grpSpPr>
        <p:sp>
          <p:nvSpPr>
            <p:cNvPr name="Freeform 34" id="34"/>
            <p:cNvSpPr/>
            <p:nvPr/>
          </p:nvSpPr>
          <p:spPr>
            <a:xfrm flipH="false" flipV="false" rot="0">
              <a:off x="0" y="0"/>
              <a:ext cx="1034811" cy="1096480"/>
            </a:xfrm>
            <a:custGeom>
              <a:avLst/>
              <a:gdLst/>
              <a:ahLst/>
              <a:cxnLst/>
              <a:rect r="r" b="b" t="t" l="l"/>
              <a:pathLst>
                <a:path h="1096480" w="1034811">
                  <a:moveTo>
                    <a:pt x="100492" y="0"/>
                  </a:moveTo>
                  <a:lnTo>
                    <a:pt x="934319" y="0"/>
                  </a:lnTo>
                  <a:cubicBezTo>
                    <a:pt x="989819" y="0"/>
                    <a:pt x="1034811" y="44992"/>
                    <a:pt x="1034811" y="100492"/>
                  </a:cubicBezTo>
                  <a:lnTo>
                    <a:pt x="1034811" y="995988"/>
                  </a:lnTo>
                  <a:cubicBezTo>
                    <a:pt x="1034811" y="1051489"/>
                    <a:pt x="989819" y="1096480"/>
                    <a:pt x="934319" y="1096480"/>
                  </a:cubicBezTo>
                  <a:lnTo>
                    <a:pt x="100492" y="1096480"/>
                  </a:lnTo>
                  <a:cubicBezTo>
                    <a:pt x="44992" y="1096480"/>
                    <a:pt x="0" y="1051489"/>
                    <a:pt x="0" y="995988"/>
                  </a:cubicBezTo>
                  <a:lnTo>
                    <a:pt x="0" y="100492"/>
                  </a:lnTo>
                  <a:cubicBezTo>
                    <a:pt x="0" y="44992"/>
                    <a:pt x="44992" y="0"/>
                    <a:pt x="100492" y="0"/>
                  </a:cubicBezTo>
                  <a:close/>
                </a:path>
              </a:pathLst>
            </a:custGeom>
            <a:solidFill>
              <a:srgbClr val="C9E2FF"/>
            </a:solidFill>
            <a:ln w="38100" cap="rnd">
              <a:solidFill>
                <a:srgbClr val="EEF6FF"/>
              </a:solidFill>
              <a:prstDash val="solid"/>
              <a:round/>
            </a:ln>
          </p:spPr>
        </p:sp>
        <p:sp>
          <p:nvSpPr>
            <p:cNvPr name="TextBox 35" id="35"/>
            <p:cNvSpPr txBox="true"/>
            <p:nvPr/>
          </p:nvSpPr>
          <p:spPr>
            <a:xfrm>
              <a:off x="0" y="-47625"/>
              <a:ext cx="1034811" cy="1144105"/>
            </a:xfrm>
            <a:prstGeom prst="rect">
              <a:avLst/>
            </a:prstGeom>
          </p:spPr>
          <p:txBody>
            <a:bodyPr anchor="ctr" rtlCol="false" tIns="50800" lIns="50800" bIns="50800" rIns="50800"/>
            <a:lstStyle/>
            <a:p>
              <a:pPr algn="ctr">
                <a:lnSpc>
                  <a:spcPts val="2659"/>
                </a:lnSpc>
              </a:pPr>
            </a:p>
          </p:txBody>
        </p:sp>
      </p:grpSp>
      <p:sp>
        <p:nvSpPr>
          <p:cNvPr name="Freeform 36" id="36"/>
          <p:cNvSpPr/>
          <p:nvPr/>
        </p:nvSpPr>
        <p:spPr>
          <a:xfrm flipH="false" flipV="false" rot="0">
            <a:off x="7558491" y="4942185"/>
            <a:ext cx="3191384" cy="3191384"/>
          </a:xfrm>
          <a:custGeom>
            <a:avLst/>
            <a:gdLst/>
            <a:ahLst/>
            <a:cxnLst/>
            <a:rect r="r" b="b" t="t" l="l"/>
            <a:pathLst>
              <a:path h="3191384" w="3191384">
                <a:moveTo>
                  <a:pt x="0" y="0"/>
                </a:moveTo>
                <a:lnTo>
                  <a:pt x="3191384" y="0"/>
                </a:lnTo>
                <a:lnTo>
                  <a:pt x="3191384" y="3191384"/>
                </a:lnTo>
                <a:lnTo>
                  <a:pt x="0" y="3191384"/>
                </a:lnTo>
                <a:lnTo>
                  <a:pt x="0" y="0"/>
                </a:lnTo>
                <a:close/>
              </a:path>
            </a:pathLst>
          </a:custGeom>
          <a:blipFill>
            <a:blip r:embed="rId5"/>
            <a:stretch>
              <a:fillRect l="0" t="0" r="0" b="0"/>
            </a:stretch>
          </a:blipFill>
        </p:spPr>
      </p:sp>
      <p:grpSp>
        <p:nvGrpSpPr>
          <p:cNvPr name="Group 37" id="37"/>
          <p:cNvGrpSpPr/>
          <p:nvPr/>
        </p:nvGrpSpPr>
        <p:grpSpPr>
          <a:xfrm rot="0">
            <a:off x="12730605" y="4846935"/>
            <a:ext cx="3929047" cy="4163199"/>
            <a:chOff x="0" y="0"/>
            <a:chExt cx="1034811" cy="1096480"/>
          </a:xfrm>
        </p:grpSpPr>
        <p:sp>
          <p:nvSpPr>
            <p:cNvPr name="Freeform 38" id="38"/>
            <p:cNvSpPr/>
            <p:nvPr/>
          </p:nvSpPr>
          <p:spPr>
            <a:xfrm flipH="false" flipV="false" rot="0">
              <a:off x="0" y="0"/>
              <a:ext cx="1034811" cy="1096480"/>
            </a:xfrm>
            <a:custGeom>
              <a:avLst/>
              <a:gdLst/>
              <a:ahLst/>
              <a:cxnLst/>
              <a:rect r="r" b="b" t="t" l="l"/>
              <a:pathLst>
                <a:path h="1096480" w="1034811">
                  <a:moveTo>
                    <a:pt x="100492" y="0"/>
                  </a:moveTo>
                  <a:lnTo>
                    <a:pt x="934319" y="0"/>
                  </a:lnTo>
                  <a:cubicBezTo>
                    <a:pt x="989819" y="0"/>
                    <a:pt x="1034811" y="44992"/>
                    <a:pt x="1034811" y="100492"/>
                  </a:cubicBezTo>
                  <a:lnTo>
                    <a:pt x="1034811" y="995988"/>
                  </a:lnTo>
                  <a:cubicBezTo>
                    <a:pt x="1034811" y="1051489"/>
                    <a:pt x="989819" y="1096480"/>
                    <a:pt x="934319" y="1096480"/>
                  </a:cubicBezTo>
                  <a:lnTo>
                    <a:pt x="100492" y="1096480"/>
                  </a:lnTo>
                  <a:cubicBezTo>
                    <a:pt x="44992" y="1096480"/>
                    <a:pt x="0" y="1051489"/>
                    <a:pt x="0" y="995988"/>
                  </a:cubicBezTo>
                  <a:lnTo>
                    <a:pt x="0" y="100492"/>
                  </a:lnTo>
                  <a:cubicBezTo>
                    <a:pt x="0" y="44992"/>
                    <a:pt x="44992" y="0"/>
                    <a:pt x="100492" y="0"/>
                  </a:cubicBezTo>
                  <a:close/>
                </a:path>
              </a:pathLst>
            </a:custGeom>
            <a:solidFill>
              <a:srgbClr val="C9E2FF"/>
            </a:solidFill>
            <a:ln w="38100" cap="rnd">
              <a:solidFill>
                <a:srgbClr val="EEF6FF"/>
              </a:solidFill>
              <a:prstDash val="solid"/>
              <a:round/>
            </a:ln>
          </p:spPr>
        </p:sp>
        <p:sp>
          <p:nvSpPr>
            <p:cNvPr name="TextBox 39" id="39"/>
            <p:cNvSpPr txBox="true"/>
            <p:nvPr/>
          </p:nvSpPr>
          <p:spPr>
            <a:xfrm>
              <a:off x="0" y="-47625"/>
              <a:ext cx="1034811" cy="1144105"/>
            </a:xfrm>
            <a:prstGeom prst="rect">
              <a:avLst/>
            </a:prstGeom>
          </p:spPr>
          <p:txBody>
            <a:bodyPr anchor="ctr" rtlCol="false" tIns="50800" lIns="50800" bIns="50800" rIns="50800"/>
            <a:lstStyle/>
            <a:p>
              <a:pPr algn="ctr">
                <a:lnSpc>
                  <a:spcPts val="2659"/>
                </a:lnSpc>
              </a:pPr>
            </a:p>
          </p:txBody>
        </p:sp>
      </p:grpSp>
      <p:sp>
        <p:nvSpPr>
          <p:cNvPr name="Freeform 40" id="40"/>
          <p:cNvSpPr/>
          <p:nvPr/>
        </p:nvSpPr>
        <p:spPr>
          <a:xfrm flipH="false" flipV="false" rot="0">
            <a:off x="13069544" y="4923135"/>
            <a:ext cx="3251170" cy="3251170"/>
          </a:xfrm>
          <a:custGeom>
            <a:avLst/>
            <a:gdLst/>
            <a:ahLst/>
            <a:cxnLst/>
            <a:rect r="r" b="b" t="t" l="l"/>
            <a:pathLst>
              <a:path h="3251170" w="3251170">
                <a:moveTo>
                  <a:pt x="0" y="0"/>
                </a:moveTo>
                <a:lnTo>
                  <a:pt x="3251169" y="0"/>
                </a:lnTo>
                <a:lnTo>
                  <a:pt x="3251169" y="3251169"/>
                </a:lnTo>
                <a:lnTo>
                  <a:pt x="0" y="3251169"/>
                </a:lnTo>
                <a:lnTo>
                  <a:pt x="0" y="0"/>
                </a:lnTo>
                <a:close/>
              </a:path>
            </a:pathLst>
          </a:custGeom>
          <a:blipFill>
            <a:blip r:embed="rId6"/>
            <a:stretch>
              <a:fillRect l="0" t="0" r="0" b="0"/>
            </a:stretch>
          </a:blipFill>
        </p:spPr>
      </p:sp>
      <p:sp>
        <p:nvSpPr>
          <p:cNvPr name="Freeform 41" id="41"/>
          <p:cNvSpPr/>
          <p:nvPr/>
        </p:nvSpPr>
        <p:spPr>
          <a:xfrm flipH="false" flipV="false" rot="0">
            <a:off x="5681940" y="6242039"/>
            <a:ext cx="1372991" cy="1372991"/>
          </a:xfrm>
          <a:custGeom>
            <a:avLst/>
            <a:gdLst/>
            <a:ahLst/>
            <a:cxnLst/>
            <a:rect r="r" b="b" t="t" l="l"/>
            <a:pathLst>
              <a:path h="1372991" w="1372991">
                <a:moveTo>
                  <a:pt x="0" y="0"/>
                </a:moveTo>
                <a:lnTo>
                  <a:pt x="1372991" y="0"/>
                </a:lnTo>
                <a:lnTo>
                  <a:pt x="1372991" y="1372991"/>
                </a:lnTo>
                <a:lnTo>
                  <a:pt x="0" y="1372991"/>
                </a:lnTo>
                <a:lnTo>
                  <a:pt x="0" y="0"/>
                </a:lnTo>
                <a:close/>
              </a:path>
            </a:pathLst>
          </a:custGeom>
          <a:blipFill>
            <a:blip r:embed="rId7"/>
            <a:stretch>
              <a:fillRect l="0" t="0" r="0" b="0"/>
            </a:stretch>
          </a:blipFill>
        </p:spPr>
      </p:sp>
      <p:sp>
        <p:nvSpPr>
          <p:cNvPr name="TextBox 42" id="42"/>
          <p:cNvSpPr txBox="true"/>
          <p:nvPr/>
        </p:nvSpPr>
        <p:spPr>
          <a:xfrm rot="0">
            <a:off x="377871" y="1380129"/>
            <a:ext cx="7672740" cy="19627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a:t>
            </a:r>
            <a:r>
              <a:rPr lang="en-US" sz="5600">
                <a:solidFill>
                  <a:srgbClr val="004AAD"/>
                </a:solidFill>
                <a:latin typeface="TDTD원고딕"/>
                <a:ea typeface="TDTD원고딕"/>
                <a:cs typeface="TDTD원고딕"/>
                <a:sym typeface="TDTD원고딕"/>
              </a:rPr>
              <a:t> 공고별</a:t>
            </a:r>
          </a:p>
          <a:p>
            <a:pPr algn="l">
              <a:lnSpc>
                <a:spcPts val="7840"/>
              </a:lnSpc>
            </a:pPr>
            <a:r>
              <a:rPr lang="en-US" sz="5600">
                <a:solidFill>
                  <a:srgbClr val="004AAD"/>
                </a:solidFill>
                <a:latin typeface="TDTD원고딕"/>
                <a:ea typeface="TDTD원고딕"/>
                <a:cs typeface="TDTD원고딕"/>
                <a:sym typeface="TDTD원고딕"/>
              </a:rPr>
              <a:t>직무적성 평가 문제 생성</a:t>
            </a:r>
          </a:p>
        </p:txBody>
      </p:sp>
      <p:sp>
        <p:nvSpPr>
          <p:cNvPr name="TextBox 43" id="43"/>
          <p:cNvSpPr txBox="true"/>
          <p:nvPr/>
        </p:nvSpPr>
        <p:spPr>
          <a:xfrm rot="0">
            <a:off x="9865902" y="1192158"/>
            <a:ext cx="1579292" cy="209550"/>
          </a:xfrm>
          <a:prstGeom prst="rect">
            <a:avLst/>
          </a:prstGeom>
        </p:spPr>
        <p:txBody>
          <a:bodyPr anchor="t" rtlCol="false" tIns="0" lIns="0" bIns="0" rIns="0">
            <a:spAutoFit/>
          </a:bodyPr>
          <a:lstStyle/>
          <a:p>
            <a:pPr algn="ctr">
              <a:lnSpc>
                <a:spcPts val="1502"/>
              </a:lnSpc>
            </a:pPr>
            <a:r>
              <a:rPr lang="en-US" sz="1252">
                <a:solidFill>
                  <a:srgbClr val="004AAD"/>
                </a:solidFill>
                <a:latin typeface="Nanum Gothic"/>
                <a:ea typeface="Nanum Gothic"/>
                <a:cs typeface="Nanum Gothic"/>
                <a:sym typeface="Nanum Gothic"/>
              </a:rPr>
              <a:t>이력서별 질문 생성</a:t>
            </a:r>
          </a:p>
        </p:txBody>
      </p:sp>
      <p:sp>
        <p:nvSpPr>
          <p:cNvPr name="TextBox 44" id="44"/>
          <p:cNvSpPr txBox="true"/>
          <p:nvPr/>
        </p:nvSpPr>
        <p:spPr>
          <a:xfrm rot="0">
            <a:off x="11624641" y="1189386"/>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직무적성 문제 생성</a:t>
            </a:r>
          </a:p>
        </p:txBody>
      </p:sp>
      <p:sp>
        <p:nvSpPr>
          <p:cNvPr name="TextBox 45" id="45"/>
          <p:cNvSpPr txBox="true"/>
          <p:nvPr/>
        </p:nvSpPr>
        <p:spPr>
          <a:xfrm rot="0">
            <a:off x="8230921" y="1091181"/>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46" id="46"/>
          <p:cNvSpPr txBox="true"/>
          <p:nvPr/>
        </p:nvSpPr>
        <p:spPr>
          <a:xfrm rot="0">
            <a:off x="13383380" y="1187855"/>
            <a:ext cx="1579292" cy="209550"/>
          </a:xfrm>
          <a:prstGeom prst="rect">
            <a:avLst/>
          </a:prstGeom>
        </p:spPr>
        <p:txBody>
          <a:bodyPr anchor="t" rtlCol="false" tIns="0" lIns="0" bIns="0" rIns="0">
            <a:spAutoFit/>
          </a:bodyPr>
          <a:lstStyle/>
          <a:p>
            <a:pPr algn="ctr">
              <a:lnSpc>
                <a:spcPts val="1502"/>
              </a:lnSpc>
            </a:pPr>
            <a:r>
              <a:rPr lang="en-US" sz="1252">
                <a:solidFill>
                  <a:srgbClr val="004AAD"/>
                </a:solidFill>
                <a:latin typeface="Nanum Gothic"/>
                <a:ea typeface="Nanum Gothic"/>
                <a:cs typeface="Nanum Gothic"/>
                <a:sym typeface="Nanum Gothic"/>
              </a:rPr>
              <a:t>필기 합격자 선별</a:t>
            </a:r>
          </a:p>
        </p:txBody>
      </p:sp>
      <p:sp>
        <p:nvSpPr>
          <p:cNvPr name="TextBox 47" id="47"/>
          <p:cNvSpPr txBox="true"/>
          <p:nvPr/>
        </p:nvSpPr>
        <p:spPr>
          <a:xfrm rot="0">
            <a:off x="1378996" y="3461999"/>
            <a:ext cx="15855440" cy="1270636"/>
          </a:xfrm>
          <a:prstGeom prst="rect">
            <a:avLst/>
          </a:prstGeom>
        </p:spPr>
        <p:txBody>
          <a:bodyPr anchor="t" rtlCol="false" tIns="0" lIns="0" bIns="0" rIns="0">
            <a:spAutoFit/>
          </a:bodyPr>
          <a:lstStyle/>
          <a:p>
            <a:pPr algn="ctr">
              <a:lnSpc>
                <a:spcPts val="5039"/>
              </a:lnSpc>
            </a:pPr>
            <a:r>
              <a:rPr lang="en-US" sz="3599">
                <a:solidFill>
                  <a:srgbClr val="004AAD"/>
                </a:solidFill>
                <a:latin typeface="210 디딤고딕 Bold"/>
                <a:ea typeface="210 디딤고딕 Bold"/>
                <a:cs typeface="210 디딤고딕 Bold"/>
                <a:sym typeface="210 디딤고딕 Bold"/>
              </a:rPr>
              <a:t>"AI가 공고를 분석하여 직무에 맞는 코딩 또는 직무적성 평가 문제를</a:t>
            </a:r>
          </a:p>
          <a:p>
            <a:pPr algn="ctr">
              <a:lnSpc>
                <a:spcPts val="5039"/>
              </a:lnSpc>
              <a:spcBef>
                <a:spcPct val="0"/>
              </a:spcBef>
            </a:pPr>
            <a:r>
              <a:rPr lang="en-US" sz="3599">
                <a:solidFill>
                  <a:srgbClr val="004AAD"/>
                </a:solidFill>
                <a:latin typeface="210 디딤고딕 Bold"/>
                <a:ea typeface="210 디딤고딕 Bold"/>
                <a:cs typeface="210 디딤고딕 Bold"/>
                <a:sym typeface="210 디딤고딕 Bold"/>
              </a:rPr>
              <a:t> 자동 생성하여 지원자의 적합성을 평가합니다."</a:t>
            </a:r>
          </a:p>
        </p:txBody>
      </p:sp>
      <p:sp>
        <p:nvSpPr>
          <p:cNvPr name="TextBox 48" id="48"/>
          <p:cNvSpPr txBox="true"/>
          <p:nvPr/>
        </p:nvSpPr>
        <p:spPr>
          <a:xfrm rot="0">
            <a:off x="1853135" y="7756273"/>
            <a:ext cx="3479473" cy="668868"/>
          </a:xfrm>
          <a:prstGeom prst="rect">
            <a:avLst/>
          </a:prstGeom>
        </p:spPr>
        <p:txBody>
          <a:bodyPr anchor="t" rtlCol="false" tIns="0" lIns="0" bIns="0" rIns="0">
            <a:spAutoFit/>
          </a:bodyPr>
          <a:lstStyle/>
          <a:p>
            <a:pPr algn="ctr">
              <a:lnSpc>
                <a:spcPts val="5372"/>
              </a:lnSpc>
              <a:spcBef>
                <a:spcPct val="0"/>
              </a:spcBef>
            </a:pPr>
            <a:r>
              <a:rPr lang="en-US" sz="3837">
                <a:solidFill>
                  <a:srgbClr val="005694"/>
                </a:solidFill>
                <a:latin typeface="210 디딤고딕 Bold"/>
                <a:ea typeface="210 디딤고딕 Bold"/>
                <a:cs typeface="210 디딤고딕 Bold"/>
                <a:sym typeface="210 디딤고딕 Bold"/>
              </a:rPr>
              <a:t>공고 데이터 제공</a:t>
            </a:r>
          </a:p>
        </p:txBody>
      </p:sp>
      <p:sp>
        <p:nvSpPr>
          <p:cNvPr name="TextBox 49" id="49"/>
          <p:cNvSpPr txBox="true"/>
          <p:nvPr/>
        </p:nvSpPr>
        <p:spPr>
          <a:xfrm rot="0">
            <a:off x="7267944" y="7794373"/>
            <a:ext cx="3772479" cy="668868"/>
          </a:xfrm>
          <a:prstGeom prst="rect">
            <a:avLst/>
          </a:prstGeom>
        </p:spPr>
        <p:txBody>
          <a:bodyPr anchor="t" rtlCol="false" tIns="0" lIns="0" bIns="0" rIns="0">
            <a:spAutoFit/>
          </a:bodyPr>
          <a:lstStyle/>
          <a:p>
            <a:pPr algn="ctr">
              <a:lnSpc>
                <a:spcPts val="5372"/>
              </a:lnSpc>
              <a:spcBef>
                <a:spcPct val="0"/>
              </a:spcBef>
            </a:pPr>
            <a:r>
              <a:rPr lang="en-US" sz="3837">
                <a:solidFill>
                  <a:srgbClr val="005694"/>
                </a:solidFill>
                <a:latin typeface="210 디딤고딕 Bold"/>
                <a:ea typeface="210 디딤고딕 Bold"/>
                <a:cs typeface="210 디딤고딕 Bold"/>
                <a:sym typeface="210 디딤고딕 Bold"/>
              </a:rPr>
              <a:t>공고 및 직무 분석</a:t>
            </a:r>
          </a:p>
        </p:txBody>
      </p:sp>
      <p:sp>
        <p:nvSpPr>
          <p:cNvPr name="TextBox 50" id="50"/>
          <p:cNvSpPr txBox="true"/>
          <p:nvPr/>
        </p:nvSpPr>
        <p:spPr>
          <a:xfrm rot="0">
            <a:off x="12808889" y="7908673"/>
            <a:ext cx="3772479" cy="668868"/>
          </a:xfrm>
          <a:prstGeom prst="rect">
            <a:avLst/>
          </a:prstGeom>
        </p:spPr>
        <p:txBody>
          <a:bodyPr anchor="t" rtlCol="false" tIns="0" lIns="0" bIns="0" rIns="0">
            <a:spAutoFit/>
          </a:bodyPr>
          <a:lstStyle/>
          <a:p>
            <a:pPr algn="ctr">
              <a:lnSpc>
                <a:spcPts val="5372"/>
              </a:lnSpc>
              <a:spcBef>
                <a:spcPct val="0"/>
              </a:spcBef>
            </a:pPr>
            <a:r>
              <a:rPr lang="en-US" sz="3837">
                <a:solidFill>
                  <a:srgbClr val="005694"/>
                </a:solidFill>
                <a:latin typeface="210 디딤고딕 Bold"/>
                <a:ea typeface="210 디딤고딕 Bold"/>
                <a:cs typeface="210 디딤고딕 Bold"/>
                <a:sym typeface="210 디딤고딕 Bold"/>
              </a:rPr>
              <a:t>문제 생성</a:t>
            </a:r>
          </a:p>
        </p:txBody>
      </p:sp>
      <p:sp>
        <p:nvSpPr>
          <p:cNvPr name="Freeform 51" id="51"/>
          <p:cNvSpPr/>
          <p:nvPr/>
        </p:nvSpPr>
        <p:spPr>
          <a:xfrm flipH="false" flipV="false" rot="0">
            <a:off x="11251399" y="6242039"/>
            <a:ext cx="1372991" cy="1372991"/>
          </a:xfrm>
          <a:custGeom>
            <a:avLst/>
            <a:gdLst/>
            <a:ahLst/>
            <a:cxnLst/>
            <a:rect r="r" b="b" t="t" l="l"/>
            <a:pathLst>
              <a:path h="1372991" w="1372991">
                <a:moveTo>
                  <a:pt x="0" y="0"/>
                </a:moveTo>
                <a:lnTo>
                  <a:pt x="1372990" y="0"/>
                </a:lnTo>
                <a:lnTo>
                  <a:pt x="1372990" y="1372991"/>
                </a:lnTo>
                <a:lnTo>
                  <a:pt x="0" y="1372991"/>
                </a:lnTo>
                <a:lnTo>
                  <a:pt x="0" y="0"/>
                </a:lnTo>
                <a:close/>
              </a:path>
            </a:pathLst>
          </a:custGeom>
          <a:blipFill>
            <a:blip r:embed="rId7"/>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Freeform 3" id="3"/>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grpSp>
        <p:nvGrpSpPr>
          <p:cNvPr name="Group 4" id="4"/>
          <p:cNvGrpSpPr/>
          <p:nvPr/>
        </p:nvGrpSpPr>
        <p:grpSpPr>
          <a:xfrm rot="0">
            <a:off x="1612825" y="3050207"/>
            <a:ext cx="15316359" cy="1950621"/>
            <a:chOff x="0" y="0"/>
            <a:chExt cx="4033938" cy="513744"/>
          </a:xfrm>
        </p:grpSpPr>
        <p:sp>
          <p:nvSpPr>
            <p:cNvPr name="Freeform 5" id="5"/>
            <p:cNvSpPr/>
            <p:nvPr/>
          </p:nvSpPr>
          <p:spPr>
            <a:xfrm flipH="false" flipV="false" rot="0">
              <a:off x="0" y="0"/>
              <a:ext cx="4033938" cy="513744"/>
            </a:xfrm>
            <a:custGeom>
              <a:avLst/>
              <a:gdLst/>
              <a:ahLst/>
              <a:cxnLst/>
              <a:rect r="r" b="b" t="t" l="l"/>
              <a:pathLst>
                <a:path h="513744" w="4033938">
                  <a:moveTo>
                    <a:pt x="0" y="0"/>
                  </a:moveTo>
                  <a:lnTo>
                    <a:pt x="4033938" y="0"/>
                  </a:lnTo>
                  <a:lnTo>
                    <a:pt x="4033938" y="513744"/>
                  </a:lnTo>
                  <a:lnTo>
                    <a:pt x="0" y="513744"/>
                  </a:lnTo>
                  <a:close/>
                </a:path>
              </a:pathLst>
            </a:custGeom>
            <a:solidFill>
              <a:srgbClr val="FFFFFF"/>
            </a:solidFill>
            <a:ln w="19050" cap="sq">
              <a:solidFill>
                <a:srgbClr val="1FB5FF"/>
              </a:solidFill>
              <a:prstDash val="solid"/>
              <a:miter/>
            </a:ln>
          </p:spPr>
        </p:sp>
        <p:sp>
          <p:nvSpPr>
            <p:cNvPr name="TextBox 6" id="6"/>
            <p:cNvSpPr txBox="true"/>
            <p:nvPr/>
          </p:nvSpPr>
          <p:spPr>
            <a:xfrm>
              <a:off x="0" y="-47625"/>
              <a:ext cx="4033938" cy="561369"/>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701439" y="6212441"/>
            <a:ext cx="4704461" cy="2352230"/>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9" id="9"/>
            <p:cNvSpPr txBox="true"/>
            <p:nvPr/>
          </p:nvSpPr>
          <p:spPr>
            <a:xfrm>
              <a:off x="0" y="-9525"/>
              <a:ext cx="812800" cy="415925"/>
            </a:xfrm>
            <a:prstGeom prst="rect">
              <a:avLst/>
            </a:prstGeom>
          </p:spPr>
          <p:txBody>
            <a:bodyPr anchor="ctr" rtlCol="false" tIns="50800" lIns="50800" bIns="50800" rIns="50800"/>
            <a:lstStyle/>
            <a:p>
              <a:pPr algn="ctr">
                <a:lnSpc>
                  <a:spcPts val="3000"/>
                </a:lnSpc>
              </a:pPr>
            </a:p>
          </p:txBody>
        </p:sp>
      </p:grpSp>
      <p:sp>
        <p:nvSpPr>
          <p:cNvPr name="TextBox 10" id="10"/>
          <p:cNvSpPr txBox="true"/>
          <p:nvPr/>
        </p:nvSpPr>
        <p:spPr>
          <a:xfrm rot="0">
            <a:off x="1822409" y="7331406"/>
            <a:ext cx="4462521" cy="754413"/>
          </a:xfrm>
          <a:prstGeom prst="rect">
            <a:avLst/>
          </a:prstGeom>
        </p:spPr>
        <p:txBody>
          <a:bodyPr anchor="t" rtlCol="false" tIns="0" lIns="0" bIns="0" rIns="0">
            <a:spAutoFit/>
          </a:bodyPr>
          <a:lstStyle/>
          <a:p>
            <a:pPr algn="ctr" marL="0" indent="0" lvl="0">
              <a:lnSpc>
                <a:spcPts val="6019"/>
              </a:lnSpc>
            </a:pPr>
            <a:r>
              <a:rPr lang="en-US" sz="4630">
                <a:solidFill>
                  <a:srgbClr val="004AAD"/>
                </a:solidFill>
                <a:latin typeface="TDTD원고딕"/>
                <a:ea typeface="TDTD원고딕"/>
                <a:cs typeface="TDTD원고딕"/>
                <a:sym typeface="TDTD원고딕"/>
              </a:rPr>
              <a:t>서비스</a:t>
            </a:r>
          </a:p>
        </p:txBody>
      </p:sp>
      <p:grpSp>
        <p:nvGrpSpPr>
          <p:cNvPr name="Group 11" id="11"/>
          <p:cNvGrpSpPr/>
          <p:nvPr/>
        </p:nvGrpSpPr>
        <p:grpSpPr>
          <a:xfrm rot="0">
            <a:off x="7031481" y="6274226"/>
            <a:ext cx="4704461" cy="2352230"/>
            <a:chOff x="0" y="0"/>
            <a:chExt cx="812800" cy="406400"/>
          </a:xfrm>
        </p:grpSpPr>
        <p:sp>
          <p:nvSpPr>
            <p:cNvPr name="Freeform 12" id="12"/>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13" id="13"/>
            <p:cNvSpPr txBox="true"/>
            <p:nvPr/>
          </p:nvSpPr>
          <p:spPr>
            <a:xfrm>
              <a:off x="0" y="-9525"/>
              <a:ext cx="812800" cy="415925"/>
            </a:xfrm>
            <a:prstGeom prst="rect">
              <a:avLst/>
            </a:prstGeom>
          </p:spPr>
          <p:txBody>
            <a:bodyPr anchor="ctr" rtlCol="false" tIns="50800" lIns="50800" bIns="50800" rIns="50800"/>
            <a:lstStyle/>
            <a:p>
              <a:pPr algn="ctr">
                <a:lnSpc>
                  <a:spcPts val="3000"/>
                </a:lnSpc>
              </a:pPr>
            </a:p>
          </p:txBody>
        </p:sp>
      </p:grpSp>
      <p:sp>
        <p:nvSpPr>
          <p:cNvPr name="TextBox 14" id="14"/>
          <p:cNvSpPr txBox="true"/>
          <p:nvPr/>
        </p:nvSpPr>
        <p:spPr>
          <a:xfrm rot="0">
            <a:off x="7178240" y="7364521"/>
            <a:ext cx="4462521" cy="754413"/>
          </a:xfrm>
          <a:prstGeom prst="rect">
            <a:avLst/>
          </a:prstGeom>
        </p:spPr>
        <p:txBody>
          <a:bodyPr anchor="t" rtlCol="false" tIns="0" lIns="0" bIns="0" rIns="0">
            <a:spAutoFit/>
          </a:bodyPr>
          <a:lstStyle/>
          <a:p>
            <a:pPr algn="ctr" marL="0" indent="0" lvl="0">
              <a:lnSpc>
                <a:spcPts val="6019"/>
              </a:lnSpc>
            </a:pPr>
            <a:r>
              <a:rPr lang="en-US" sz="4630">
                <a:solidFill>
                  <a:srgbClr val="004AAD"/>
                </a:solidFill>
                <a:latin typeface="TDTD원고딕"/>
                <a:ea typeface="TDTD원고딕"/>
                <a:cs typeface="TDTD원고딕"/>
                <a:sym typeface="TDTD원고딕"/>
              </a:rPr>
              <a:t>이해</a:t>
            </a:r>
          </a:p>
        </p:txBody>
      </p:sp>
      <p:sp>
        <p:nvSpPr>
          <p:cNvPr name="Freeform 15" id="15"/>
          <p:cNvSpPr/>
          <p:nvPr/>
        </p:nvSpPr>
        <p:spPr>
          <a:xfrm flipH="false" flipV="false" rot="0">
            <a:off x="14311929" y="9483351"/>
            <a:ext cx="2006986" cy="763975"/>
          </a:xfrm>
          <a:custGeom>
            <a:avLst/>
            <a:gdLst/>
            <a:ahLst/>
            <a:cxnLst/>
            <a:rect r="r" b="b" t="t" l="l"/>
            <a:pathLst>
              <a:path h="763975" w="2006986">
                <a:moveTo>
                  <a:pt x="0" y="0"/>
                </a:moveTo>
                <a:lnTo>
                  <a:pt x="2006987" y="0"/>
                </a:lnTo>
                <a:lnTo>
                  <a:pt x="2006987" y="763975"/>
                </a:lnTo>
                <a:lnTo>
                  <a:pt x="0" y="763975"/>
                </a:lnTo>
                <a:lnTo>
                  <a:pt x="0" y="0"/>
                </a:lnTo>
                <a:close/>
              </a:path>
            </a:pathLst>
          </a:custGeom>
          <a:blipFill>
            <a:blip r:embed="rId3"/>
            <a:stretch>
              <a:fillRect l="0" t="-62703" r="0" b="-99999"/>
            </a:stretch>
          </a:blipFill>
        </p:spPr>
      </p:sp>
      <p:sp>
        <p:nvSpPr>
          <p:cNvPr name="TextBox 16" id="16"/>
          <p:cNvSpPr txBox="true"/>
          <p:nvPr/>
        </p:nvSpPr>
        <p:spPr>
          <a:xfrm rot="0">
            <a:off x="1612825" y="1649170"/>
            <a:ext cx="8428581"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01. </a:t>
            </a:r>
            <a:r>
              <a:rPr lang="en-US" sz="5600">
                <a:solidFill>
                  <a:srgbClr val="004AAD"/>
                </a:solidFill>
                <a:latin typeface="TDTD원고딕"/>
                <a:ea typeface="TDTD원고딕"/>
                <a:cs typeface="TDTD원고딕"/>
                <a:sym typeface="TDTD원고딕"/>
              </a:rPr>
              <a:t> 프로젝트 주제</a:t>
            </a:r>
          </a:p>
        </p:txBody>
      </p:sp>
      <p:sp>
        <p:nvSpPr>
          <p:cNvPr name="TextBox 17" id="17"/>
          <p:cNvSpPr txBox="true"/>
          <p:nvPr/>
        </p:nvSpPr>
        <p:spPr>
          <a:xfrm rot="0">
            <a:off x="3856167" y="3569720"/>
            <a:ext cx="11830075" cy="1204451"/>
          </a:xfrm>
          <a:prstGeom prst="rect">
            <a:avLst/>
          </a:prstGeom>
        </p:spPr>
        <p:txBody>
          <a:bodyPr anchor="t" rtlCol="false" tIns="0" lIns="0" bIns="0" rIns="0">
            <a:spAutoFit/>
          </a:bodyPr>
          <a:lstStyle/>
          <a:p>
            <a:pPr algn="l">
              <a:lnSpc>
                <a:spcPts val="7538"/>
              </a:lnSpc>
            </a:pPr>
            <a:r>
              <a:rPr lang="en-US" sz="7935" spc="-396">
                <a:solidFill>
                  <a:srgbClr val="121278"/>
                </a:solidFill>
                <a:latin typeface="Black Han Sans"/>
                <a:ea typeface="Black Han Sans"/>
                <a:cs typeface="Black Han Sans"/>
                <a:sym typeface="Black Han Sans"/>
              </a:rPr>
              <a:t>“AI Agent 기반 채용</a:t>
            </a:r>
            <a:r>
              <a:rPr lang="en-US" sz="7935" spc="-396">
                <a:solidFill>
                  <a:srgbClr val="121278"/>
                </a:solidFill>
                <a:latin typeface="Black Han Sans"/>
                <a:ea typeface="Black Han Sans"/>
                <a:cs typeface="Black Han Sans"/>
                <a:sym typeface="Black Han Sans"/>
              </a:rPr>
              <a:t> 솔루션”</a:t>
            </a:r>
          </a:p>
        </p:txBody>
      </p:sp>
      <p:sp>
        <p:nvSpPr>
          <p:cNvPr name="TextBox 18" id="18"/>
          <p:cNvSpPr txBox="true"/>
          <p:nvPr/>
        </p:nvSpPr>
        <p:spPr>
          <a:xfrm rot="0">
            <a:off x="2164864" y="6864442"/>
            <a:ext cx="3777610" cy="394910"/>
          </a:xfrm>
          <a:prstGeom prst="rect">
            <a:avLst/>
          </a:prstGeom>
        </p:spPr>
        <p:txBody>
          <a:bodyPr anchor="t" rtlCol="false" tIns="0" lIns="0" bIns="0" rIns="0">
            <a:spAutoFit/>
          </a:bodyPr>
          <a:lstStyle/>
          <a:p>
            <a:pPr algn="ctr" marL="0" indent="0" lvl="0">
              <a:lnSpc>
                <a:spcPts val="3124"/>
              </a:lnSpc>
            </a:pPr>
            <a:r>
              <a:rPr lang="en-US" sz="2403">
                <a:solidFill>
                  <a:srgbClr val="2C92D5"/>
                </a:solidFill>
                <a:latin typeface="TDTD원고딕"/>
                <a:ea typeface="TDTD원고딕"/>
                <a:cs typeface="TDTD원고딕"/>
                <a:sym typeface="TDTD원고딕"/>
              </a:rPr>
              <a:t>맞춤형 채용 가이드</a:t>
            </a:r>
          </a:p>
        </p:txBody>
      </p:sp>
      <p:sp>
        <p:nvSpPr>
          <p:cNvPr name="TextBox 19" id="19"/>
          <p:cNvSpPr txBox="true"/>
          <p:nvPr/>
        </p:nvSpPr>
        <p:spPr>
          <a:xfrm rot="0">
            <a:off x="7896986" y="6854917"/>
            <a:ext cx="3025030" cy="398145"/>
          </a:xfrm>
          <a:prstGeom prst="rect">
            <a:avLst/>
          </a:prstGeom>
        </p:spPr>
        <p:txBody>
          <a:bodyPr anchor="t" rtlCol="false" tIns="0" lIns="0" bIns="0" rIns="0">
            <a:spAutoFit/>
          </a:bodyPr>
          <a:lstStyle/>
          <a:p>
            <a:pPr algn="ctr" marL="0" indent="0" lvl="0">
              <a:lnSpc>
                <a:spcPts val="3120"/>
              </a:lnSpc>
            </a:pPr>
            <a:r>
              <a:rPr lang="en-US" sz="2400">
                <a:solidFill>
                  <a:srgbClr val="2C92D5"/>
                </a:solidFill>
                <a:latin typeface="TDTD원고딕"/>
                <a:ea typeface="TDTD원고딕"/>
                <a:cs typeface="TDTD원고딕"/>
                <a:sym typeface="TDTD원고딕"/>
              </a:rPr>
              <a:t>단순한 필터링이 아닌</a:t>
            </a:r>
          </a:p>
        </p:txBody>
      </p:sp>
      <p:sp>
        <p:nvSpPr>
          <p:cNvPr name="TextBox 20" id="20"/>
          <p:cNvSpPr txBox="true"/>
          <p:nvPr/>
        </p:nvSpPr>
        <p:spPr>
          <a:xfrm rot="0">
            <a:off x="4053669" y="3040682"/>
            <a:ext cx="10660083" cy="390525"/>
          </a:xfrm>
          <a:prstGeom prst="rect">
            <a:avLst/>
          </a:prstGeom>
        </p:spPr>
        <p:txBody>
          <a:bodyPr anchor="t" rtlCol="false" tIns="0" lIns="0" bIns="0" rIns="0">
            <a:spAutoFit/>
          </a:bodyPr>
          <a:lstStyle/>
          <a:p>
            <a:pPr algn="ctr">
              <a:lnSpc>
                <a:spcPts val="3000"/>
              </a:lnSpc>
              <a:spcBef>
                <a:spcPct val="0"/>
              </a:spcBef>
            </a:pPr>
            <a:r>
              <a:rPr lang="en-US" b="true" sz="2500">
                <a:solidFill>
                  <a:srgbClr val="004AAD"/>
                </a:solidFill>
                <a:latin typeface="Nanum Gothic Bold"/>
                <a:ea typeface="Nanum Gothic Bold"/>
                <a:cs typeface="Nanum Gothic Bold"/>
                <a:sym typeface="Nanum Gothic Bold"/>
              </a:rPr>
              <a:t>채용을 “이해하며” 프로세스를 처리하는</a:t>
            </a:r>
          </a:p>
        </p:txBody>
      </p:sp>
      <p:grpSp>
        <p:nvGrpSpPr>
          <p:cNvPr name="Group 21" id="21"/>
          <p:cNvGrpSpPr/>
          <p:nvPr/>
        </p:nvGrpSpPr>
        <p:grpSpPr>
          <a:xfrm rot="0">
            <a:off x="12224724" y="6212441"/>
            <a:ext cx="4704461" cy="2352230"/>
            <a:chOff x="0" y="0"/>
            <a:chExt cx="812800" cy="406400"/>
          </a:xfrm>
        </p:grpSpPr>
        <p:sp>
          <p:nvSpPr>
            <p:cNvPr name="Freeform 22" id="22"/>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23" id="23"/>
            <p:cNvSpPr txBox="true"/>
            <p:nvPr/>
          </p:nvSpPr>
          <p:spPr>
            <a:xfrm>
              <a:off x="0" y="-9525"/>
              <a:ext cx="812800" cy="415925"/>
            </a:xfrm>
            <a:prstGeom prst="rect">
              <a:avLst/>
            </a:prstGeom>
          </p:spPr>
          <p:txBody>
            <a:bodyPr anchor="ctr" rtlCol="false" tIns="50800" lIns="50800" bIns="50800" rIns="50800"/>
            <a:lstStyle/>
            <a:p>
              <a:pPr algn="ctr">
                <a:lnSpc>
                  <a:spcPts val="3000"/>
                </a:lnSpc>
              </a:pPr>
            </a:p>
          </p:txBody>
        </p:sp>
      </p:grpSp>
      <p:sp>
        <p:nvSpPr>
          <p:cNvPr name="TextBox 24" id="24"/>
          <p:cNvSpPr txBox="true"/>
          <p:nvPr/>
        </p:nvSpPr>
        <p:spPr>
          <a:xfrm rot="0">
            <a:off x="13515689" y="7331406"/>
            <a:ext cx="2396128" cy="754413"/>
          </a:xfrm>
          <a:prstGeom prst="rect">
            <a:avLst/>
          </a:prstGeom>
        </p:spPr>
        <p:txBody>
          <a:bodyPr anchor="t" rtlCol="false" tIns="0" lIns="0" bIns="0" rIns="0">
            <a:spAutoFit/>
          </a:bodyPr>
          <a:lstStyle/>
          <a:p>
            <a:pPr algn="ctr" marL="0" indent="0" lvl="0">
              <a:lnSpc>
                <a:spcPts val="6019"/>
              </a:lnSpc>
            </a:pPr>
            <a:r>
              <a:rPr lang="en-US" sz="4630">
                <a:solidFill>
                  <a:srgbClr val="004AAD"/>
                </a:solidFill>
                <a:latin typeface="TDTD원고딕"/>
                <a:ea typeface="TDTD원고딕"/>
                <a:cs typeface="TDTD원고딕"/>
                <a:sym typeface="TDTD원고딕"/>
              </a:rPr>
              <a:t>대기업</a:t>
            </a:r>
          </a:p>
        </p:txBody>
      </p:sp>
      <p:sp>
        <p:nvSpPr>
          <p:cNvPr name="TextBox 25" id="25"/>
          <p:cNvSpPr txBox="true"/>
          <p:nvPr/>
        </p:nvSpPr>
        <p:spPr>
          <a:xfrm rot="0">
            <a:off x="12821418" y="6861208"/>
            <a:ext cx="3784670" cy="398145"/>
          </a:xfrm>
          <a:prstGeom prst="rect">
            <a:avLst/>
          </a:prstGeom>
        </p:spPr>
        <p:txBody>
          <a:bodyPr anchor="t" rtlCol="false" tIns="0" lIns="0" bIns="0" rIns="0">
            <a:spAutoFit/>
          </a:bodyPr>
          <a:lstStyle/>
          <a:p>
            <a:pPr algn="ctr" marL="0" indent="0" lvl="0">
              <a:lnSpc>
                <a:spcPts val="3120"/>
              </a:lnSpc>
            </a:pPr>
            <a:r>
              <a:rPr lang="en-US" sz="2400">
                <a:solidFill>
                  <a:srgbClr val="2C92D5"/>
                </a:solidFill>
                <a:latin typeface="TDTD원고딕"/>
                <a:ea typeface="TDTD원고딕"/>
                <a:cs typeface="TDTD원고딕"/>
                <a:sym typeface="TDTD원고딕"/>
              </a:rPr>
              <a:t>자동 필터링 시스템이 필요할</a:t>
            </a:r>
          </a:p>
        </p:txBody>
      </p:sp>
      <p:sp>
        <p:nvSpPr>
          <p:cNvPr name="TextBox 26" id="26"/>
          <p:cNvSpPr txBox="true"/>
          <p:nvPr/>
        </p:nvSpPr>
        <p:spPr>
          <a:xfrm rot="0">
            <a:off x="12821418" y="6501163"/>
            <a:ext cx="694271" cy="398145"/>
          </a:xfrm>
          <a:prstGeom prst="rect">
            <a:avLst/>
          </a:prstGeom>
        </p:spPr>
        <p:txBody>
          <a:bodyPr anchor="t" rtlCol="false" tIns="0" lIns="0" bIns="0" rIns="0">
            <a:spAutoFit/>
          </a:bodyPr>
          <a:lstStyle/>
          <a:p>
            <a:pPr algn="l" marL="0" indent="0" lvl="0">
              <a:lnSpc>
                <a:spcPts val="3120"/>
              </a:lnSpc>
            </a:pPr>
            <a:r>
              <a:rPr lang="en-US" sz="2400">
                <a:solidFill>
                  <a:srgbClr val="EDF1F4"/>
                </a:solidFill>
                <a:latin typeface="TDTD원고딕"/>
                <a:ea typeface="TDTD원고딕"/>
                <a:cs typeface="TDTD원고딕"/>
                <a:sym typeface="TDTD원고딕"/>
              </a:rPr>
              <a:t>타겟</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Freeform 2" id="2"/>
          <p:cNvSpPr/>
          <p:nvPr/>
        </p:nvSpPr>
        <p:spPr>
          <a:xfrm flipH="false" flipV="false" rot="0">
            <a:off x="16304698" y="9511926"/>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3" id="3"/>
          <p:cNvSpPr/>
          <p:nvPr/>
        </p:nvSpPr>
        <p:spPr>
          <a:xfrm flipH="false" flipV="false" rot="0">
            <a:off x="14517539" y="9511926"/>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sp>
        <p:nvSpPr>
          <p:cNvPr name="Freeform 4" id="4"/>
          <p:cNvSpPr/>
          <p:nvPr/>
        </p:nvSpPr>
        <p:spPr>
          <a:xfrm flipH="false" flipV="false" rot="0">
            <a:off x="10744367" y="2440063"/>
            <a:ext cx="3941380" cy="7709300"/>
          </a:xfrm>
          <a:custGeom>
            <a:avLst/>
            <a:gdLst/>
            <a:ahLst/>
            <a:cxnLst/>
            <a:rect r="r" b="b" t="t" l="l"/>
            <a:pathLst>
              <a:path h="7709300" w="3941380">
                <a:moveTo>
                  <a:pt x="0" y="0"/>
                </a:moveTo>
                <a:lnTo>
                  <a:pt x="3941380" y="0"/>
                </a:lnTo>
                <a:lnTo>
                  <a:pt x="3941380" y="7709300"/>
                </a:lnTo>
                <a:lnTo>
                  <a:pt x="0" y="7709300"/>
                </a:lnTo>
                <a:lnTo>
                  <a:pt x="0" y="0"/>
                </a:lnTo>
                <a:close/>
              </a:path>
            </a:pathLst>
          </a:custGeom>
          <a:blipFill>
            <a:blip r:embed="rId4"/>
            <a:stretch>
              <a:fillRect l="0" t="0" r="0" b="0"/>
            </a:stretch>
          </a:blipFill>
        </p:spPr>
      </p:sp>
      <p:sp>
        <p:nvSpPr>
          <p:cNvPr name="AutoShape 5" id="5"/>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6" id="6"/>
          <p:cNvSpPr/>
          <p:nvPr/>
        </p:nvSpPr>
        <p:spPr>
          <a:xfrm flipV="true">
            <a:off x="10654978" y="1787731"/>
            <a:ext cx="0" cy="288956"/>
          </a:xfrm>
          <a:prstGeom prst="line">
            <a:avLst/>
          </a:prstGeom>
          <a:ln cap="flat" w="9525">
            <a:solidFill>
              <a:srgbClr val="1FB5FF"/>
            </a:solidFill>
            <a:prstDash val="sysDash"/>
            <a:headEnd type="none" len="sm" w="sm"/>
            <a:tailEnd type="none" len="sm" w="sm"/>
          </a:ln>
        </p:spPr>
      </p:sp>
      <p:grpSp>
        <p:nvGrpSpPr>
          <p:cNvPr name="Group 7" id="7"/>
          <p:cNvGrpSpPr/>
          <p:nvPr/>
        </p:nvGrpSpPr>
        <p:grpSpPr>
          <a:xfrm rot="2700000">
            <a:off x="10612949" y="2094332"/>
            <a:ext cx="85198" cy="85198"/>
            <a:chOff x="0" y="0"/>
            <a:chExt cx="50173" cy="50173"/>
          </a:xfrm>
        </p:grpSpPr>
        <p:sp>
          <p:nvSpPr>
            <p:cNvPr name="Freeform 8" id="8"/>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9" id="9"/>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9865902" y="1079896"/>
            <a:ext cx="1578153" cy="707835"/>
            <a:chOff x="0" y="0"/>
            <a:chExt cx="929365" cy="416840"/>
          </a:xfrm>
        </p:grpSpPr>
        <p:sp>
          <p:nvSpPr>
            <p:cNvPr name="Freeform 11" id="11"/>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12" id="12"/>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3" id="13"/>
          <p:cNvSpPr/>
          <p:nvPr/>
        </p:nvSpPr>
        <p:spPr>
          <a:xfrm flipV="true">
            <a:off x="9857905" y="1480141"/>
            <a:ext cx="1586150" cy="0"/>
          </a:xfrm>
          <a:prstGeom prst="line">
            <a:avLst/>
          </a:prstGeom>
          <a:ln cap="flat" w="9525">
            <a:solidFill>
              <a:srgbClr val="1FB5FF"/>
            </a:solidFill>
            <a:prstDash val="sysDash"/>
            <a:headEnd type="none" len="sm" w="sm"/>
            <a:tailEnd type="none" len="sm" w="sm"/>
          </a:ln>
        </p:spPr>
      </p:sp>
      <p:sp>
        <p:nvSpPr>
          <p:cNvPr name="AutoShape 14" id="14"/>
          <p:cNvSpPr/>
          <p:nvPr/>
        </p:nvSpPr>
        <p:spPr>
          <a:xfrm flipV="true">
            <a:off x="12413717" y="1783428"/>
            <a:ext cx="0" cy="288956"/>
          </a:xfrm>
          <a:prstGeom prst="line">
            <a:avLst/>
          </a:prstGeom>
          <a:ln cap="flat" w="9525">
            <a:solidFill>
              <a:srgbClr val="1FB5FF"/>
            </a:solidFill>
            <a:prstDash val="sysDash"/>
            <a:headEnd type="none" len="sm" w="sm"/>
            <a:tailEnd type="none" len="sm" w="sm"/>
          </a:ln>
        </p:spPr>
      </p:sp>
      <p:grpSp>
        <p:nvGrpSpPr>
          <p:cNvPr name="Group 15" id="15"/>
          <p:cNvGrpSpPr/>
          <p:nvPr/>
        </p:nvGrpSpPr>
        <p:grpSpPr>
          <a:xfrm rot="2700000">
            <a:off x="12371688" y="2090029"/>
            <a:ext cx="85198" cy="85198"/>
            <a:chOff x="0" y="0"/>
            <a:chExt cx="50173" cy="50173"/>
          </a:xfrm>
        </p:grpSpPr>
        <p:sp>
          <p:nvSpPr>
            <p:cNvPr name="Freeform 16" id="16"/>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7" id="17"/>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1624641" y="1075592"/>
            <a:ext cx="1578153" cy="707835"/>
            <a:chOff x="0" y="0"/>
            <a:chExt cx="929365" cy="416840"/>
          </a:xfrm>
        </p:grpSpPr>
        <p:sp>
          <p:nvSpPr>
            <p:cNvPr name="Freeform 19" id="19"/>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41BFD5"/>
              </a:solidFill>
              <a:prstDash val="solid"/>
              <a:miter/>
            </a:ln>
          </p:spPr>
        </p:sp>
        <p:sp>
          <p:nvSpPr>
            <p:cNvPr name="TextBox 20" id="20"/>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1" id="21"/>
          <p:cNvSpPr/>
          <p:nvPr/>
        </p:nvSpPr>
        <p:spPr>
          <a:xfrm flipV="true">
            <a:off x="11616644" y="1475838"/>
            <a:ext cx="1586150" cy="0"/>
          </a:xfrm>
          <a:prstGeom prst="line">
            <a:avLst/>
          </a:prstGeom>
          <a:ln cap="flat" w="9525">
            <a:solidFill>
              <a:srgbClr val="1FB5FF"/>
            </a:solidFill>
            <a:prstDash val="sysDash"/>
            <a:headEnd type="none" len="sm" w="sm"/>
            <a:tailEnd type="none" len="sm" w="sm"/>
          </a:ln>
        </p:spPr>
      </p:sp>
      <p:sp>
        <p:nvSpPr>
          <p:cNvPr name="AutoShape 22" id="22"/>
          <p:cNvSpPr/>
          <p:nvPr/>
        </p:nvSpPr>
        <p:spPr>
          <a:xfrm flipV="true">
            <a:off x="14172456" y="1783428"/>
            <a:ext cx="0" cy="288956"/>
          </a:xfrm>
          <a:prstGeom prst="line">
            <a:avLst/>
          </a:prstGeom>
          <a:ln cap="flat" w="9525">
            <a:solidFill>
              <a:srgbClr val="1FB5FF"/>
            </a:solidFill>
            <a:prstDash val="sysDash"/>
            <a:headEnd type="none" len="sm" w="sm"/>
            <a:tailEnd type="none" len="sm" w="sm"/>
          </a:ln>
        </p:spPr>
      </p:sp>
      <p:grpSp>
        <p:nvGrpSpPr>
          <p:cNvPr name="Group 23" id="23"/>
          <p:cNvGrpSpPr/>
          <p:nvPr/>
        </p:nvGrpSpPr>
        <p:grpSpPr>
          <a:xfrm rot="2700000">
            <a:off x="14130427" y="2090029"/>
            <a:ext cx="85198" cy="85198"/>
            <a:chOff x="0" y="0"/>
            <a:chExt cx="50173" cy="50173"/>
          </a:xfrm>
        </p:grpSpPr>
        <p:sp>
          <p:nvSpPr>
            <p:cNvPr name="Freeform 24" id="24"/>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5" id="25"/>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3383380" y="1075592"/>
            <a:ext cx="1578153" cy="707835"/>
            <a:chOff x="0" y="0"/>
            <a:chExt cx="929365" cy="416840"/>
          </a:xfrm>
        </p:grpSpPr>
        <p:sp>
          <p:nvSpPr>
            <p:cNvPr name="Freeform 27" id="27"/>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28" id="28"/>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9" id="29"/>
          <p:cNvSpPr/>
          <p:nvPr/>
        </p:nvSpPr>
        <p:spPr>
          <a:xfrm flipV="true">
            <a:off x="13375383" y="1475838"/>
            <a:ext cx="1586150" cy="0"/>
          </a:xfrm>
          <a:prstGeom prst="line">
            <a:avLst/>
          </a:prstGeom>
          <a:ln cap="flat" w="9525">
            <a:solidFill>
              <a:srgbClr val="1FB5FF"/>
            </a:solidFill>
            <a:prstDash val="sysDash"/>
            <a:headEnd type="none" len="sm" w="sm"/>
            <a:tailEnd type="none" len="sm" w="sm"/>
          </a:ln>
        </p:spPr>
      </p:sp>
      <p:sp>
        <p:nvSpPr>
          <p:cNvPr name="Freeform 30" id="30"/>
          <p:cNvSpPr/>
          <p:nvPr/>
        </p:nvSpPr>
        <p:spPr>
          <a:xfrm flipH="false" flipV="false" rot="0">
            <a:off x="2108392" y="3499014"/>
            <a:ext cx="6754626" cy="6248029"/>
          </a:xfrm>
          <a:custGeom>
            <a:avLst/>
            <a:gdLst/>
            <a:ahLst/>
            <a:cxnLst/>
            <a:rect r="r" b="b" t="t" l="l"/>
            <a:pathLst>
              <a:path h="6248029" w="6754626">
                <a:moveTo>
                  <a:pt x="0" y="0"/>
                </a:moveTo>
                <a:lnTo>
                  <a:pt x="6754627" y="0"/>
                </a:lnTo>
                <a:lnTo>
                  <a:pt x="6754627" y="6248030"/>
                </a:lnTo>
                <a:lnTo>
                  <a:pt x="0" y="6248030"/>
                </a:lnTo>
                <a:lnTo>
                  <a:pt x="0" y="0"/>
                </a:lnTo>
                <a:close/>
              </a:path>
            </a:pathLst>
          </a:custGeom>
          <a:blipFill>
            <a:blip r:embed="rId5"/>
            <a:stretch>
              <a:fillRect l="0" t="0" r="0" b="0"/>
            </a:stretch>
          </a:blipFill>
          <a:ln w="38100" cap="sq">
            <a:solidFill>
              <a:srgbClr val="000000"/>
            </a:solidFill>
            <a:prstDash val="solid"/>
            <a:miter/>
          </a:ln>
        </p:spPr>
      </p:sp>
      <p:sp>
        <p:nvSpPr>
          <p:cNvPr name="TextBox 31" id="31"/>
          <p:cNvSpPr txBox="true"/>
          <p:nvPr/>
        </p:nvSpPr>
        <p:spPr>
          <a:xfrm rot="0">
            <a:off x="377871" y="1380129"/>
            <a:ext cx="7672740" cy="19627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a:t>
            </a:r>
            <a:r>
              <a:rPr lang="en-US" sz="5600">
                <a:solidFill>
                  <a:srgbClr val="004AAD"/>
                </a:solidFill>
                <a:latin typeface="TDTD원고딕"/>
                <a:ea typeface="TDTD원고딕"/>
                <a:cs typeface="TDTD원고딕"/>
                <a:sym typeface="TDTD원고딕"/>
              </a:rPr>
              <a:t> 공고별</a:t>
            </a:r>
          </a:p>
          <a:p>
            <a:pPr algn="l">
              <a:lnSpc>
                <a:spcPts val="7840"/>
              </a:lnSpc>
            </a:pPr>
            <a:r>
              <a:rPr lang="en-US" sz="5600">
                <a:solidFill>
                  <a:srgbClr val="004AAD"/>
                </a:solidFill>
                <a:latin typeface="TDTD원고딕"/>
                <a:ea typeface="TDTD원고딕"/>
                <a:cs typeface="TDTD원고딕"/>
                <a:sym typeface="TDTD원고딕"/>
              </a:rPr>
              <a:t>직무적성 평가 문제 생성</a:t>
            </a:r>
          </a:p>
        </p:txBody>
      </p:sp>
      <p:sp>
        <p:nvSpPr>
          <p:cNvPr name="TextBox 32" id="32"/>
          <p:cNvSpPr txBox="true"/>
          <p:nvPr/>
        </p:nvSpPr>
        <p:spPr>
          <a:xfrm rot="0">
            <a:off x="9865902" y="1192158"/>
            <a:ext cx="1579292" cy="209550"/>
          </a:xfrm>
          <a:prstGeom prst="rect">
            <a:avLst/>
          </a:prstGeom>
        </p:spPr>
        <p:txBody>
          <a:bodyPr anchor="t" rtlCol="false" tIns="0" lIns="0" bIns="0" rIns="0">
            <a:spAutoFit/>
          </a:bodyPr>
          <a:lstStyle/>
          <a:p>
            <a:pPr algn="ctr">
              <a:lnSpc>
                <a:spcPts val="1502"/>
              </a:lnSpc>
            </a:pPr>
            <a:r>
              <a:rPr lang="en-US" sz="1252">
                <a:solidFill>
                  <a:srgbClr val="004AAD"/>
                </a:solidFill>
                <a:latin typeface="Nanum Gothic"/>
                <a:ea typeface="Nanum Gothic"/>
                <a:cs typeface="Nanum Gothic"/>
                <a:sym typeface="Nanum Gothic"/>
              </a:rPr>
              <a:t>이력서별 질문 생성</a:t>
            </a:r>
          </a:p>
        </p:txBody>
      </p:sp>
      <p:sp>
        <p:nvSpPr>
          <p:cNvPr name="TextBox 33" id="33"/>
          <p:cNvSpPr txBox="true"/>
          <p:nvPr/>
        </p:nvSpPr>
        <p:spPr>
          <a:xfrm rot="0">
            <a:off x="11624641" y="1189386"/>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직무적성 문제 생성</a:t>
            </a:r>
          </a:p>
        </p:txBody>
      </p:sp>
      <p:sp>
        <p:nvSpPr>
          <p:cNvPr name="TextBox 34" id="34"/>
          <p:cNvSpPr txBox="true"/>
          <p:nvPr/>
        </p:nvSpPr>
        <p:spPr>
          <a:xfrm rot="0">
            <a:off x="8230921" y="1091181"/>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35" id="35"/>
          <p:cNvSpPr txBox="true"/>
          <p:nvPr/>
        </p:nvSpPr>
        <p:spPr>
          <a:xfrm rot="0">
            <a:off x="13383380" y="1187855"/>
            <a:ext cx="1579292" cy="209550"/>
          </a:xfrm>
          <a:prstGeom prst="rect">
            <a:avLst/>
          </a:prstGeom>
        </p:spPr>
        <p:txBody>
          <a:bodyPr anchor="t" rtlCol="false" tIns="0" lIns="0" bIns="0" rIns="0">
            <a:spAutoFit/>
          </a:bodyPr>
          <a:lstStyle/>
          <a:p>
            <a:pPr algn="ctr">
              <a:lnSpc>
                <a:spcPts val="1502"/>
              </a:lnSpc>
            </a:pPr>
            <a:r>
              <a:rPr lang="en-US" sz="1252">
                <a:solidFill>
                  <a:srgbClr val="004AAD"/>
                </a:solidFill>
                <a:latin typeface="Nanum Gothic"/>
                <a:ea typeface="Nanum Gothic"/>
                <a:cs typeface="Nanum Gothic"/>
                <a:sym typeface="Nanum Gothic"/>
              </a:rPr>
              <a:t>필기 합격자 선별</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3" id="3"/>
          <p:cNvSpPr/>
          <p:nvPr/>
        </p:nvSpPr>
        <p:spPr>
          <a:xfrm flipV="true">
            <a:off x="10654978" y="1787731"/>
            <a:ext cx="0" cy="288956"/>
          </a:xfrm>
          <a:prstGeom prst="line">
            <a:avLst/>
          </a:prstGeom>
          <a:ln cap="flat" w="9525">
            <a:solidFill>
              <a:srgbClr val="1FB5FF"/>
            </a:solidFill>
            <a:prstDash val="sysDash"/>
            <a:headEnd type="none" len="sm" w="sm"/>
            <a:tailEnd type="none" len="sm" w="sm"/>
          </a:ln>
        </p:spPr>
      </p:sp>
      <p:grpSp>
        <p:nvGrpSpPr>
          <p:cNvPr name="Group 4" id="4"/>
          <p:cNvGrpSpPr/>
          <p:nvPr/>
        </p:nvGrpSpPr>
        <p:grpSpPr>
          <a:xfrm rot="2700000">
            <a:off x="10612949" y="2094332"/>
            <a:ext cx="85198" cy="85198"/>
            <a:chOff x="0" y="0"/>
            <a:chExt cx="50173" cy="50173"/>
          </a:xfrm>
        </p:grpSpPr>
        <p:sp>
          <p:nvSpPr>
            <p:cNvPr name="Freeform 5" id="5"/>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6" id="6"/>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865902" y="1079896"/>
            <a:ext cx="1578153" cy="707835"/>
            <a:chOff x="0" y="0"/>
            <a:chExt cx="929365" cy="416840"/>
          </a:xfrm>
        </p:grpSpPr>
        <p:sp>
          <p:nvSpPr>
            <p:cNvPr name="Freeform 8" id="8"/>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9" id="9"/>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flipV="true">
            <a:off x="9857905" y="1480141"/>
            <a:ext cx="1586150" cy="0"/>
          </a:xfrm>
          <a:prstGeom prst="line">
            <a:avLst/>
          </a:prstGeom>
          <a:ln cap="flat" w="9525">
            <a:solidFill>
              <a:srgbClr val="1FB5FF"/>
            </a:solidFill>
            <a:prstDash val="sysDash"/>
            <a:headEnd type="none" len="sm" w="sm"/>
            <a:tailEnd type="none" len="sm" w="sm"/>
          </a:ln>
        </p:spPr>
      </p:sp>
      <p:sp>
        <p:nvSpPr>
          <p:cNvPr name="AutoShape 11" id="11"/>
          <p:cNvSpPr/>
          <p:nvPr/>
        </p:nvSpPr>
        <p:spPr>
          <a:xfrm flipV="true">
            <a:off x="12413717" y="1783428"/>
            <a:ext cx="0" cy="288956"/>
          </a:xfrm>
          <a:prstGeom prst="line">
            <a:avLst/>
          </a:prstGeom>
          <a:ln cap="flat" w="9525">
            <a:solidFill>
              <a:srgbClr val="1FB5FF"/>
            </a:solidFill>
            <a:prstDash val="sysDash"/>
            <a:headEnd type="none" len="sm" w="sm"/>
            <a:tailEnd type="none" len="sm" w="sm"/>
          </a:ln>
        </p:spPr>
      </p:sp>
      <p:grpSp>
        <p:nvGrpSpPr>
          <p:cNvPr name="Group 12" id="12"/>
          <p:cNvGrpSpPr/>
          <p:nvPr/>
        </p:nvGrpSpPr>
        <p:grpSpPr>
          <a:xfrm rot="2700000">
            <a:off x="12371688" y="2090029"/>
            <a:ext cx="85198" cy="85198"/>
            <a:chOff x="0" y="0"/>
            <a:chExt cx="50173" cy="50173"/>
          </a:xfrm>
        </p:grpSpPr>
        <p:sp>
          <p:nvSpPr>
            <p:cNvPr name="Freeform 13" id="13"/>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4" id="14"/>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1624641" y="1075592"/>
            <a:ext cx="1578153" cy="707835"/>
            <a:chOff x="0" y="0"/>
            <a:chExt cx="929365" cy="416840"/>
          </a:xfrm>
        </p:grpSpPr>
        <p:sp>
          <p:nvSpPr>
            <p:cNvPr name="Freeform 16" id="16"/>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41BFD5"/>
              </a:solidFill>
              <a:prstDash val="solid"/>
              <a:miter/>
            </a:ln>
          </p:spPr>
        </p:sp>
        <p:sp>
          <p:nvSpPr>
            <p:cNvPr name="TextBox 17" id="17"/>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8" id="18"/>
          <p:cNvSpPr/>
          <p:nvPr/>
        </p:nvSpPr>
        <p:spPr>
          <a:xfrm flipV="true">
            <a:off x="11616644" y="1475838"/>
            <a:ext cx="1586150" cy="0"/>
          </a:xfrm>
          <a:prstGeom prst="line">
            <a:avLst/>
          </a:prstGeom>
          <a:ln cap="flat" w="9525">
            <a:solidFill>
              <a:srgbClr val="1FB5FF"/>
            </a:solidFill>
            <a:prstDash val="sysDash"/>
            <a:headEnd type="none" len="sm" w="sm"/>
            <a:tailEnd type="none" len="sm" w="sm"/>
          </a:ln>
        </p:spPr>
      </p:sp>
      <p:sp>
        <p:nvSpPr>
          <p:cNvPr name="AutoShape 19" id="19"/>
          <p:cNvSpPr/>
          <p:nvPr/>
        </p:nvSpPr>
        <p:spPr>
          <a:xfrm flipV="true">
            <a:off x="14172456" y="1783428"/>
            <a:ext cx="0" cy="288956"/>
          </a:xfrm>
          <a:prstGeom prst="line">
            <a:avLst/>
          </a:prstGeom>
          <a:ln cap="flat" w="9525">
            <a:solidFill>
              <a:srgbClr val="1FB5FF"/>
            </a:solidFill>
            <a:prstDash val="sysDash"/>
            <a:headEnd type="none" len="sm" w="sm"/>
            <a:tailEnd type="none" len="sm" w="sm"/>
          </a:ln>
        </p:spPr>
      </p:sp>
      <p:grpSp>
        <p:nvGrpSpPr>
          <p:cNvPr name="Group 20" id="20"/>
          <p:cNvGrpSpPr/>
          <p:nvPr/>
        </p:nvGrpSpPr>
        <p:grpSpPr>
          <a:xfrm rot="2700000">
            <a:off x="14130427" y="2090029"/>
            <a:ext cx="85198" cy="85198"/>
            <a:chOff x="0" y="0"/>
            <a:chExt cx="50173" cy="50173"/>
          </a:xfrm>
        </p:grpSpPr>
        <p:sp>
          <p:nvSpPr>
            <p:cNvPr name="Freeform 21" id="21"/>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2" id="22"/>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13383380" y="1075592"/>
            <a:ext cx="1578153" cy="707835"/>
            <a:chOff x="0" y="0"/>
            <a:chExt cx="929365" cy="416840"/>
          </a:xfrm>
        </p:grpSpPr>
        <p:sp>
          <p:nvSpPr>
            <p:cNvPr name="Freeform 24" id="24"/>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25" id="25"/>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6" id="26"/>
          <p:cNvSpPr/>
          <p:nvPr/>
        </p:nvSpPr>
        <p:spPr>
          <a:xfrm flipV="true">
            <a:off x="13375383" y="1475838"/>
            <a:ext cx="1586150" cy="0"/>
          </a:xfrm>
          <a:prstGeom prst="line">
            <a:avLst/>
          </a:prstGeom>
          <a:ln cap="flat" w="9525">
            <a:solidFill>
              <a:srgbClr val="1FB5FF"/>
            </a:solidFill>
            <a:prstDash val="sysDash"/>
            <a:headEnd type="none" len="sm" w="sm"/>
            <a:tailEnd type="none" len="sm" w="sm"/>
          </a:ln>
        </p:spPr>
      </p:sp>
      <p:sp>
        <p:nvSpPr>
          <p:cNvPr name="Freeform 27" id="27"/>
          <p:cNvSpPr/>
          <p:nvPr/>
        </p:nvSpPr>
        <p:spPr>
          <a:xfrm flipH="false" flipV="false" rot="0">
            <a:off x="16171348"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28" id="28"/>
          <p:cNvSpPr/>
          <p:nvPr/>
        </p:nvSpPr>
        <p:spPr>
          <a:xfrm flipH="false" flipV="false" rot="0">
            <a:off x="14384189"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sp>
        <p:nvSpPr>
          <p:cNvPr name="Freeform 29" id="29"/>
          <p:cNvSpPr/>
          <p:nvPr/>
        </p:nvSpPr>
        <p:spPr>
          <a:xfrm flipH="false" flipV="false" rot="0">
            <a:off x="2114428" y="3321223"/>
            <a:ext cx="2064243" cy="6852258"/>
          </a:xfrm>
          <a:custGeom>
            <a:avLst/>
            <a:gdLst/>
            <a:ahLst/>
            <a:cxnLst/>
            <a:rect r="r" b="b" t="t" l="l"/>
            <a:pathLst>
              <a:path h="6852258" w="2064243">
                <a:moveTo>
                  <a:pt x="0" y="0"/>
                </a:moveTo>
                <a:lnTo>
                  <a:pt x="2064242" y="0"/>
                </a:lnTo>
                <a:lnTo>
                  <a:pt x="2064242" y="6852258"/>
                </a:lnTo>
                <a:lnTo>
                  <a:pt x="0" y="6852258"/>
                </a:lnTo>
                <a:lnTo>
                  <a:pt x="0" y="0"/>
                </a:lnTo>
                <a:close/>
              </a:path>
            </a:pathLst>
          </a:custGeom>
          <a:blipFill>
            <a:blip r:embed="rId4"/>
            <a:stretch>
              <a:fillRect l="0" t="0" r="0" b="0"/>
            </a:stretch>
          </a:blipFill>
        </p:spPr>
      </p:sp>
      <p:grpSp>
        <p:nvGrpSpPr>
          <p:cNvPr name="Group 30" id="30"/>
          <p:cNvGrpSpPr/>
          <p:nvPr/>
        </p:nvGrpSpPr>
        <p:grpSpPr>
          <a:xfrm rot="0">
            <a:off x="5236149" y="4066293"/>
            <a:ext cx="5691841" cy="2336817"/>
            <a:chOff x="0" y="0"/>
            <a:chExt cx="1499086" cy="615458"/>
          </a:xfrm>
        </p:grpSpPr>
        <p:sp>
          <p:nvSpPr>
            <p:cNvPr name="Freeform 31" id="31"/>
            <p:cNvSpPr/>
            <p:nvPr/>
          </p:nvSpPr>
          <p:spPr>
            <a:xfrm flipH="false" flipV="false" rot="0">
              <a:off x="0" y="0"/>
              <a:ext cx="1499086" cy="615458"/>
            </a:xfrm>
            <a:custGeom>
              <a:avLst/>
              <a:gdLst/>
              <a:ahLst/>
              <a:cxnLst/>
              <a:rect r="r" b="b" t="t" l="l"/>
              <a:pathLst>
                <a:path h="615458" w="1499086">
                  <a:moveTo>
                    <a:pt x="69369" y="0"/>
                  </a:moveTo>
                  <a:lnTo>
                    <a:pt x="1429717" y="0"/>
                  </a:lnTo>
                  <a:cubicBezTo>
                    <a:pt x="1468028" y="0"/>
                    <a:pt x="1499086" y="31058"/>
                    <a:pt x="1499086" y="69369"/>
                  </a:cubicBezTo>
                  <a:lnTo>
                    <a:pt x="1499086" y="546089"/>
                  </a:lnTo>
                  <a:cubicBezTo>
                    <a:pt x="1499086" y="584400"/>
                    <a:pt x="1468028" y="615458"/>
                    <a:pt x="1429717" y="615458"/>
                  </a:cubicBezTo>
                  <a:lnTo>
                    <a:pt x="69369" y="615458"/>
                  </a:lnTo>
                  <a:cubicBezTo>
                    <a:pt x="31058" y="615458"/>
                    <a:pt x="0" y="584400"/>
                    <a:pt x="0" y="546089"/>
                  </a:cubicBezTo>
                  <a:lnTo>
                    <a:pt x="0" y="69369"/>
                  </a:lnTo>
                  <a:cubicBezTo>
                    <a:pt x="0" y="31058"/>
                    <a:pt x="31058" y="0"/>
                    <a:pt x="69369" y="0"/>
                  </a:cubicBezTo>
                  <a:close/>
                </a:path>
              </a:pathLst>
            </a:custGeom>
            <a:solidFill>
              <a:srgbClr val="EEEFEE"/>
            </a:solidFill>
          </p:spPr>
        </p:sp>
        <p:sp>
          <p:nvSpPr>
            <p:cNvPr name="TextBox 32" id="32"/>
            <p:cNvSpPr txBox="true"/>
            <p:nvPr/>
          </p:nvSpPr>
          <p:spPr>
            <a:xfrm>
              <a:off x="0" y="-47625"/>
              <a:ext cx="1499086" cy="663083"/>
            </a:xfrm>
            <a:prstGeom prst="rect">
              <a:avLst/>
            </a:prstGeom>
          </p:spPr>
          <p:txBody>
            <a:bodyPr anchor="ctr" rtlCol="false" tIns="50800" lIns="50800" bIns="50800" rIns="50800"/>
            <a:lstStyle/>
            <a:p>
              <a:pPr algn="ctr">
                <a:lnSpc>
                  <a:spcPts val="2659"/>
                </a:lnSpc>
              </a:pPr>
            </a:p>
          </p:txBody>
        </p:sp>
      </p:grpSp>
      <p:sp>
        <p:nvSpPr>
          <p:cNvPr name="Freeform 33" id="33"/>
          <p:cNvSpPr/>
          <p:nvPr/>
        </p:nvSpPr>
        <p:spPr>
          <a:xfrm flipH="false" flipV="false" rot="0">
            <a:off x="5575895" y="4217842"/>
            <a:ext cx="1938469" cy="1938469"/>
          </a:xfrm>
          <a:custGeom>
            <a:avLst/>
            <a:gdLst/>
            <a:ahLst/>
            <a:cxnLst/>
            <a:rect r="r" b="b" t="t" l="l"/>
            <a:pathLst>
              <a:path h="1938469" w="1938469">
                <a:moveTo>
                  <a:pt x="0" y="0"/>
                </a:moveTo>
                <a:lnTo>
                  <a:pt x="1938469" y="0"/>
                </a:lnTo>
                <a:lnTo>
                  <a:pt x="1938469" y="1938469"/>
                </a:lnTo>
                <a:lnTo>
                  <a:pt x="0" y="1938469"/>
                </a:lnTo>
                <a:lnTo>
                  <a:pt x="0" y="0"/>
                </a:lnTo>
                <a:close/>
              </a:path>
            </a:pathLst>
          </a:custGeom>
          <a:blipFill>
            <a:blip r:embed="rId5"/>
            <a:stretch>
              <a:fillRect l="0" t="0" r="0" b="0"/>
            </a:stretch>
          </a:blipFill>
        </p:spPr>
      </p:sp>
      <p:grpSp>
        <p:nvGrpSpPr>
          <p:cNvPr name="Group 34" id="34"/>
          <p:cNvGrpSpPr/>
          <p:nvPr/>
        </p:nvGrpSpPr>
        <p:grpSpPr>
          <a:xfrm rot="0">
            <a:off x="11542595" y="4066293"/>
            <a:ext cx="5691841" cy="2336817"/>
            <a:chOff x="0" y="0"/>
            <a:chExt cx="1499086" cy="615458"/>
          </a:xfrm>
        </p:grpSpPr>
        <p:sp>
          <p:nvSpPr>
            <p:cNvPr name="Freeform 35" id="35"/>
            <p:cNvSpPr/>
            <p:nvPr/>
          </p:nvSpPr>
          <p:spPr>
            <a:xfrm flipH="false" flipV="false" rot="0">
              <a:off x="0" y="0"/>
              <a:ext cx="1499086" cy="615458"/>
            </a:xfrm>
            <a:custGeom>
              <a:avLst/>
              <a:gdLst/>
              <a:ahLst/>
              <a:cxnLst/>
              <a:rect r="r" b="b" t="t" l="l"/>
              <a:pathLst>
                <a:path h="615458" w="1499086">
                  <a:moveTo>
                    <a:pt x="69369" y="0"/>
                  </a:moveTo>
                  <a:lnTo>
                    <a:pt x="1429717" y="0"/>
                  </a:lnTo>
                  <a:cubicBezTo>
                    <a:pt x="1468028" y="0"/>
                    <a:pt x="1499086" y="31058"/>
                    <a:pt x="1499086" y="69369"/>
                  </a:cubicBezTo>
                  <a:lnTo>
                    <a:pt x="1499086" y="546089"/>
                  </a:lnTo>
                  <a:cubicBezTo>
                    <a:pt x="1499086" y="584400"/>
                    <a:pt x="1468028" y="615458"/>
                    <a:pt x="1429717" y="615458"/>
                  </a:cubicBezTo>
                  <a:lnTo>
                    <a:pt x="69369" y="615458"/>
                  </a:lnTo>
                  <a:cubicBezTo>
                    <a:pt x="31058" y="615458"/>
                    <a:pt x="0" y="584400"/>
                    <a:pt x="0" y="546089"/>
                  </a:cubicBezTo>
                  <a:lnTo>
                    <a:pt x="0" y="69369"/>
                  </a:lnTo>
                  <a:cubicBezTo>
                    <a:pt x="0" y="31058"/>
                    <a:pt x="31058" y="0"/>
                    <a:pt x="69369" y="0"/>
                  </a:cubicBezTo>
                  <a:close/>
                </a:path>
              </a:pathLst>
            </a:custGeom>
            <a:solidFill>
              <a:srgbClr val="EEEFEE"/>
            </a:solidFill>
          </p:spPr>
        </p:sp>
        <p:sp>
          <p:nvSpPr>
            <p:cNvPr name="TextBox 36" id="36"/>
            <p:cNvSpPr txBox="true"/>
            <p:nvPr/>
          </p:nvSpPr>
          <p:spPr>
            <a:xfrm>
              <a:off x="0" y="-47625"/>
              <a:ext cx="1499086" cy="663083"/>
            </a:xfrm>
            <a:prstGeom prst="rect">
              <a:avLst/>
            </a:prstGeom>
          </p:spPr>
          <p:txBody>
            <a:bodyPr anchor="ctr" rtlCol="false" tIns="50800" lIns="50800" bIns="50800" rIns="50800"/>
            <a:lstStyle/>
            <a:p>
              <a:pPr algn="ctr">
                <a:lnSpc>
                  <a:spcPts val="2659"/>
                </a:lnSpc>
              </a:pPr>
            </a:p>
          </p:txBody>
        </p:sp>
      </p:grpSp>
      <p:sp>
        <p:nvSpPr>
          <p:cNvPr name="Freeform 37" id="37"/>
          <p:cNvSpPr/>
          <p:nvPr/>
        </p:nvSpPr>
        <p:spPr>
          <a:xfrm flipH="false" flipV="false" rot="0">
            <a:off x="11842553" y="4223505"/>
            <a:ext cx="2022392" cy="2022392"/>
          </a:xfrm>
          <a:custGeom>
            <a:avLst/>
            <a:gdLst/>
            <a:ahLst/>
            <a:cxnLst/>
            <a:rect r="r" b="b" t="t" l="l"/>
            <a:pathLst>
              <a:path h="2022392" w="2022392">
                <a:moveTo>
                  <a:pt x="0" y="0"/>
                </a:moveTo>
                <a:lnTo>
                  <a:pt x="2022392" y="0"/>
                </a:lnTo>
                <a:lnTo>
                  <a:pt x="2022392" y="2022392"/>
                </a:lnTo>
                <a:lnTo>
                  <a:pt x="0" y="2022392"/>
                </a:lnTo>
                <a:lnTo>
                  <a:pt x="0" y="0"/>
                </a:lnTo>
                <a:close/>
              </a:path>
            </a:pathLst>
          </a:custGeom>
          <a:blipFill>
            <a:blip r:embed="rId6"/>
            <a:stretch>
              <a:fillRect l="0" t="0" r="0" b="0"/>
            </a:stretch>
          </a:blipFill>
        </p:spPr>
      </p:sp>
      <p:grpSp>
        <p:nvGrpSpPr>
          <p:cNvPr name="Group 38" id="38"/>
          <p:cNvGrpSpPr/>
          <p:nvPr/>
        </p:nvGrpSpPr>
        <p:grpSpPr>
          <a:xfrm rot="0">
            <a:off x="11567459" y="6803160"/>
            <a:ext cx="5691841" cy="2336817"/>
            <a:chOff x="0" y="0"/>
            <a:chExt cx="1499086" cy="615458"/>
          </a:xfrm>
        </p:grpSpPr>
        <p:sp>
          <p:nvSpPr>
            <p:cNvPr name="Freeform 39" id="39"/>
            <p:cNvSpPr/>
            <p:nvPr/>
          </p:nvSpPr>
          <p:spPr>
            <a:xfrm flipH="false" flipV="false" rot="0">
              <a:off x="0" y="0"/>
              <a:ext cx="1499086" cy="615458"/>
            </a:xfrm>
            <a:custGeom>
              <a:avLst/>
              <a:gdLst/>
              <a:ahLst/>
              <a:cxnLst/>
              <a:rect r="r" b="b" t="t" l="l"/>
              <a:pathLst>
                <a:path h="615458" w="1499086">
                  <a:moveTo>
                    <a:pt x="69369" y="0"/>
                  </a:moveTo>
                  <a:lnTo>
                    <a:pt x="1429717" y="0"/>
                  </a:lnTo>
                  <a:cubicBezTo>
                    <a:pt x="1468028" y="0"/>
                    <a:pt x="1499086" y="31058"/>
                    <a:pt x="1499086" y="69369"/>
                  </a:cubicBezTo>
                  <a:lnTo>
                    <a:pt x="1499086" y="546089"/>
                  </a:lnTo>
                  <a:cubicBezTo>
                    <a:pt x="1499086" y="584400"/>
                    <a:pt x="1468028" y="615458"/>
                    <a:pt x="1429717" y="615458"/>
                  </a:cubicBezTo>
                  <a:lnTo>
                    <a:pt x="69369" y="615458"/>
                  </a:lnTo>
                  <a:cubicBezTo>
                    <a:pt x="31058" y="615458"/>
                    <a:pt x="0" y="584400"/>
                    <a:pt x="0" y="546089"/>
                  </a:cubicBezTo>
                  <a:lnTo>
                    <a:pt x="0" y="69369"/>
                  </a:lnTo>
                  <a:cubicBezTo>
                    <a:pt x="0" y="31058"/>
                    <a:pt x="31058" y="0"/>
                    <a:pt x="69369" y="0"/>
                  </a:cubicBezTo>
                  <a:close/>
                </a:path>
              </a:pathLst>
            </a:custGeom>
            <a:solidFill>
              <a:srgbClr val="EEEFEE"/>
            </a:solidFill>
          </p:spPr>
        </p:sp>
        <p:sp>
          <p:nvSpPr>
            <p:cNvPr name="TextBox 40" id="40"/>
            <p:cNvSpPr txBox="true"/>
            <p:nvPr/>
          </p:nvSpPr>
          <p:spPr>
            <a:xfrm>
              <a:off x="0" y="-47625"/>
              <a:ext cx="1499086" cy="663083"/>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5236149" y="6803160"/>
            <a:ext cx="5691841" cy="2336817"/>
            <a:chOff x="0" y="0"/>
            <a:chExt cx="1499086" cy="615458"/>
          </a:xfrm>
        </p:grpSpPr>
        <p:sp>
          <p:nvSpPr>
            <p:cNvPr name="Freeform 42" id="42"/>
            <p:cNvSpPr/>
            <p:nvPr/>
          </p:nvSpPr>
          <p:spPr>
            <a:xfrm flipH="false" flipV="false" rot="0">
              <a:off x="0" y="0"/>
              <a:ext cx="1499086" cy="615458"/>
            </a:xfrm>
            <a:custGeom>
              <a:avLst/>
              <a:gdLst/>
              <a:ahLst/>
              <a:cxnLst/>
              <a:rect r="r" b="b" t="t" l="l"/>
              <a:pathLst>
                <a:path h="615458" w="1499086">
                  <a:moveTo>
                    <a:pt x="69369" y="0"/>
                  </a:moveTo>
                  <a:lnTo>
                    <a:pt x="1429717" y="0"/>
                  </a:lnTo>
                  <a:cubicBezTo>
                    <a:pt x="1468028" y="0"/>
                    <a:pt x="1499086" y="31058"/>
                    <a:pt x="1499086" y="69369"/>
                  </a:cubicBezTo>
                  <a:lnTo>
                    <a:pt x="1499086" y="546089"/>
                  </a:lnTo>
                  <a:cubicBezTo>
                    <a:pt x="1499086" y="584400"/>
                    <a:pt x="1468028" y="615458"/>
                    <a:pt x="1429717" y="615458"/>
                  </a:cubicBezTo>
                  <a:lnTo>
                    <a:pt x="69369" y="615458"/>
                  </a:lnTo>
                  <a:cubicBezTo>
                    <a:pt x="31058" y="615458"/>
                    <a:pt x="0" y="584400"/>
                    <a:pt x="0" y="546089"/>
                  </a:cubicBezTo>
                  <a:lnTo>
                    <a:pt x="0" y="69369"/>
                  </a:lnTo>
                  <a:cubicBezTo>
                    <a:pt x="0" y="31058"/>
                    <a:pt x="31058" y="0"/>
                    <a:pt x="69369" y="0"/>
                  </a:cubicBezTo>
                  <a:close/>
                </a:path>
              </a:pathLst>
            </a:custGeom>
            <a:solidFill>
              <a:srgbClr val="EEEFEE"/>
            </a:solidFill>
          </p:spPr>
        </p:sp>
        <p:sp>
          <p:nvSpPr>
            <p:cNvPr name="TextBox 43" id="43"/>
            <p:cNvSpPr txBox="true"/>
            <p:nvPr/>
          </p:nvSpPr>
          <p:spPr>
            <a:xfrm>
              <a:off x="0" y="-47625"/>
              <a:ext cx="1499086" cy="663083"/>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10630684" y="4800810"/>
            <a:ext cx="1304139" cy="923262"/>
            <a:chOff x="0" y="0"/>
            <a:chExt cx="812800" cy="575420"/>
          </a:xfrm>
        </p:grpSpPr>
        <p:sp>
          <p:nvSpPr>
            <p:cNvPr name="Freeform 45" id="45"/>
            <p:cNvSpPr/>
            <p:nvPr/>
          </p:nvSpPr>
          <p:spPr>
            <a:xfrm flipH="false" flipV="false" rot="0">
              <a:off x="0" y="0"/>
              <a:ext cx="812800" cy="575420"/>
            </a:xfrm>
            <a:custGeom>
              <a:avLst/>
              <a:gdLst/>
              <a:ahLst/>
              <a:cxnLst/>
              <a:rect r="r" b="b" t="t" l="l"/>
              <a:pathLst>
                <a:path h="575420" w="812800">
                  <a:moveTo>
                    <a:pt x="812800" y="287710"/>
                  </a:moveTo>
                  <a:lnTo>
                    <a:pt x="406400" y="0"/>
                  </a:lnTo>
                  <a:lnTo>
                    <a:pt x="406400" y="203200"/>
                  </a:lnTo>
                  <a:lnTo>
                    <a:pt x="0" y="203200"/>
                  </a:lnTo>
                  <a:lnTo>
                    <a:pt x="0" y="372220"/>
                  </a:lnTo>
                  <a:lnTo>
                    <a:pt x="406400" y="372220"/>
                  </a:lnTo>
                  <a:lnTo>
                    <a:pt x="406400" y="575420"/>
                  </a:lnTo>
                  <a:lnTo>
                    <a:pt x="812800" y="287710"/>
                  </a:lnTo>
                  <a:close/>
                </a:path>
              </a:pathLst>
            </a:custGeom>
            <a:solidFill>
              <a:srgbClr val="77ABF4"/>
            </a:solidFill>
          </p:spPr>
        </p:sp>
        <p:sp>
          <p:nvSpPr>
            <p:cNvPr name="TextBox 46" id="46"/>
            <p:cNvSpPr txBox="true"/>
            <p:nvPr/>
          </p:nvSpPr>
          <p:spPr>
            <a:xfrm>
              <a:off x="0" y="155575"/>
              <a:ext cx="711200" cy="216645"/>
            </a:xfrm>
            <a:prstGeom prst="rect">
              <a:avLst/>
            </a:prstGeom>
          </p:spPr>
          <p:txBody>
            <a:bodyPr anchor="ctr" rtlCol="false" tIns="50800" lIns="50800" bIns="50800" rIns="50800"/>
            <a:lstStyle/>
            <a:p>
              <a:pPr algn="ctr">
                <a:lnSpc>
                  <a:spcPts val="2659"/>
                </a:lnSpc>
              </a:pPr>
            </a:p>
          </p:txBody>
        </p:sp>
      </p:grpSp>
      <p:sp>
        <p:nvSpPr>
          <p:cNvPr name="TextBox 47" id="47"/>
          <p:cNvSpPr txBox="true"/>
          <p:nvPr/>
        </p:nvSpPr>
        <p:spPr>
          <a:xfrm rot="0">
            <a:off x="13468812" y="4394914"/>
            <a:ext cx="3665566" cy="1612900"/>
          </a:xfrm>
          <a:prstGeom prst="rect">
            <a:avLst/>
          </a:prstGeom>
        </p:spPr>
        <p:txBody>
          <a:bodyPr anchor="t" rtlCol="false" tIns="0" lIns="0" bIns="0" rIns="0">
            <a:spAutoFit/>
          </a:bodyPr>
          <a:lstStyle/>
          <a:p>
            <a:pPr algn="ctr">
              <a:lnSpc>
                <a:spcPts val="4326"/>
              </a:lnSpc>
            </a:pPr>
            <a:r>
              <a:rPr lang="en-US" sz="3090">
                <a:solidFill>
                  <a:srgbClr val="000000"/>
                </a:solidFill>
                <a:latin typeface="TDTD원고딕"/>
                <a:ea typeface="TDTD원고딕"/>
                <a:cs typeface="TDTD원고딕"/>
                <a:sym typeface="TDTD원고딕"/>
              </a:rPr>
              <a:t>두 데이터 비교</a:t>
            </a:r>
          </a:p>
          <a:p>
            <a:pPr algn="ctr">
              <a:lnSpc>
                <a:spcPts val="4326"/>
              </a:lnSpc>
            </a:pPr>
            <a:r>
              <a:rPr lang="en-US" sz="3090">
                <a:solidFill>
                  <a:srgbClr val="000000"/>
                </a:solidFill>
                <a:latin typeface="TDTD원고딕"/>
                <a:ea typeface="TDTD원고딕"/>
                <a:cs typeface="TDTD원고딕"/>
                <a:sym typeface="TDTD원고딕"/>
              </a:rPr>
              <a:t>및</a:t>
            </a:r>
          </a:p>
          <a:p>
            <a:pPr algn="ctr">
              <a:lnSpc>
                <a:spcPts val="4326"/>
              </a:lnSpc>
              <a:spcBef>
                <a:spcPct val="0"/>
              </a:spcBef>
            </a:pPr>
            <a:r>
              <a:rPr lang="en-US" sz="3090">
                <a:solidFill>
                  <a:srgbClr val="000000"/>
                </a:solidFill>
                <a:latin typeface="TDTD원고딕"/>
                <a:ea typeface="TDTD원고딕"/>
                <a:cs typeface="TDTD원고딕"/>
                <a:sym typeface="TDTD원고딕"/>
              </a:rPr>
              <a:t>채점</a:t>
            </a:r>
          </a:p>
        </p:txBody>
      </p:sp>
      <p:sp>
        <p:nvSpPr>
          <p:cNvPr name="TextBox 48" id="48"/>
          <p:cNvSpPr txBox="true"/>
          <p:nvPr/>
        </p:nvSpPr>
        <p:spPr>
          <a:xfrm rot="0">
            <a:off x="7156808" y="7340604"/>
            <a:ext cx="3665566" cy="1071329"/>
          </a:xfrm>
          <a:prstGeom prst="rect">
            <a:avLst/>
          </a:prstGeom>
        </p:spPr>
        <p:txBody>
          <a:bodyPr anchor="t" rtlCol="false" tIns="0" lIns="0" bIns="0" rIns="0">
            <a:spAutoFit/>
          </a:bodyPr>
          <a:lstStyle/>
          <a:p>
            <a:pPr algn="ctr">
              <a:lnSpc>
                <a:spcPts val="4326"/>
              </a:lnSpc>
            </a:pPr>
            <a:r>
              <a:rPr lang="en-US" sz="3090">
                <a:solidFill>
                  <a:srgbClr val="000000"/>
                </a:solidFill>
                <a:latin typeface="TDTD원고딕"/>
                <a:ea typeface="TDTD원고딕"/>
                <a:cs typeface="TDTD원고딕"/>
                <a:sym typeface="TDTD원고딕"/>
              </a:rPr>
              <a:t>상위 N배수</a:t>
            </a:r>
          </a:p>
          <a:p>
            <a:pPr algn="ctr">
              <a:lnSpc>
                <a:spcPts val="4326"/>
              </a:lnSpc>
              <a:spcBef>
                <a:spcPct val="0"/>
              </a:spcBef>
            </a:pPr>
            <a:r>
              <a:rPr lang="en-US" sz="3090">
                <a:solidFill>
                  <a:srgbClr val="000000"/>
                </a:solidFill>
                <a:latin typeface="TDTD원고딕"/>
                <a:ea typeface="TDTD원고딕"/>
                <a:cs typeface="TDTD원고딕"/>
                <a:sym typeface="TDTD원고딕"/>
              </a:rPr>
              <a:t>필기 합격</a:t>
            </a:r>
          </a:p>
        </p:txBody>
      </p:sp>
      <p:grpSp>
        <p:nvGrpSpPr>
          <p:cNvPr name="Group 49" id="49"/>
          <p:cNvGrpSpPr/>
          <p:nvPr/>
        </p:nvGrpSpPr>
        <p:grpSpPr>
          <a:xfrm rot="5400000">
            <a:off x="13736446" y="6007814"/>
            <a:ext cx="1304139" cy="923262"/>
            <a:chOff x="0" y="0"/>
            <a:chExt cx="812800" cy="575420"/>
          </a:xfrm>
        </p:grpSpPr>
        <p:sp>
          <p:nvSpPr>
            <p:cNvPr name="Freeform 50" id="50"/>
            <p:cNvSpPr/>
            <p:nvPr/>
          </p:nvSpPr>
          <p:spPr>
            <a:xfrm flipH="false" flipV="false" rot="0">
              <a:off x="0" y="0"/>
              <a:ext cx="812800" cy="575420"/>
            </a:xfrm>
            <a:custGeom>
              <a:avLst/>
              <a:gdLst/>
              <a:ahLst/>
              <a:cxnLst/>
              <a:rect r="r" b="b" t="t" l="l"/>
              <a:pathLst>
                <a:path h="575420" w="812800">
                  <a:moveTo>
                    <a:pt x="812800" y="287710"/>
                  </a:moveTo>
                  <a:lnTo>
                    <a:pt x="406400" y="0"/>
                  </a:lnTo>
                  <a:lnTo>
                    <a:pt x="406400" y="203200"/>
                  </a:lnTo>
                  <a:lnTo>
                    <a:pt x="0" y="203200"/>
                  </a:lnTo>
                  <a:lnTo>
                    <a:pt x="0" y="372220"/>
                  </a:lnTo>
                  <a:lnTo>
                    <a:pt x="406400" y="372220"/>
                  </a:lnTo>
                  <a:lnTo>
                    <a:pt x="406400" y="575420"/>
                  </a:lnTo>
                  <a:lnTo>
                    <a:pt x="812800" y="287710"/>
                  </a:lnTo>
                  <a:close/>
                </a:path>
              </a:pathLst>
            </a:custGeom>
            <a:solidFill>
              <a:srgbClr val="77ABF4"/>
            </a:solidFill>
          </p:spPr>
        </p:sp>
        <p:sp>
          <p:nvSpPr>
            <p:cNvPr name="TextBox 51" id="51"/>
            <p:cNvSpPr txBox="true"/>
            <p:nvPr/>
          </p:nvSpPr>
          <p:spPr>
            <a:xfrm>
              <a:off x="0" y="155575"/>
              <a:ext cx="711200" cy="216645"/>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10800000">
            <a:off x="10563277" y="7298460"/>
            <a:ext cx="1304139" cy="923262"/>
            <a:chOff x="0" y="0"/>
            <a:chExt cx="812800" cy="575420"/>
          </a:xfrm>
        </p:grpSpPr>
        <p:sp>
          <p:nvSpPr>
            <p:cNvPr name="Freeform 53" id="53"/>
            <p:cNvSpPr/>
            <p:nvPr/>
          </p:nvSpPr>
          <p:spPr>
            <a:xfrm flipH="false" flipV="false" rot="0">
              <a:off x="0" y="0"/>
              <a:ext cx="812800" cy="575420"/>
            </a:xfrm>
            <a:custGeom>
              <a:avLst/>
              <a:gdLst/>
              <a:ahLst/>
              <a:cxnLst/>
              <a:rect r="r" b="b" t="t" l="l"/>
              <a:pathLst>
                <a:path h="575420" w="812800">
                  <a:moveTo>
                    <a:pt x="812800" y="287710"/>
                  </a:moveTo>
                  <a:lnTo>
                    <a:pt x="406400" y="0"/>
                  </a:lnTo>
                  <a:lnTo>
                    <a:pt x="406400" y="203200"/>
                  </a:lnTo>
                  <a:lnTo>
                    <a:pt x="0" y="203200"/>
                  </a:lnTo>
                  <a:lnTo>
                    <a:pt x="0" y="372220"/>
                  </a:lnTo>
                  <a:lnTo>
                    <a:pt x="406400" y="372220"/>
                  </a:lnTo>
                  <a:lnTo>
                    <a:pt x="406400" y="575420"/>
                  </a:lnTo>
                  <a:lnTo>
                    <a:pt x="812800" y="287710"/>
                  </a:lnTo>
                  <a:close/>
                </a:path>
              </a:pathLst>
            </a:custGeom>
            <a:solidFill>
              <a:srgbClr val="77ABF4"/>
            </a:solidFill>
          </p:spPr>
        </p:sp>
        <p:sp>
          <p:nvSpPr>
            <p:cNvPr name="TextBox 54" id="54"/>
            <p:cNvSpPr txBox="true"/>
            <p:nvPr/>
          </p:nvSpPr>
          <p:spPr>
            <a:xfrm>
              <a:off x="0" y="155575"/>
              <a:ext cx="711200" cy="216645"/>
            </a:xfrm>
            <a:prstGeom prst="rect">
              <a:avLst/>
            </a:prstGeom>
          </p:spPr>
          <p:txBody>
            <a:bodyPr anchor="ctr" rtlCol="false" tIns="50800" lIns="50800" bIns="50800" rIns="50800"/>
            <a:lstStyle/>
            <a:p>
              <a:pPr algn="ctr">
                <a:lnSpc>
                  <a:spcPts val="2659"/>
                </a:lnSpc>
              </a:pPr>
            </a:p>
          </p:txBody>
        </p:sp>
      </p:grpSp>
      <p:sp>
        <p:nvSpPr>
          <p:cNvPr name="Freeform 55" id="55"/>
          <p:cNvSpPr/>
          <p:nvPr/>
        </p:nvSpPr>
        <p:spPr>
          <a:xfrm flipH="false" flipV="false" rot="0">
            <a:off x="11955765" y="7079385"/>
            <a:ext cx="1845694" cy="1845694"/>
          </a:xfrm>
          <a:custGeom>
            <a:avLst/>
            <a:gdLst/>
            <a:ahLst/>
            <a:cxnLst/>
            <a:rect r="r" b="b" t="t" l="l"/>
            <a:pathLst>
              <a:path h="1845694" w="1845694">
                <a:moveTo>
                  <a:pt x="0" y="0"/>
                </a:moveTo>
                <a:lnTo>
                  <a:pt x="1845695" y="0"/>
                </a:lnTo>
                <a:lnTo>
                  <a:pt x="1845695" y="1845694"/>
                </a:lnTo>
                <a:lnTo>
                  <a:pt x="0" y="1845694"/>
                </a:lnTo>
                <a:lnTo>
                  <a:pt x="0" y="0"/>
                </a:lnTo>
                <a:close/>
              </a:path>
            </a:pathLst>
          </a:custGeom>
          <a:blipFill>
            <a:blip r:embed="rId7"/>
            <a:stretch>
              <a:fillRect l="0" t="0" r="0" b="0"/>
            </a:stretch>
          </a:blipFill>
        </p:spPr>
      </p:sp>
      <p:sp>
        <p:nvSpPr>
          <p:cNvPr name="Freeform 56" id="56"/>
          <p:cNvSpPr/>
          <p:nvPr/>
        </p:nvSpPr>
        <p:spPr>
          <a:xfrm flipH="false" flipV="false" rot="0">
            <a:off x="5601131" y="6966427"/>
            <a:ext cx="2071609" cy="2071609"/>
          </a:xfrm>
          <a:custGeom>
            <a:avLst/>
            <a:gdLst/>
            <a:ahLst/>
            <a:cxnLst/>
            <a:rect r="r" b="b" t="t" l="l"/>
            <a:pathLst>
              <a:path h="2071609" w="2071609">
                <a:moveTo>
                  <a:pt x="0" y="0"/>
                </a:moveTo>
                <a:lnTo>
                  <a:pt x="2071609" y="0"/>
                </a:lnTo>
                <a:lnTo>
                  <a:pt x="2071609" y="2071610"/>
                </a:lnTo>
                <a:lnTo>
                  <a:pt x="0" y="2071610"/>
                </a:lnTo>
                <a:lnTo>
                  <a:pt x="0" y="0"/>
                </a:lnTo>
                <a:close/>
              </a:path>
            </a:pathLst>
          </a:custGeom>
          <a:blipFill>
            <a:blip r:embed="rId8"/>
            <a:stretch>
              <a:fillRect l="0" t="0" r="0" b="0"/>
            </a:stretch>
          </a:blipFill>
        </p:spPr>
      </p:sp>
      <p:sp>
        <p:nvSpPr>
          <p:cNvPr name="TextBox 57" id="57"/>
          <p:cNvSpPr txBox="true"/>
          <p:nvPr/>
        </p:nvSpPr>
        <p:spPr>
          <a:xfrm rot="0">
            <a:off x="684600" y="1537721"/>
            <a:ext cx="6988140"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a:t>
            </a:r>
            <a:r>
              <a:rPr lang="en-US" sz="5600">
                <a:solidFill>
                  <a:srgbClr val="004AAD"/>
                </a:solidFill>
                <a:latin typeface="TDTD원고딕"/>
                <a:ea typeface="TDTD원고딕"/>
                <a:cs typeface="TDTD원고딕"/>
                <a:sym typeface="TDTD원고딕"/>
              </a:rPr>
              <a:t> 필기 합격자 선별</a:t>
            </a:r>
          </a:p>
        </p:txBody>
      </p:sp>
      <p:sp>
        <p:nvSpPr>
          <p:cNvPr name="TextBox 58" id="58"/>
          <p:cNvSpPr txBox="true"/>
          <p:nvPr/>
        </p:nvSpPr>
        <p:spPr>
          <a:xfrm rot="0">
            <a:off x="9865902" y="1192158"/>
            <a:ext cx="1579292" cy="209550"/>
          </a:xfrm>
          <a:prstGeom prst="rect">
            <a:avLst/>
          </a:prstGeom>
        </p:spPr>
        <p:txBody>
          <a:bodyPr anchor="t" rtlCol="false" tIns="0" lIns="0" bIns="0" rIns="0">
            <a:spAutoFit/>
          </a:bodyPr>
          <a:lstStyle/>
          <a:p>
            <a:pPr algn="ctr">
              <a:lnSpc>
                <a:spcPts val="1502"/>
              </a:lnSpc>
            </a:pPr>
            <a:r>
              <a:rPr lang="en-US" sz="1252">
                <a:solidFill>
                  <a:srgbClr val="004AAD"/>
                </a:solidFill>
                <a:latin typeface="Nanum Gothic"/>
                <a:ea typeface="Nanum Gothic"/>
                <a:cs typeface="Nanum Gothic"/>
                <a:sym typeface="Nanum Gothic"/>
              </a:rPr>
              <a:t>직무적성 문제 생성</a:t>
            </a:r>
          </a:p>
        </p:txBody>
      </p:sp>
      <p:sp>
        <p:nvSpPr>
          <p:cNvPr name="TextBox 59" id="59"/>
          <p:cNvSpPr txBox="true"/>
          <p:nvPr/>
        </p:nvSpPr>
        <p:spPr>
          <a:xfrm rot="0">
            <a:off x="11624641" y="1189386"/>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필기 합격자 선별</a:t>
            </a:r>
          </a:p>
        </p:txBody>
      </p:sp>
      <p:sp>
        <p:nvSpPr>
          <p:cNvPr name="TextBox 60" id="60"/>
          <p:cNvSpPr txBox="true"/>
          <p:nvPr/>
        </p:nvSpPr>
        <p:spPr>
          <a:xfrm rot="0">
            <a:off x="8230921" y="1091181"/>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61" id="61"/>
          <p:cNvSpPr txBox="true"/>
          <p:nvPr/>
        </p:nvSpPr>
        <p:spPr>
          <a:xfrm rot="0">
            <a:off x="13383380" y="1187855"/>
            <a:ext cx="1579292" cy="209550"/>
          </a:xfrm>
          <a:prstGeom prst="rect">
            <a:avLst/>
          </a:prstGeom>
        </p:spPr>
        <p:txBody>
          <a:bodyPr anchor="t" rtlCol="false" tIns="0" lIns="0" bIns="0" rIns="0">
            <a:spAutoFit/>
          </a:bodyPr>
          <a:lstStyle/>
          <a:p>
            <a:pPr algn="ctr">
              <a:lnSpc>
                <a:spcPts val="1502"/>
              </a:lnSpc>
            </a:pPr>
            <a:r>
              <a:rPr lang="en-US" sz="1252">
                <a:solidFill>
                  <a:srgbClr val="004AAD"/>
                </a:solidFill>
                <a:latin typeface="Nanum Gothic"/>
                <a:ea typeface="Nanum Gothic"/>
                <a:cs typeface="Nanum Gothic"/>
                <a:sym typeface="Nanum Gothic"/>
              </a:rPr>
              <a:t>서류 보고서 생성</a:t>
            </a:r>
          </a:p>
        </p:txBody>
      </p:sp>
      <p:sp>
        <p:nvSpPr>
          <p:cNvPr name="TextBox 62" id="62"/>
          <p:cNvSpPr txBox="true"/>
          <p:nvPr/>
        </p:nvSpPr>
        <p:spPr>
          <a:xfrm rot="0">
            <a:off x="1316556" y="2719456"/>
            <a:ext cx="16448622" cy="632461"/>
          </a:xfrm>
          <a:prstGeom prst="rect">
            <a:avLst/>
          </a:prstGeom>
        </p:spPr>
        <p:txBody>
          <a:bodyPr anchor="t" rtlCol="false" tIns="0" lIns="0" bIns="0" rIns="0">
            <a:spAutoFit/>
          </a:bodyPr>
          <a:lstStyle/>
          <a:p>
            <a:pPr algn="ctr">
              <a:lnSpc>
                <a:spcPts val="5039"/>
              </a:lnSpc>
              <a:spcBef>
                <a:spcPct val="0"/>
              </a:spcBef>
            </a:pPr>
            <a:r>
              <a:rPr lang="en-US" sz="3599">
                <a:solidFill>
                  <a:srgbClr val="004AAD"/>
                </a:solidFill>
                <a:latin typeface="210 디딤고딕 Bold"/>
                <a:ea typeface="210 디딤고딕 Bold"/>
                <a:cs typeface="210 디딤고딕 Bold"/>
                <a:sym typeface="210 디딤고딕 Bold"/>
              </a:rPr>
              <a:t>“AI가 지원자의 답안을 채점하고, 상위 N배수를 자동으로 필기 합격자로 선별합니다.”</a:t>
            </a:r>
          </a:p>
        </p:txBody>
      </p:sp>
      <p:sp>
        <p:nvSpPr>
          <p:cNvPr name="TextBox 63" id="63"/>
          <p:cNvSpPr txBox="true"/>
          <p:nvPr/>
        </p:nvSpPr>
        <p:spPr>
          <a:xfrm rot="0">
            <a:off x="7007957" y="4394914"/>
            <a:ext cx="3665566" cy="1612900"/>
          </a:xfrm>
          <a:prstGeom prst="rect">
            <a:avLst/>
          </a:prstGeom>
        </p:spPr>
        <p:txBody>
          <a:bodyPr anchor="t" rtlCol="false" tIns="0" lIns="0" bIns="0" rIns="0">
            <a:spAutoFit/>
          </a:bodyPr>
          <a:lstStyle/>
          <a:p>
            <a:pPr algn="ctr">
              <a:lnSpc>
                <a:spcPts val="4326"/>
              </a:lnSpc>
              <a:spcBef>
                <a:spcPct val="0"/>
              </a:spcBef>
            </a:pPr>
            <a:r>
              <a:rPr lang="en-US" sz="3090">
                <a:solidFill>
                  <a:srgbClr val="000000"/>
                </a:solidFill>
                <a:latin typeface="TDTD원고딕"/>
                <a:ea typeface="TDTD원고딕"/>
                <a:cs typeface="TDTD원고딕"/>
                <a:sym typeface="TDTD원고딕"/>
              </a:rPr>
              <a:t>지원자 답안 &amp;</a:t>
            </a:r>
          </a:p>
          <a:p>
            <a:pPr algn="ctr">
              <a:lnSpc>
                <a:spcPts val="4326"/>
              </a:lnSpc>
              <a:spcBef>
                <a:spcPct val="0"/>
              </a:spcBef>
            </a:pPr>
            <a:r>
              <a:rPr lang="en-US" sz="3090">
                <a:solidFill>
                  <a:srgbClr val="000000"/>
                </a:solidFill>
                <a:latin typeface="TDTD원고딕"/>
                <a:ea typeface="TDTD원고딕"/>
                <a:cs typeface="TDTD원고딕"/>
                <a:sym typeface="TDTD원고딕"/>
              </a:rPr>
              <a:t> 실제 답안</a:t>
            </a:r>
          </a:p>
          <a:p>
            <a:pPr algn="ctr">
              <a:lnSpc>
                <a:spcPts val="4326"/>
              </a:lnSpc>
              <a:spcBef>
                <a:spcPct val="0"/>
              </a:spcBef>
            </a:pPr>
            <a:r>
              <a:rPr lang="en-US" sz="3090">
                <a:solidFill>
                  <a:srgbClr val="000000"/>
                </a:solidFill>
                <a:latin typeface="TDTD원고딕"/>
                <a:ea typeface="TDTD원고딕"/>
                <a:cs typeface="TDTD원고딕"/>
                <a:sym typeface="TDTD원고딕"/>
              </a:rPr>
              <a:t> 데이터 제공</a:t>
            </a:r>
          </a:p>
        </p:txBody>
      </p:sp>
      <p:sp>
        <p:nvSpPr>
          <p:cNvPr name="TextBox 64" id="64"/>
          <p:cNvSpPr txBox="true"/>
          <p:nvPr/>
        </p:nvSpPr>
        <p:spPr>
          <a:xfrm rot="0">
            <a:off x="13493676" y="7402566"/>
            <a:ext cx="3665566" cy="1071329"/>
          </a:xfrm>
          <a:prstGeom prst="rect">
            <a:avLst/>
          </a:prstGeom>
        </p:spPr>
        <p:txBody>
          <a:bodyPr anchor="t" rtlCol="false" tIns="0" lIns="0" bIns="0" rIns="0">
            <a:spAutoFit/>
          </a:bodyPr>
          <a:lstStyle/>
          <a:p>
            <a:pPr algn="ctr">
              <a:lnSpc>
                <a:spcPts val="4326"/>
              </a:lnSpc>
            </a:pPr>
            <a:r>
              <a:rPr lang="en-US" sz="3090">
                <a:solidFill>
                  <a:srgbClr val="000000"/>
                </a:solidFill>
                <a:latin typeface="TDTD원고딕"/>
                <a:ea typeface="TDTD원고딕"/>
                <a:cs typeface="TDTD원고딕"/>
                <a:sym typeface="TDTD원고딕"/>
              </a:rPr>
              <a:t>문제별</a:t>
            </a:r>
          </a:p>
          <a:p>
            <a:pPr algn="ctr">
              <a:lnSpc>
                <a:spcPts val="4326"/>
              </a:lnSpc>
              <a:spcBef>
                <a:spcPct val="0"/>
              </a:spcBef>
            </a:pPr>
            <a:r>
              <a:rPr lang="en-US" sz="3090">
                <a:solidFill>
                  <a:srgbClr val="000000"/>
                </a:solidFill>
                <a:latin typeface="TDTD원고딕"/>
                <a:ea typeface="TDTD원고딕"/>
                <a:cs typeface="TDTD원고딕"/>
                <a:sym typeface="TDTD원고딕"/>
              </a:rPr>
              <a:t>점수 생성</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3" id="3"/>
          <p:cNvSpPr/>
          <p:nvPr/>
        </p:nvSpPr>
        <p:spPr>
          <a:xfrm flipV="true">
            <a:off x="10654978" y="1787731"/>
            <a:ext cx="0" cy="288956"/>
          </a:xfrm>
          <a:prstGeom prst="line">
            <a:avLst/>
          </a:prstGeom>
          <a:ln cap="flat" w="9525">
            <a:solidFill>
              <a:srgbClr val="1FB5FF"/>
            </a:solidFill>
            <a:prstDash val="sysDash"/>
            <a:headEnd type="none" len="sm" w="sm"/>
            <a:tailEnd type="none" len="sm" w="sm"/>
          </a:ln>
        </p:spPr>
      </p:sp>
      <p:grpSp>
        <p:nvGrpSpPr>
          <p:cNvPr name="Group 4" id="4"/>
          <p:cNvGrpSpPr/>
          <p:nvPr/>
        </p:nvGrpSpPr>
        <p:grpSpPr>
          <a:xfrm rot="2700000">
            <a:off x="10612949" y="2094332"/>
            <a:ext cx="85198" cy="85198"/>
            <a:chOff x="0" y="0"/>
            <a:chExt cx="50173" cy="50173"/>
          </a:xfrm>
        </p:grpSpPr>
        <p:sp>
          <p:nvSpPr>
            <p:cNvPr name="Freeform 5" id="5"/>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6" id="6"/>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865902" y="1079896"/>
            <a:ext cx="1578153" cy="707835"/>
            <a:chOff x="0" y="0"/>
            <a:chExt cx="929365" cy="416840"/>
          </a:xfrm>
        </p:grpSpPr>
        <p:sp>
          <p:nvSpPr>
            <p:cNvPr name="Freeform 8" id="8"/>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9" id="9"/>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flipV="true">
            <a:off x="9857905" y="1480141"/>
            <a:ext cx="1586150" cy="0"/>
          </a:xfrm>
          <a:prstGeom prst="line">
            <a:avLst/>
          </a:prstGeom>
          <a:ln cap="flat" w="9525">
            <a:solidFill>
              <a:srgbClr val="1FB5FF"/>
            </a:solidFill>
            <a:prstDash val="sysDash"/>
            <a:headEnd type="none" len="sm" w="sm"/>
            <a:tailEnd type="none" len="sm" w="sm"/>
          </a:ln>
        </p:spPr>
      </p:sp>
      <p:sp>
        <p:nvSpPr>
          <p:cNvPr name="AutoShape 11" id="11"/>
          <p:cNvSpPr/>
          <p:nvPr/>
        </p:nvSpPr>
        <p:spPr>
          <a:xfrm flipV="true">
            <a:off x="12413717" y="1783428"/>
            <a:ext cx="0" cy="288956"/>
          </a:xfrm>
          <a:prstGeom prst="line">
            <a:avLst/>
          </a:prstGeom>
          <a:ln cap="flat" w="9525">
            <a:solidFill>
              <a:srgbClr val="1FB5FF"/>
            </a:solidFill>
            <a:prstDash val="sysDash"/>
            <a:headEnd type="none" len="sm" w="sm"/>
            <a:tailEnd type="none" len="sm" w="sm"/>
          </a:ln>
        </p:spPr>
      </p:sp>
      <p:grpSp>
        <p:nvGrpSpPr>
          <p:cNvPr name="Group 12" id="12"/>
          <p:cNvGrpSpPr/>
          <p:nvPr/>
        </p:nvGrpSpPr>
        <p:grpSpPr>
          <a:xfrm rot="2700000">
            <a:off x="12371688" y="2090029"/>
            <a:ext cx="85198" cy="85198"/>
            <a:chOff x="0" y="0"/>
            <a:chExt cx="50173" cy="50173"/>
          </a:xfrm>
        </p:grpSpPr>
        <p:sp>
          <p:nvSpPr>
            <p:cNvPr name="Freeform 13" id="13"/>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4" id="14"/>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1624641" y="1075592"/>
            <a:ext cx="1578153" cy="707835"/>
            <a:chOff x="0" y="0"/>
            <a:chExt cx="929365" cy="416840"/>
          </a:xfrm>
        </p:grpSpPr>
        <p:sp>
          <p:nvSpPr>
            <p:cNvPr name="Freeform 16" id="16"/>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41BFD5"/>
              </a:solidFill>
              <a:prstDash val="solid"/>
              <a:miter/>
            </a:ln>
          </p:spPr>
        </p:sp>
        <p:sp>
          <p:nvSpPr>
            <p:cNvPr name="TextBox 17" id="17"/>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8" id="18"/>
          <p:cNvSpPr/>
          <p:nvPr/>
        </p:nvSpPr>
        <p:spPr>
          <a:xfrm flipV="true">
            <a:off x="11616644" y="1475838"/>
            <a:ext cx="1586150" cy="0"/>
          </a:xfrm>
          <a:prstGeom prst="line">
            <a:avLst/>
          </a:prstGeom>
          <a:ln cap="flat" w="9525">
            <a:solidFill>
              <a:srgbClr val="1FB5FF"/>
            </a:solidFill>
            <a:prstDash val="sysDash"/>
            <a:headEnd type="none" len="sm" w="sm"/>
            <a:tailEnd type="none" len="sm" w="sm"/>
          </a:ln>
        </p:spPr>
      </p:sp>
      <p:sp>
        <p:nvSpPr>
          <p:cNvPr name="AutoShape 19" id="19"/>
          <p:cNvSpPr/>
          <p:nvPr/>
        </p:nvSpPr>
        <p:spPr>
          <a:xfrm flipV="true">
            <a:off x="14172456" y="1783428"/>
            <a:ext cx="0" cy="288956"/>
          </a:xfrm>
          <a:prstGeom prst="line">
            <a:avLst/>
          </a:prstGeom>
          <a:ln cap="flat" w="9525">
            <a:solidFill>
              <a:srgbClr val="1FB5FF"/>
            </a:solidFill>
            <a:prstDash val="sysDash"/>
            <a:headEnd type="none" len="sm" w="sm"/>
            <a:tailEnd type="none" len="sm" w="sm"/>
          </a:ln>
        </p:spPr>
      </p:sp>
      <p:grpSp>
        <p:nvGrpSpPr>
          <p:cNvPr name="Group 20" id="20"/>
          <p:cNvGrpSpPr/>
          <p:nvPr/>
        </p:nvGrpSpPr>
        <p:grpSpPr>
          <a:xfrm rot="2700000">
            <a:off x="14130427" y="2090029"/>
            <a:ext cx="85198" cy="85198"/>
            <a:chOff x="0" y="0"/>
            <a:chExt cx="50173" cy="50173"/>
          </a:xfrm>
        </p:grpSpPr>
        <p:sp>
          <p:nvSpPr>
            <p:cNvPr name="Freeform 21" id="21"/>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2" id="22"/>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13383380" y="1075592"/>
            <a:ext cx="1578153" cy="707835"/>
            <a:chOff x="0" y="0"/>
            <a:chExt cx="929365" cy="416840"/>
          </a:xfrm>
        </p:grpSpPr>
        <p:sp>
          <p:nvSpPr>
            <p:cNvPr name="Freeform 24" id="24"/>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25" id="25"/>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6" id="26"/>
          <p:cNvSpPr/>
          <p:nvPr/>
        </p:nvSpPr>
        <p:spPr>
          <a:xfrm flipV="true">
            <a:off x="13375383" y="1475838"/>
            <a:ext cx="1586150" cy="0"/>
          </a:xfrm>
          <a:prstGeom prst="line">
            <a:avLst/>
          </a:prstGeom>
          <a:ln cap="flat" w="9525">
            <a:solidFill>
              <a:srgbClr val="1FB5FF"/>
            </a:solidFill>
            <a:prstDash val="sysDash"/>
            <a:headEnd type="none" len="sm" w="sm"/>
            <a:tailEnd type="none" len="sm" w="sm"/>
          </a:ln>
        </p:spPr>
      </p:sp>
      <p:sp>
        <p:nvSpPr>
          <p:cNvPr name="Freeform 27" id="27"/>
          <p:cNvSpPr/>
          <p:nvPr/>
        </p:nvSpPr>
        <p:spPr>
          <a:xfrm flipH="false" flipV="false" rot="0">
            <a:off x="16171348"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28" id="28"/>
          <p:cNvSpPr/>
          <p:nvPr/>
        </p:nvSpPr>
        <p:spPr>
          <a:xfrm flipH="false" flipV="false" rot="0">
            <a:off x="14384189"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sp>
        <p:nvSpPr>
          <p:cNvPr name="Freeform 29" id="29"/>
          <p:cNvSpPr/>
          <p:nvPr/>
        </p:nvSpPr>
        <p:spPr>
          <a:xfrm flipH="false" flipV="false" rot="0">
            <a:off x="1077383" y="3831607"/>
            <a:ext cx="7020854" cy="5763705"/>
          </a:xfrm>
          <a:custGeom>
            <a:avLst/>
            <a:gdLst/>
            <a:ahLst/>
            <a:cxnLst/>
            <a:rect r="r" b="b" t="t" l="l"/>
            <a:pathLst>
              <a:path h="5763705" w="7020854">
                <a:moveTo>
                  <a:pt x="0" y="0"/>
                </a:moveTo>
                <a:lnTo>
                  <a:pt x="7020854" y="0"/>
                </a:lnTo>
                <a:lnTo>
                  <a:pt x="7020854" y="5763706"/>
                </a:lnTo>
                <a:lnTo>
                  <a:pt x="0" y="5763706"/>
                </a:lnTo>
                <a:lnTo>
                  <a:pt x="0" y="0"/>
                </a:lnTo>
                <a:close/>
              </a:path>
            </a:pathLst>
          </a:custGeom>
          <a:blipFill>
            <a:blip r:embed="rId4"/>
            <a:stretch>
              <a:fillRect l="0" t="0" r="0" b="0"/>
            </a:stretch>
          </a:blipFill>
        </p:spPr>
      </p:sp>
      <p:sp>
        <p:nvSpPr>
          <p:cNvPr name="Freeform 30" id="30"/>
          <p:cNvSpPr/>
          <p:nvPr/>
        </p:nvSpPr>
        <p:spPr>
          <a:xfrm flipH="false" flipV="false" rot="0">
            <a:off x="11968239" y="4813462"/>
            <a:ext cx="2471388" cy="2471388"/>
          </a:xfrm>
          <a:custGeom>
            <a:avLst/>
            <a:gdLst/>
            <a:ahLst/>
            <a:cxnLst/>
            <a:rect r="r" b="b" t="t" l="l"/>
            <a:pathLst>
              <a:path h="2471388" w="2471388">
                <a:moveTo>
                  <a:pt x="0" y="0"/>
                </a:moveTo>
                <a:lnTo>
                  <a:pt x="2471388" y="0"/>
                </a:lnTo>
                <a:lnTo>
                  <a:pt x="2471388" y="2471388"/>
                </a:lnTo>
                <a:lnTo>
                  <a:pt x="0" y="2471388"/>
                </a:lnTo>
                <a:lnTo>
                  <a:pt x="0" y="0"/>
                </a:lnTo>
                <a:close/>
              </a:path>
            </a:pathLst>
          </a:custGeom>
          <a:blipFill>
            <a:blip r:embed="rId5"/>
            <a:stretch>
              <a:fillRect l="0" t="0" r="0" b="0"/>
            </a:stretch>
          </a:blipFill>
        </p:spPr>
      </p:sp>
      <p:sp>
        <p:nvSpPr>
          <p:cNvPr name="TextBox 31" id="31"/>
          <p:cNvSpPr txBox="true"/>
          <p:nvPr/>
        </p:nvSpPr>
        <p:spPr>
          <a:xfrm rot="0">
            <a:off x="861259" y="1649170"/>
            <a:ext cx="6811481"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a:t>
            </a:r>
            <a:r>
              <a:rPr lang="en-US" sz="5600">
                <a:solidFill>
                  <a:srgbClr val="004AAD"/>
                </a:solidFill>
                <a:latin typeface="TDTD원고딕"/>
                <a:ea typeface="TDTD원고딕"/>
                <a:cs typeface="TDTD원고딕"/>
                <a:sym typeface="TDTD원고딕"/>
              </a:rPr>
              <a:t> 서류 보고서 생성</a:t>
            </a:r>
          </a:p>
        </p:txBody>
      </p:sp>
      <p:sp>
        <p:nvSpPr>
          <p:cNvPr name="TextBox 32" id="32"/>
          <p:cNvSpPr txBox="true"/>
          <p:nvPr/>
        </p:nvSpPr>
        <p:spPr>
          <a:xfrm rot="0">
            <a:off x="9865902" y="1192158"/>
            <a:ext cx="1579292" cy="209550"/>
          </a:xfrm>
          <a:prstGeom prst="rect">
            <a:avLst/>
          </a:prstGeom>
        </p:spPr>
        <p:txBody>
          <a:bodyPr anchor="t" rtlCol="false" tIns="0" lIns="0" bIns="0" rIns="0">
            <a:spAutoFit/>
          </a:bodyPr>
          <a:lstStyle/>
          <a:p>
            <a:pPr algn="ctr">
              <a:lnSpc>
                <a:spcPts val="1502"/>
              </a:lnSpc>
            </a:pPr>
            <a:r>
              <a:rPr lang="en-US" sz="1252">
                <a:solidFill>
                  <a:srgbClr val="004AAD"/>
                </a:solidFill>
                <a:latin typeface="Nanum Gothic"/>
                <a:ea typeface="Nanum Gothic"/>
                <a:cs typeface="Nanum Gothic"/>
                <a:sym typeface="Nanum Gothic"/>
              </a:rPr>
              <a:t>필기 합격자 선별</a:t>
            </a:r>
          </a:p>
        </p:txBody>
      </p:sp>
      <p:sp>
        <p:nvSpPr>
          <p:cNvPr name="TextBox 33" id="33"/>
          <p:cNvSpPr txBox="true"/>
          <p:nvPr/>
        </p:nvSpPr>
        <p:spPr>
          <a:xfrm rot="0">
            <a:off x="11624641" y="1189386"/>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서류 보고서 생성</a:t>
            </a:r>
          </a:p>
        </p:txBody>
      </p:sp>
      <p:sp>
        <p:nvSpPr>
          <p:cNvPr name="TextBox 34" id="34"/>
          <p:cNvSpPr txBox="true"/>
          <p:nvPr/>
        </p:nvSpPr>
        <p:spPr>
          <a:xfrm rot="0">
            <a:off x="8230921" y="1091181"/>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35" id="35"/>
          <p:cNvSpPr txBox="true"/>
          <p:nvPr/>
        </p:nvSpPr>
        <p:spPr>
          <a:xfrm rot="0">
            <a:off x="13383380" y="1187855"/>
            <a:ext cx="1579292" cy="209550"/>
          </a:xfrm>
          <a:prstGeom prst="rect">
            <a:avLst/>
          </a:prstGeom>
        </p:spPr>
        <p:txBody>
          <a:bodyPr anchor="t" rtlCol="false" tIns="0" lIns="0" bIns="0" rIns="0">
            <a:spAutoFit/>
          </a:bodyPr>
          <a:lstStyle/>
          <a:p>
            <a:pPr algn="ctr">
              <a:lnSpc>
                <a:spcPts val="1502"/>
              </a:lnSpc>
            </a:pPr>
            <a:r>
              <a:rPr lang="en-US" sz="1252">
                <a:solidFill>
                  <a:srgbClr val="004AAD"/>
                </a:solidFill>
                <a:latin typeface="Nanum Gothic"/>
                <a:ea typeface="Nanum Gothic"/>
                <a:cs typeface="Nanum Gothic"/>
                <a:sym typeface="Nanum Gothic"/>
              </a:rPr>
              <a:t>면접</a:t>
            </a:r>
          </a:p>
        </p:txBody>
      </p:sp>
      <p:sp>
        <p:nvSpPr>
          <p:cNvPr name="TextBox 36" id="36"/>
          <p:cNvSpPr txBox="true"/>
          <p:nvPr/>
        </p:nvSpPr>
        <p:spPr>
          <a:xfrm rot="0">
            <a:off x="1028700" y="2926155"/>
            <a:ext cx="16448622" cy="632461"/>
          </a:xfrm>
          <a:prstGeom prst="rect">
            <a:avLst/>
          </a:prstGeom>
        </p:spPr>
        <p:txBody>
          <a:bodyPr anchor="t" rtlCol="false" tIns="0" lIns="0" bIns="0" rIns="0">
            <a:spAutoFit/>
          </a:bodyPr>
          <a:lstStyle/>
          <a:p>
            <a:pPr algn="ctr">
              <a:lnSpc>
                <a:spcPts val="5039"/>
              </a:lnSpc>
              <a:spcBef>
                <a:spcPct val="0"/>
              </a:spcBef>
            </a:pPr>
            <a:r>
              <a:rPr lang="en-US" sz="3599">
                <a:solidFill>
                  <a:srgbClr val="004AAD"/>
                </a:solidFill>
                <a:latin typeface="210 디딤고딕 Bold"/>
                <a:ea typeface="210 디딤고딕 Bold"/>
                <a:cs typeface="210 디딤고딕 Bold"/>
                <a:sym typeface="210 디딤고딕 Bold"/>
              </a:rPr>
              <a:t>“AI가 합격·불합격 사유를 분석해 서류전형 종합 보고서를 생성합니다.”</a:t>
            </a:r>
          </a:p>
        </p:txBody>
      </p:sp>
      <p:sp>
        <p:nvSpPr>
          <p:cNvPr name="TextBox 37" id="37"/>
          <p:cNvSpPr txBox="true"/>
          <p:nvPr/>
        </p:nvSpPr>
        <p:spPr>
          <a:xfrm rot="0">
            <a:off x="9565195" y="4076226"/>
            <a:ext cx="2301194" cy="63246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210 디딤고딕 Bold"/>
                <a:ea typeface="210 디딤고딕 Bold"/>
                <a:cs typeface="210 디딤고딕 Bold"/>
                <a:sym typeface="210 디딤고딕 Bold"/>
              </a:rPr>
              <a:t>합격 사유</a:t>
            </a:r>
          </a:p>
        </p:txBody>
      </p:sp>
      <p:sp>
        <p:nvSpPr>
          <p:cNvPr name="TextBox 38" id="38"/>
          <p:cNvSpPr txBox="true"/>
          <p:nvPr/>
        </p:nvSpPr>
        <p:spPr>
          <a:xfrm rot="0">
            <a:off x="14933243" y="4076226"/>
            <a:ext cx="2301194" cy="63246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210 디딤고딕 Bold"/>
                <a:ea typeface="210 디딤고딕 Bold"/>
                <a:cs typeface="210 디딤고딕 Bold"/>
                <a:sym typeface="210 디딤고딕 Bold"/>
              </a:rPr>
              <a:t>불합격 사유</a:t>
            </a:r>
          </a:p>
        </p:txBody>
      </p:sp>
      <p:sp>
        <p:nvSpPr>
          <p:cNvPr name="TextBox 39" id="39"/>
          <p:cNvSpPr txBox="true"/>
          <p:nvPr/>
        </p:nvSpPr>
        <p:spPr>
          <a:xfrm rot="0">
            <a:off x="9565195" y="7177218"/>
            <a:ext cx="2301194" cy="63246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210 디딤고딕 Bold"/>
                <a:ea typeface="210 디딤고딕 Bold"/>
                <a:cs typeface="210 디딤고딕 Bold"/>
                <a:sym typeface="210 디딤고딕 Bold"/>
              </a:rPr>
              <a:t>합격자 요약</a:t>
            </a:r>
          </a:p>
        </p:txBody>
      </p:sp>
      <p:sp>
        <p:nvSpPr>
          <p:cNvPr name="TextBox 40" id="40"/>
          <p:cNvSpPr txBox="true"/>
          <p:nvPr/>
        </p:nvSpPr>
        <p:spPr>
          <a:xfrm rot="0">
            <a:off x="14933243" y="6996243"/>
            <a:ext cx="2301194" cy="1270636"/>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210 디딤고딕 Bold"/>
                <a:ea typeface="210 디딤고딕 Bold"/>
                <a:cs typeface="210 디딤고딕 Bold"/>
                <a:sym typeface="210 디딤고딕 Bold"/>
              </a:rPr>
              <a:t>탈락</a:t>
            </a:r>
            <a:r>
              <a:rPr lang="en-US" sz="3599">
                <a:solidFill>
                  <a:srgbClr val="000000"/>
                </a:solidFill>
                <a:latin typeface="210 디딤고딕 Bold"/>
                <a:ea typeface="210 디딤고딕 Bold"/>
                <a:cs typeface="210 디딤고딕 Bold"/>
                <a:sym typeface="210 디딤고딕 Bold"/>
              </a:rPr>
              <a:t> 사유 TOP3</a:t>
            </a:r>
          </a:p>
        </p:txBody>
      </p:sp>
      <p:grpSp>
        <p:nvGrpSpPr>
          <p:cNvPr name="Group 41" id="41"/>
          <p:cNvGrpSpPr/>
          <p:nvPr/>
        </p:nvGrpSpPr>
        <p:grpSpPr>
          <a:xfrm rot="5400000">
            <a:off x="15322630" y="5246559"/>
            <a:ext cx="1697435" cy="1201695"/>
            <a:chOff x="0" y="0"/>
            <a:chExt cx="812800" cy="575420"/>
          </a:xfrm>
        </p:grpSpPr>
        <p:sp>
          <p:nvSpPr>
            <p:cNvPr name="Freeform 42" id="42"/>
            <p:cNvSpPr/>
            <p:nvPr/>
          </p:nvSpPr>
          <p:spPr>
            <a:xfrm flipH="false" flipV="false" rot="0">
              <a:off x="0" y="0"/>
              <a:ext cx="812800" cy="575420"/>
            </a:xfrm>
            <a:custGeom>
              <a:avLst/>
              <a:gdLst/>
              <a:ahLst/>
              <a:cxnLst/>
              <a:rect r="r" b="b" t="t" l="l"/>
              <a:pathLst>
                <a:path h="575420" w="812800">
                  <a:moveTo>
                    <a:pt x="812800" y="287710"/>
                  </a:moveTo>
                  <a:lnTo>
                    <a:pt x="406400" y="0"/>
                  </a:lnTo>
                  <a:lnTo>
                    <a:pt x="406400" y="203200"/>
                  </a:lnTo>
                  <a:lnTo>
                    <a:pt x="0" y="203200"/>
                  </a:lnTo>
                  <a:lnTo>
                    <a:pt x="0" y="372220"/>
                  </a:lnTo>
                  <a:lnTo>
                    <a:pt x="406400" y="372220"/>
                  </a:lnTo>
                  <a:lnTo>
                    <a:pt x="406400" y="575420"/>
                  </a:lnTo>
                  <a:lnTo>
                    <a:pt x="812800" y="287710"/>
                  </a:lnTo>
                  <a:close/>
                </a:path>
              </a:pathLst>
            </a:custGeom>
            <a:solidFill>
              <a:srgbClr val="77ABF4"/>
            </a:solidFill>
          </p:spPr>
        </p:sp>
        <p:sp>
          <p:nvSpPr>
            <p:cNvPr name="TextBox 43" id="43"/>
            <p:cNvSpPr txBox="true"/>
            <p:nvPr/>
          </p:nvSpPr>
          <p:spPr>
            <a:xfrm>
              <a:off x="0" y="155575"/>
              <a:ext cx="711200" cy="216645"/>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5400000">
            <a:off x="9806830" y="5261357"/>
            <a:ext cx="1697435" cy="1201695"/>
            <a:chOff x="0" y="0"/>
            <a:chExt cx="812800" cy="575420"/>
          </a:xfrm>
        </p:grpSpPr>
        <p:sp>
          <p:nvSpPr>
            <p:cNvPr name="Freeform 45" id="45"/>
            <p:cNvSpPr/>
            <p:nvPr/>
          </p:nvSpPr>
          <p:spPr>
            <a:xfrm flipH="false" flipV="false" rot="0">
              <a:off x="0" y="0"/>
              <a:ext cx="812800" cy="575420"/>
            </a:xfrm>
            <a:custGeom>
              <a:avLst/>
              <a:gdLst/>
              <a:ahLst/>
              <a:cxnLst/>
              <a:rect r="r" b="b" t="t" l="l"/>
              <a:pathLst>
                <a:path h="575420" w="812800">
                  <a:moveTo>
                    <a:pt x="812800" y="287710"/>
                  </a:moveTo>
                  <a:lnTo>
                    <a:pt x="406400" y="0"/>
                  </a:lnTo>
                  <a:lnTo>
                    <a:pt x="406400" y="203200"/>
                  </a:lnTo>
                  <a:lnTo>
                    <a:pt x="0" y="203200"/>
                  </a:lnTo>
                  <a:lnTo>
                    <a:pt x="0" y="372220"/>
                  </a:lnTo>
                  <a:lnTo>
                    <a:pt x="406400" y="372220"/>
                  </a:lnTo>
                  <a:lnTo>
                    <a:pt x="406400" y="575420"/>
                  </a:lnTo>
                  <a:lnTo>
                    <a:pt x="812800" y="287710"/>
                  </a:lnTo>
                  <a:close/>
                </a:path>
              </a:pathLst>
            </a:custGeom>
            <a:solidFill>
              <a:srgbClr val="77ABF4"/>
            </a:solidFill>
          </p:spPr>
        </p:sp>
        <p:sp>
          <p:nvSpPr>
            <p:cNvPr name="TextBox 46" id="46"/>
            <p:cNvSpPr txBox="true"/>
            <p:nvPr/>
          </p:nvSpPr>
          <p:spPr>
            <a:xfrm>
              <a:off x="0" y="155575"/>
              <a:ext cx="711200" cy="216645"/>
            </a:xfrm>
            <a:prstGeom prst="rect">
              <a:avLst/>
            </a:prstGeom>
          </p:spPr>
          <p:txBody>
            <a:bodyPr anchor="ctr" rtlCol="false" tIns="50800" lIns="50800" bIns="50800" rIns="50800"/>
            <a:lstStyle/>
            <a:p>
              <a:pPr algn="ctr">
                <a:lnSpc>
                  <a:spcPts val="2659"/>
                </a:lnSpc>
              </a:pPr>
            </a:p>
          </p:txBody>
        </p:sp>
      </p:grpSp>
      <p:sp>
        <p:nvSpPr>
          <p:cNvPr name="TextBox 47" id="47"/>
          <p:cNvSpPr txBox="true"/>
          <p:nvPr/>
        </p:nvSpPr>
        <p:spPr>
          <a:xfrm rot="0">
            <a:off x="8332432" y="8047804"/>
            <a:ext cx="5473286" cy="13328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210 디딤고딕"/>
                <a:ea typeface="210 디딤고딕"/>
                <a:cs typeface="210 디딤고딕"/>
                <a:sym typeface="210 디딤고딕"/>
              </a:rPr>
              <a:t>"전자공학 전공과 정보처리기사 자격증을 보유한 지원자가 합격하였습니다. 특히, 스마트 시스템 개발 프로젝트에서의 팀장 경험과 리더십이 주요 합격 요인으로 작용했습니다."</a:t>
            </a:r>
          </a:p>
        </p:txBody>
      </p:sp>
      <p:sp>
        <p:nvSpPr>
          <p:cNvPr name="TextBox 48" id="48"/>
          <p:cNvSpPr txBox="true"/>
          <p:nvPr/>
        </p:nvSpPr>
        <p:spPr>
          <a:xfrm rot="0">
            <a:off x="14764379" y="8258810"/>
            <a:ext cx="2638921" cy="99949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210 디딤고딕"/>
                <a:ea typeface="210 디딤고딕"/>
                <a:cs typeface="210 디딤고딕"/>
                <a:sym typeface="210 디딤고딕"/>
              </a:rPr>
              <a:t>PM 경력 부족</a:t>
            </a:r>
          </a:p>
          <a:p>
            <a:pPr algn="ctr">
              <a:lnSpc>
                <a:spcPts val="2659"/>
              </a:lnSpc>
              <a:spcBef>
                <a:spcPct val="0"/>
              </a:spcBef>
            </a:pPr>
            <a:r>
              <a:rPr lang="en-US" sz="1899">
                <a:solidFill>
                  <a:srgbClr val="000000"/>
                </a:solidFill>
                <a:latin typeface="210 디딤고딕"/>
                <a:ea typeface="210 디딤고딕"/>
                <a:cs typeface="210 디딤고딕"/>
                <a:sym typeface="210 디딤고딕"/>
              </a:rPr>
              <a:t>정보처리기사 자격증 없음</a:t>
            </a:r>
          </a:p>
          <a:p>
            <a:pPr algn="ctr">
              <a:lnSpc>
                <a:spcPts val="2659"/>
              </a:lnSpc>
              <a:spcBef>
                <a:spcPct val="0"/>
              </a:spcBef>
            </a:pPr>
            <a:r>
              <a:rPr lang="en-US" sz="1899">
                <a:solidFill>
                  <a:srgbClr val="000000"/>
                </a:solidFill>
                <a:latin typeface="210 디딤고딕"/>
                <a:ea typeface="210 디딤고딕"/>
                <a:cs typeface="210 디딤고딕"/>
                <a:sym typeface="210 디딤고딕"/>
              </a:rPr>
              <a:t>SI/SM 프로젝트 경험 부족</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3" id="3"/>
          <p:cNvSpPr/>
          <p:nvPr/>
        </p:nvSpPr>
        <p:spPr>
          <a:xfrm flipV="true">
            <a:off x="10654978" y="1813763"/>
            <a:ext cx="0" cy="288956"/>
          </a:xfrm>
          <a:prstGeom prst="line">
            <a:avLst/>
          </a:prstGeom>
          <a:ln cap="flat" w="9525">
            <a:solidFill>
              <a:srgbClr val="1FB5FF"/>
            </a:solidFill>
            <a:prstDash val="sysDash"/>
            <a:headEnd type="none" len="sm" w="sm"/>
            <a:tailEnd type="none" len="sm" w="sm"/>
          </a:ln>
        </p:spPr>
      </p:sp>
      <p:grpSp>
        <p:nvGrpSpPr>
          <p:cNvPr name="Group 4" id="4"/>
          <p:cNvGrpSpPr/>
          <p:nvPr/>
        </p:nvGrpSpPr>
        <p:grpSpPr>
          <a:xfrm rot="2700000">
            <a:off x="10612949" y="2120364"/>
            <a:ext cx="85198" cy="85198"/>
            <a:chOff x="0" y="0"/>
            <a:chExt cx="50173" cy="50173"/>
          </a:xfrm>
        </p:grpSpPr>
        <p:sp>
          <p:nvSpPr>
            <p:cNvPr name="Freeform 5" id="5"/>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6" id="6"/>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865902" y="1105928"/>
            <a:ext cx="1578153" cy="707835"/>
            <a:chOff x="0" y="0"/>
            <a:chExt cx="929365" cy="416840"/>
          </a:xfrm>
        </p:grpSpPr>
        <p:sp>
          <p:nvSpPr>
            <p:cNvPr name="Freeform 8" id="8"/>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9" id="9"/>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flipV="true">
            <a:off x="9857905" y="1506173"/>
            <a:ext cx="1586150" cy="0"/>
          </a:xfrm>
          <a:prstGeom prst="line">
            <a:avLst/>
          </a:prstGeom>
          <a:ln cap="flat" w="9525">
            <a:solidFill>
              <a:srgbClr val="1FB5FF"/>
            </a:solidFill>
            <a:prstDash val="sysDash"/>
            <a:headEnd type="none" len="sm" w="sm"/>
            <a:tailEnd type="none" len="sm" w="sm"/>
          </a:ln>
        </p:spPr>
      </p:sp>
      <p:sp>
        <p:nvSpPr>
          <p:cNvPr name="AutoShape 11" id="11"/>
          <p:cNvSpPr/>
          <p:nvPr/>
        </p:nvSpPr>
        <p:spPr>
          <a:xfrm flipV="true">
            <a:off x="12499442" y="1818066"/>
            <a:ext cx="0" cy="288956"/>
          </a:xfrm>
          <a:prstGeom prst="line">
            <a:avLst/>
          </a:prstGeom>
          <a:ln cap="flat" w="9525">
            <a:solidFill>
              <a:srgbClr val="1FB5FF"/>
            </a:solidFill>
            <a:prstDash val="sysDash"/>
            <a:headEnd type="none" len="sm" w="sm"/>
            <a:tailEnd type="none" len="sm" w="sm"/>
          </a:ln>
        </p:spPr>
      </p:sp>
      <p:grpSp>
        <p:nvGrpSpPr>
          <p:cNvPr name="Group 12" id="12"/>
          <p:cNvGrpSpPr/>
          <p:nvPr/>
        </p:nvGrpSpPr>
        <p:grpSpPr>
          <a:xfrm rot="2700000">
            <a:off x="12457413" y="2124667"/>
            <a:ext cx="85198" cy="85198"/>
            <a:chOff x="0" y="0"/>
            <a:chExt cx="50173" cy="50173"/>
          </a:xfrm>
        </p:grpSpPr>
        <p:sp>
          <p:nvSpPr>
            <p:cNvPr name="Freeform 13" id="13"/>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4" id="14"/>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1710366" y="1110231"/>
            <a:ext cx="1578153" cy="707835"/>
            <a:chOff x="0" y="0"/>
            <a:chExt cx="929365" cy="416840"/>
          </a:xfrm>
        </p:grpSpPr>
        <p:sp>
          <p:nvSpPr>
            <p:cNvPr name="Freeform 16" id="16"/>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146FEA"/>
              </a:solidFill>
              <a:prstDash val="solid"/>
              <a:miter/>
            </a:ln>
          </p:spPr>
        </p:sp>
        <p:sp>
          <p:nvSpPr>
            <p:cNvPr name="TextBox 17" id="17"/>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8" id="18"/>
          <p:cNvSpPr/>
          <p:nvPr/>
        </p:nvSpPr>
        <p:spPr>
          <a:xfrm flipV="true">
            <a:off x="11702369" y="1510476"/>
            <a:ext cx="1586150" cy="0"/>
          </a:xfrm>
          <a:prstGeom prst="line">
            <a:avLst/>
          </a:prstGeom>
          <a:ln cap="flat" w="9525">
            <a:solidFill>
              <a:srgbClr val="1FB5FF"/>
            </a:solidFill>
            <a:prstDash val="sysDash"/>
            <a:headEnd type="none" len="sm" w="sm"/>
            <a:tailEnd type="none" len="sm" w="sm"/>
          </a:ln>
        </p:spPr>
      </p:sp>
      <p:sp>
        <p:nvSpPr>
          <p:cNvPr name="TextBox 19" id="19"/>
          <p:cNvSpPr txBox="true"/>
          <p:nvPr/>
        </p:nvSpPr>
        <p:spPr>
          <a:xfrm rot="0">
            <a:off x="15248422" y="1138756"/>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Freeform 20" id="20"/>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21" id="21"/>
          <p:cNvSpPr/>
          <p:nvPr/>
        </p:nvSpPr>
        <p:spPr>
          <a:xfrm flipH="false" flipV="false" rot="0">
            <a:off x="14422462" y="9516810"/>
            <a:ext cx="2006986" cy="736730"/>
          </a:xfrm>
          <a:custGeom>
            <a:avLst/>
            <a:gdLst/>
            <a:ahLst/>
            <a:cxnLst/>
            <a:rect r="r" b="b" t="t" l="l"/>
            <a:pathLst>
              <a:path h="736730" w="2006986">
                <a:moveTo>
                  <a:pt x="0" y="0"/>
                </a:moveTo>
                <a:lnTo>
                  <a:pt x="2006987" y="0"/>
                </a:lnTo>
                <a:lnTo>
                  <a:pt x="2006987" y="736731"/>
                </a:lnTo>
                <a:lnTo>
                  <a:pt x="0" y="736731"/>
                </a:lnTo>
                <a:lnTo>
                  <a:pt x="0" y="0"/>
                </a:lnTo>
                <a:close/>
              </a:path>
            </a:pathLst>
          </a:custGeom>
          <a:blipFill>
            <a:blip r:embed="rId3"/>
            <a:stretch>
              <a:fillRect l="0" t="-73860" r="0" b="-98557"/>
            </a:stretch>
          </a:blipFill>
        </p:spPr>
      </p:sp>
      <p:sp>
        <p:nvSpPr>
          <p:cNvPr name="AutoShape 22" id="22"/>
          <p:cNvSpPr/>
          <p:nvPr/>
        </p:nvSpPr>
        <p:spPr>
          <a:xfrm flipV="true">
            <a:off x="14510528" y="1809460"/>
            <a:ext cx="0" cy="288956"/>
          </a:xfrm>
          <a:prstGeom prst="line">
            <a:avLst/>
          </a:prstGeom>
          <a:ln cap="flat" w="9525">
            <a:solidFill>
              <a:srgbClr val="1FB5FF"/>
            </a:solidFill>
            <a:prstDash val="sysDash"/>
            <a:headEnd type="none" len="sm" w="sm"/>
            <a:tailEnd type="none" len="sm" w="sm"/>
          </a:ln>
        </p:spPr>
      </p:sp>
      <p:grpSp>
        <p:nvGrpSpPr>
          <p:cNvPr name="Group 23" id="23"/>
          <p:cNvGrpSpPr/>
          <p:nvPr/>
        </p:nvGrpSpPr>
        <p:grpSpPr>
          <a:xfrm rot="2700000">
            <a:off x="14468498" y="2116060"/>
            <a:ext cx="85198" cy="85198"/>
            <a:chOff x="0" y="0"/>
            <a:chExt cx="50173" cy="50173"/>
          </a:xfrm>
        </p:grpSpPr>
        <p:sp>
          <p:nvSpPr>
            <p:cNvPr name="Freeform 24" id="24"/>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5" id="25"/>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3721451" y="1101624"/>
            <a:ext cx="1578153" cy="707835"/>
            <a:chOff x="0" y="0"/>
            <a:chExt cx="929365" cy="416840"/>
          </a:xfrm>
        </p:grpSpPr>
        <p:sp>
          <p:nvSpPr>
            <p:cNvPr name="Freeform 27" id="27"/>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9525" cap="sq">
              <a:solidFill>
                <a:srgbClr val="146FEA"/>
              </a:solidFill>
              <a:prstDash val="solid"/>
              <a:miter/>
            </a:ln>
          </p:spPr>
        </p:sp>
        <p:sp>
          <p:nvSpPr>
            <p:cNvPr name="TextBox 28" id="28"/>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9" id="29"/>
          <p:cNvSpPr/>
          <p:nvPr/>
        </p:nvSpPr>
        <p:spPr>
          <a:xfrm flipV="true">
            <a:off x="13713454" y="1501870"/>
            <a:ext cx="1586150" cy="0"/>
          </a:xfrm>
          <a:prstGeom prst="line">
            <a:avLst/>
          </a:prstGeom>
          <a:ln cap="flat" w="9525">
            <a:solidFill>
              <a:srgbClr val="1FB5FF"/>
            </a:solidFill>
            <a:prstDash val="sysDash"/>
            <a:headEnd type="none" len="sm" w="sm"/>
            <a:tailEnd type="none" len="sm" w="sm"/>
          </a:ln>
        </p:spPr>
      </p:sp>
      <p:sp>
        <p:nvSpPr>
          <p:cNvPr name="Freeform 30" id="30"/>
          <p:cNvSpPr/>
          <p:nvPr/>
        </p:nvSpPr>
        <p:spPr>
          <a:xfrm flipH="false" flipV="false" rot="0">
            <a:off x="1724676" y="3207460"/>
            <a:ext cx="16047169" cy="6150524"/>
          </a:xfrm>
          <a:custGeom>
            <a:avLst/>
            <a:gdLst/>
            <a:ahLst/>
            <a:cxnLst/>
            <a:rect r="r" b="b" t="t" l="l"/>
            <a:pathLst>
              <a:path h="6150524" w="16047169">
                <a:moveTo>
                  <a:pt x="0" y="0"/>
                </a:moveTo>
                <a:lnTo>
                  <a:pt x="16047169" y="0"/>
                </a:lnTo>
                <a:lnTo>
                  <a:pt x="16047169" y="6150524"/>
                </a:lnTo>
                <a:lnTo>
                  <a:pt x="0" y="6150524"/>
                </a:lnTo>
                <a:lnTo>
                  <a:pt x="0" y="0"/>
                </a:lnTo>
                <a:close/>
              </a:path>
            </a:pathLst>
          </a:custGeom>
          <a:blipFill>
            <a:blip r:embed="rId4"/>
            <a:stretch>
              <a:fillRect l="-6110" t="-9290" r="-523" b="-2344"/>
            </a:stretch>
          </a:blipFill>
        </p:spPr>
      </p:sp>
      <p:sp>
        <p:nvSpPr>
          <p:cNvPr name="TextBox 31" id="31"/>
          <p:cNvSpPr txBox="true"/>
          <p:nvPr/>
        </p:nvSpPr>
        <p:spPr>
          <a:xfrm rot="0">
            <a:off x="1612825" y="1649170"/>
            <a:ext cx="6059915"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a:t>
            </a:r>
            <a:r>
              <a:rPr lang="en-US" sz="5600">
                <a:solidFill>
                  <a:srgbClr val="004AAD"/>
                </a:solidFill>
                <a:latin typeface="TDTD원고딕"/>
                <a:ea typeface="TDTD원고딕"/>
                <a:cs typeface="TDTD원고딕"/>
                <a:sym typeface="TDTD원고딕"/>
              </a:rPr>
              <a:t> 프로젝트 진행</a:t>
            </a:r>
          </a:p>
        </p:txBody>
      </p:sp>
      <p:sp>
        <p:nvSpPr>
          <p:cNvPr name="TextBox 32" id="32"/>
          <p:cNvSpPr txBox="true"/>
          <p:nvPr/>
        </p:nvSpPr>
        <p:spPr>
          <a:xfrm rot="0">
            <a:off x="10035779" y="1539510"/>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직무 적합성 평가</a:t>
            </a:r>
          </a:p>
        </p:txBody>
      </p:sp>
      <p:sp>
        <p:nvSpPr>
          <p:cNvPr name="TextBox 33" id="33"/>
          <p:cNvSpPr txBox="true"/>
          <p:nvPr/>
        </p:nvSpPr>
        <p:spPr>
          <a:xfrm rot="0">
            <a:off x="9865902" y="1219722"/>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직무적성 문제 생성</a:t>
            </a:r>
          </a:p>
        </p:txBody>
      </p:sp>
      <p:sp>
        <p:nvSpPr>
          <p:cNvPr name="TextBox 34" id="34"/>
          <p:cNvSpPr txBox="true"/>
          <p:nvPr/>
        </p:nvSpPr>
        <p:spPr>
          <a:xfrm rot="0">
            <a:off x="11880243" y="1543814"/>
            <a:ext cx="1238398" cy="194696"/>
          </a:xfrm>
          <a:prstGeom prst="rect">
            <a:avLst/>
          </a:prstGeom>
        </p:spPr>
        <p:txBody>
          <a:bodyPr anchor="t" rtlCol="false" tIns="0" lIns="0" bIns="0" rIns="0">
            <a:spAutoFit/>
          </a:bodyPr>
          <a:lstStyle/>
          <a:p>
            <a:pPr algn="ctr">
              <a:lnSpc>
                <a:spcPts val="1672"/>
              </a:lnSpc>
            </a:pPr>
            <a:r>
              <a:rPr lang="en-US" sz="983" spc="10">
                <a:solidFill>
                  <a:srgbClr val="004AAD"/>
                </a:solidFill>
                <a:latin typeface="Nanum Gothic"/>
                <a:ea typeface="Nanum Gothic"/>
                <a:cs typeface="Nanum Gothic"/>
                <a:sym typeface="Nanum Gothic"/>
              </a:rPr>
              <a:t>대면 평가</a:t>
            </a:r>
          </a:p>
        </p:txBody>
      </p:sp>
      <p:sp>
        <p:nvSpPr>
          <p:cNvPr name="TextBox 35" id="35"/>
          <p:cNvSpPr txBox="true"/>
          <p:nvPr/>
        </p:nvSpPr>
        <p:spPr>
          <a:xfrm rot="0">
            <a:off x="11710366" y="1224025"/>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면접</a:t>
            </a:r>
          </a:p>
        </p:txBody>
      </p:sp>
      <p:sp>
        <p:nvSpPr>
          <p:cNvPr name="TextBox 36" id="36"/>
          <p:cNvSpPr txBox="true"/>
          <p:nvPr/>
        </p:nvSpPr>
        <p:spPr>
          <a:xfrm rot="0">
            <a:off x="8230921" y="1091181"/>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37" id="37"/>
          <p:cNvSpPr txBox="true"/>
          <p:nvPr/>
        </p:nvSpPr>
        <p:spPr>
          <a:xfrm rot="0">
            <a:off x="3210806" y="2573730"/>
            <a:ext cx="654248" cy="471805"/>
          </a:xfrm>
          <a:prstGeom prst="rect">
            <a:avLst/>
          </a:prstGeom>
        </p:spPr>
        <p:txBody>
          <a:bodyPr anchor="t" rtlCol="false" tIns="0" lIns="0" bIns="0" rIns="0">
            <a:spAutoFit/>
          </a:bodyPr>
          <a:lstStyle/>
          <a:p>
            <a:pPr algn="ctr">
              <a:lnSpc>
                <a:spcPts val="3920"/>
              </a:lnSpc>
            </a:pPr>
            <a:r>
              <a:rPr lang="en-US" sz="2800">
                <a:solidFill>
                  <a:srgbClr val="004AAD"/>
                </a:solidFill>
                <a:latin typeface="Noto Sans Kr"/>
                <a:ea typeface="Noto Sans Kr"/>
                <a:cs typeface="Noto Sans Kr"/>
                <a:sym typeface="Noto Sans Kr"/>
              </a:rPr>
              <a:t>면접</a:t>
            </a:r>
          </a:p>
        </p:txBody>
      </p:sp>
      <p:sp>
        <p:nvSpPr>
          <p:cNvPr name="TextBox 38" id="38"/>
          <p:cNvSpPr txBox="true"/>
          <p:nvPr/>
        </p:nvSpPr>
        <p:spPr>
          <a:xfrm rot="0">
            <a:off x="13891329" y="1535207"/>
            <a:ext cx="1238398" cy="194696"/>
          </a:xfrm>
          <a:prstGeom prst="rect">
            <a:avLst/>
          </a:prstGeom>
        </p:spPr>
        <p:txBody>
          <a:bodyPr anchor="t" rtlCol="false" tIns="0" lIns="0" bIns="0" rIns="0">
            <a:spAutoFit/>
          </a:bodyPr>
          <a:lstStyle/>
          <a:p>
            <a:pPr algn="ctr">
              <a:lnSpc>
                <a:spcPts val="1672"/>
              </a:lnSpc>
            </a:pPr>
            <a:r>
              <a:rPr lang="en-US" sz="983" spc="10">
                <a:solidFill>
                  <a:srgbClr val="004AAD"/>
                </a:solidFill>
                <a:latin typeface="Nanum Gothic"/>
                <a:ea typeface="Nanum Gothic"/>
                <a:cs typeface="Nanum Gothic"/>
                <a:sym typeface="Nanum Gothic"/>
              </a:rPr>
              <a:t>최종 선발</a:t>
            </a:r>
          </a:p>
        </p:txBody>
      </p:sp>
      <p:sp>
        <p:nvSpPr>
          <p:cNvPr name="TextBox 39" id="39"/>
          <p:cNvSpPr txBox="true"/>
          <p:nvPr/>
        </p:nvSpPr>
        <p:spPr>
          <a:xfrm rot="0">
            <a:off x="13721451" y="1215418"/>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최종 선발시스템</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3" id="3"/>
          <p:cNvSpPr/>
          <p:nvPr/>
        </p:nvSpPr>
        <p:spPr>
          <a:xfrm flipV="true">
            <a:off x="10654978" y="1813763"/>
            <a:ext cx="0" cy="288956"/>
          </a:xfrm>
          <a:prstGeom prst="line">
            <a:avLst/>
          </a:prstGeom>
          <a:ln cap="flat" w="9525">
            <a:solidFill>
              <a:srgbClr val="1FB5FF"/>
            </a:solidFill>
            <a:prstDash val="sysDash"/>
            <a:headEnd type="none" len="sm" w="sm"/>
            <a:tailEnd type="none" len="sm" w="sm"/>
          </a:ln>
        </p:spPr>
      </p:sp>
      <p:grpSp>
        <p:nvGrpSpPr>
          <p:cNvPr name="Group 4" id="4"/>
          <p:cNvGrpSpPr/>
          <p:nvPr/>
        </p:nvGrpSpPr>
        <p:grpSpPr>
          <a:xfrm rot="2700000">
            <a:off x="10612949" y="2120364"/>
            <a:ext cx="85198" cy="85198"/>
            <a:chOff x="0" y="0"/>
            <a:chExt cx="50173" cy="50173"/>
          </a:xfrm>
        </p:grpSpPr>
        <p:sp>
          <p:nvSpPr>
            <p:cNvPr name="Freeform 5" id="5"/>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6" id="6"/>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865902" y="1105928"/>
            <a:ext cx="1578153" cy="707835"/>
            <a:chOff x="0" y="0"/>
            <a:chExt cx="929365" cy="416840"/>
          </a:xfrm>
        </p:grpSpPr>
        <p:sp>
          <p:nvSpPr>
            <p:cNvPr name="Freeform 8" id="8"/>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9" id="9"/>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flipV="true">
            <a:off x="9857905" y="1506173"/>
            <a:ext cx="1586150" cy="0"/>
          </a:xfrm>
          <a:prstGeom prst="line">
            <a:avLst/>
          </a:prstGeom>
          <a:ln cap="flat" w="9525">
            <a:solidFill>
              <a:srgbClr val="1FB5FF"/>
            </a:solidFill>
            <a:prstDash val="sysDash"/>
            <a:headEnd type="none" len="sm" w="sm"/>
            <a:tailEnd type="none" len="sm" w="sm"/>
          </a:ln>
        </p:spPr>
      </p:sp>
      <p:sp>
        <p:nvSpPr>
          <p:cNvPr name="AutoShape 11" id="11"/>
          <p:cNvSpPr/>
          <p:nvPr/>
        </p:nvSpPr>
        <p:spPr>
          <a:xfrm flipV="true">
            <a:off x="12499442" y="1818066"/>
            <a:ext cx="0" cy="288956"/>
          </a:xfrm>
          <a:prstGeom prst="line">
            <a:avLst/>
          </a:prstGeom>
          <a:ln cap="flat" w="9525">
            <a:solidFill>
              <a:srgbClr val="1FB5FF"/>
            </a:solidFill>
            <a:prstDash val="sysDash"/>
            <a:headEnd type="none" len="sm" w="sm"/>
            <a:tailEnd type="none" len="sm" w="sm"/>
          </a:ln>
        </p:spPr>
      </p:sp>
      <p:grpSp>
        <p:nvGrpSpPr>
          <p:cNvPr name="Group 12" id="12"/>
          <p:cNvGrpSpPr/>
          <p:nvPr/>
        </p:nvGrpSpPr>
        <p:grpSpPr>
          <a:xfrm rot="2700000">
            <a:off x="12457413" y="2124667"/>
            <a:ext cx="85198" cy="85198"/>
            <a:chOff x="0" y="0"/>
            <a:chExt cx="50173" cy="50173"/>
          </a:xfrm>
        </p:grpSpPr>
        <p:sp>
          <p:nvSpPr>
            <p:cNvPr name="Freeform 13" id="13"/>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4" id="14"/>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1710366" y="1110231"/>
            <a:ext cx="1578153" cy="707835"/>
            <a:chOff x="0" y="0"/>
            <a:chExt cx="929365" cy="416840"/>
          </a:xfrm>
        </p:grpSpPr>
        <p:sp>
          <p:nvSpPr>
            <p:cNvPr name="Freeform 16" id="16"/>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146FEA"/>
              </a:solidFill>
              <a:prstDash val="solid"/>
              <a:miter/>
            </a:ln>
          </p:spPr>
        </p:sp>
        <p:sp>
          <p:nvSpPr>
            <p:cNvPr name="TextBox 17" id="17"/>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8" id="18"/>
          <p:cNvSpPr/>
          <p:nvPr/>
        </p:nvSpPr>
        <p:spPr>
          <a:xfrm flipV="true">
            <a:off x="11702369" y="1510476"/>
            <a:ext cx="1586150" cy="0"/>
          </a:xfrm>
          <a:prstGeom prst="line">
            <a:avLst/>
          </a:prstGeom>
          <a:ln cap="flat" w="9525">
            <a:solidFill>
              <a:srgbClr val="1FB5FF"/>
            </a:solidFill>
            <a:prstDash val="sysDash"/>
            <a:headEnd type="none" len="sm" w="sm"/>
            <a:tailEnd type="none" len="sm" w="sm"/>
          </a:ln>
        </p:spPr>
      </p:sp>
      <p:sp>
        <p:nvSpPr>
          <p:cNvPr name="TextBox 19" id="19"/>
          <p:cNvSpPr txBox="true"/>
          <p:nvPr/>
        </p:nvSpPr>
        <p:spPr>
          <a:xfrm rot="0">
            <a:off x="15248422" y="1138756"/>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Freeform 20" id="20"/>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grpSp>
        <p:nvGrpSpPr>
          <p:cNvPr name="Group 21" id="21"/>
          <p:cNvGrpSpPr/>
          <p:nvPr/>
        </p:nvGrpSpPr>
        <p:grpSpPr>
          <a:xfrm rot="0">
            <a:off x="9493203" y="4112924"/>
            <a:ext cx="3313121" cy="331312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13538A"/>
              </a:solidFill>
              <a:prstDash val="solid"/>
              <a:miter/>
            </a:ln>
          </p:spPr>
        </p:sp>
        <p:sp>
          <p:nvSpPr>
            <p:cNvPr name="TextBox 23" id="23"/>
            <p:cNvSpPr txBox="true"/>
            <p:nvPr/>
          </p:nvSpPr>
          <p:spPr>
            <a:xfrm>
              <a:off x="76200" y="0"/>
              <a:ext cx="660400" cy="736600"/>
            </a:xfrm>
            <a:prstGeom prst="rect">
              <a:avLst/>
            </a:prstGeom>
          </p:spPr>
          <p:txBody>
            <a:bodyPr anchor="ctr" rtlCol="false" tIns="50800" lIns="50800" bIns="50800" rIns="50800"/>
            <a:lstStyle/>
            <a:p>
              <a:pPr algn="ctr">
                <a:lnSpc>
                  <a:spcPts val="3899"/>
                </a:lnSpc>
              </a:pPr>
              <a:r>
                <a:rPr lang="en-US" sz="2599" b="true">
                  <a:solidFill>
                    <a:srgbClr val="13538A"/>
                  </a:solidFill>
                  <a:latin typeface="Aileron Bold"/>
                  <a:ea typeface="Aileron Bold"/>
                  <a:cs typeface="Aileron Bold"/>
                  <a:sym typeface="Aileron Bold"/>
                </a:rPr>
                <a:t>임원진 면접</a:t>
              </a:r>
            </a:p>
            <a:p>
              <a:pPr algn="ctr">
                <a:lnSpc>
                  <a:spcPts val="1499"/>
                </a:lnSpc>
              </a:pPr>
            </a:p>
            <a:p>
              <a:pPr algn="ctr">
                <a:lnSpc>
                  <a:spcPts val="2850"/>
                </a:lnSpc>
              </a:pPr>
              <a:r>
                <a:rPr lang="en-US" b="true" sz="1900">
                  <a:solidFill>
                    <a:srgbClr val="13538A"/>
                  </a:solidFill>
                  <a:latin typeface="Aileron Bold"/>
                  <a:ea typeface="Aileron Bold"/>
                  <a:cs typeface="Aileron Bold"/>
                  <a:sym typeface="Aileron Bold"/>
                </a:rPr>
                <a:t>(인성•조직 문화</a:t>
              </a:r>
            </a:p>
            <a:p>
              <a:pPr algn="ctr">
                <a:lnSpc>
                  <a:spcPts val="2850"/>
                </a:lnSpc>
              </a:pPr>
              <a:r>
                <a:rPr lang="en-US" b="true" sz="1900">
                  <a:solidFill>
                    <a:srgbClr val="13538A"/>
                  </a:solidFill>
                  <a:latin typeface="Aileron Bold"/>
                  <a:ea typeface="Aileron Bold"/>
                  <a:cs typeface="Aileron Bold"/>
                  <a:sym typeface="Aileron Bold"/>
                </a:rPr>
                <a:t>적합도 검증)</a:t>
              </a:r>
            </a:p>
          </p:txBody>
        </p:sp>
      </p:grpSp>
      <p:grpSp>
        <p:nvGrpSpPr>
          <p:cNvPr name="Group 24" id="24"/>
          <p:cNvGrpSpPr/>
          <p:nvPr/>
        </p:nvGrpSpPr>
        <p:grpSpPr>
          <a:xfrm rot="0">
            <a:off x="5411432" y="4112924"/>
            <a:ext cx="3313121" cy="3313121"/>
            <a:chOff x="0" y="0"/>
            <a:chExt cx="811242" cy="811242"/>
          </a:xfrm>
        </p:grpSpPr>
        <p:sp>
          <p:nvSpPr>
            <p:cNvPr name="Freeform 25" id="25"/>
            <p:cNvSpPr/>
            <p:nvPr/>
          </p:nvSpPr>
          <p:spPr>
            <a:xfrm flipH="false" flipV="false" rot="0">
              <a:off x="0" y="0"/>
              <a:ext cx="811242" cy="811242"/>
            </a:xfrm>
            <a:custGeom>
              <a:avLst/>
              <a:gdLst/>
              <a:ahLst/>
              <a:cxnLst/>
              <a:rect r="r" b="b" t="t" l="l"/>
              <a:pathLst>
                <a:path h="811242" w="811242">
                  <a:moveTo>
                    <a:pt x="405621" y="0"/>
                  </a:moveTo>
                  <a:cubicBezTo>
                    <a:pt x="181603" y="0"/>
                    <a:pt x="0" y="181603"/>
                    <a:pt x="0" y="405621"/>
                  </a:cubicBezTo>
                  <a:cubicBezTo>
                    <a:pt x="0" y="629639"/>
                    <a:pt x="181603" y="811242"/>
                    <a:pt x="405621" y="811242"/>
                  </a:cubicBezTo>
                  <a:cubicBezTo>
                    <a:pt x="629639" y="811242"/>
                    <a:pt x="811242" y="629639"/>
                    <a:pt x="811242" y="405621"/>
                  </a:cubicBezTo>
                  <a:cubicBezTo>
                    <a:pt x="811242" y="181603"/>
                    <a:pt x="629639" y="0"/>
                    <a:pt x="405621" y="0"/>
                  </a:cubicBezTo>
                  <a:close/>
                </a:path>
              </a:pathLst>
            </a:custGeom>
            <a:solidFill>
              <a:srgbClr val="FFFFFF"/>
            </a:solidFill>
            <a:ln w="95250" cap="sq">
              <a:solidFill>
                <a:srgbClr val="146FEA"/>
              </a:solidFill>
              <a:prstDash val="solid"/>
              <a:miter/>
            </a:ln>
          </p:spPr>
        </p:sp>
        <p:sp>
          <p:nvSpPr>
            <p:cNvPr name="TextBox 26" id="26"/>
            <p:cNvSpPr txBox="true"/>
            <p:nvPr/>
          </p:nvSpPr>
          <p:spPr>
            <a:xfrm>
              <a:off x="76054" y="47479"/>
              <a:ext cx="659134" cy="687709"/>
            </a:xfrm>
            <a:prstGeom prst="rect">
              <a:avLst/>
            </a:prstGeom>
          </p:spPr>
          <p:txBody>
            <a:bodyPr anchor="ctr" rtlCol="false" tIns="50800" lIns="50800" bIns="50800" rIns="50800"/>
            <a:lstStyle/>
            <a:p>
              <a:pPr algn="ctr" marL="0" indent="0" lvl="0">
                <a:lnSpc>
                  <a:spcPts val="3354"/>
                </a:lnSpc>
                <a:spcBef>
                  <a:spcPct val="0"/>
                </a:spcBef>
              </a:pPr>
              <a:r>
                <a:rPr lang="en-US" b="true" sz="2600" spc="101" u="none">
                  <a:solidFill>
                    <a:srgbClr val="146FEA"/>
                  </a:solidFill>
                  <a:latin typeface="Aileron Bold"/>
                  <a:ea typeface="Aileron Bold"/>
                  <a:cs typeface="Aileron Bold"/>
                  <a:sym typeface="Aileron Bold"/>
                </a:rPr>
                <a:t>실무진 면접</a:t>
              </a:r>
            </a:p>
            <a:p>
              <a:pPr algn="ctr" marL="0" indent="0" lvl="0">
                <a:lnSpc>
                  <a:spcPts val="1289"/>
                </a:lnSpc>
                <a:spcBef>
                  <a:spcPct val="0"/>
                </a:spcBef>
              </a:pPr>
            </a:p>
            <a:p>
              <a:pPr algn="ctr" marL="0" indent="0" lvl="0">
                <a:lnSpc>
                  <a:spcPts val="2838"/>
                </a:lnSpc>
                <a:spcBef>
                  <a:spcPct val="0"/>
                </a:spcBef>
              </a:pPr>
              <a:r>
                <a:rPr lang="en-US" b="true" sz="2200" spc="85" u="none">
                  <a:solidFill>
                    <a:srgbClr val="146FEA"/>
                  </a:solidFill>
                  <a:latin typeface="Aileron Bold"/>
                  <a:ea typeface="Aileron Bold"/>
                  <a:cs typeface="Aileron Bold"/>
                  <a:sym typeface="Aileron Bold"/>
                </a:rPr>
                <a:t>(직무 적합도</a:t>
              </a:r>
            </a:p>
            <a:p>
              <a:pPr algn="ctr" marL="0" indent="0" lvl="0">
                <a:lnSpc>
                  <a:spcPts val="2838"/>
                </a:lnSpc>
                <a:spcBef>
                  <a:spcPct val="0"/>
                </a:spcBef>
              </a:pPr>
              <a:r>
                <a:rPr lang="en-US" b="true" sz="2200" spc="85" u="none">
                  <a:solidFill>
                    <a:srgbClr val="146FEA"/>
                  </a:solidFill>
                  <a:latin typeface="Aileron Bold"/>
                  <a:ea typeface="Aileron Bold"/>
                  <a:cs typeface="Aileron Bold"/>
                  <a:sym typeface="Aileron Bold"/>
                </a:rPr>
                <a:t>평가)</a:t>
              </a:r>
            </a:p>
          </p:txBody>
        </p:sp>
      </p:grpSp>
      <p:grpSp>
        <p:nvGrpSpPr>
          <p:cNvPr name="Group 27" id="27"/>
          <p:cNvGrpSpPr/>
          <p:nvPr/>
        </p:nvGrpSpPr>
        <p:grpSpPr>
          <a:xfrm rot="0">
            <a:off x="1245314" y="4112924"/>
            <a:ext cx="3313121" cy="331312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2C92D5"/>
              </a:solidFill>
              <a:prstDash val="solid"/>
              <a:miter/>
            </a:ln>
          </p:spPr>
        </p:sp>
        <p:sp>
          <p:nvSpPr>
            <p:cNvPr name="TextBox 29" id="29"/>
            <p:cNvSpPr txBox="true"/>
            <p:nvPr/>
          </p:nvSpPr>
          <p:spPr>
            <a:xfrm>
              <a:off x="76200" y="0"/>
              <a:ext cx="660400" cy="736600"/>
            </a:xfrm>
            <a:prstGeom prst="rect">
              <a:avLst/>
            </a:prstGeom>
          </p:spPr>
          <p:txBody>
            <a:bodyPr anchor="ctr" rtlCol="false" tIns="50800" lIns="50800" bIns="50800" rIns="50800"/>
            <a:lstStyle/>
            <a:p>
              <a:pPr algn="ctr">
                <a:lnSpc>
                  <a:spcPts val="3899"/>
                </a:lnSpc>
              </a:pPr>
              <a:r>
                <a:rPr lang="en-US" b="true" sz="2599">
                  <a:solidFill>
                    <a:srgbClr val="2C92D5"/>
                  </a:solidFill>
                  <a:latin typeface="Aileron Bold"/>
                  <a:ea typeface="Aileron Bold"/>
                  <a:cs typeface="Aileron Bold"/>
                  <a:sym typeface="Aileron Bold"/>
                </a:rPr>
                <a:t>AI 면접</a:t>
              </a:r>
            </a:p>
            <a:p>
              <a:pPr algn="ctr">
                <a:lnSpc>
                  <a:spcPts val="1499"/>
                </a:lnSpc>
              </a:pPr>
            </a:p>
            <a:p>
              <a:pPr algn="ctr">
                <a:lnSpc>
                  <a:spcPts val="3899"/>
                </a:lnSpc>
              </a:pPr>
              <a:r>
                <a:rPr lang="en-US" b="true" sz="2599">
                  <a:solidFill>
                    <a:srgbClr val="2C92D5"/>
                  </a:solidFill>
                  <a:latin typeface="Aileron Bold"/>
                  <a:ea typeface="Aileron Bold"/>
                  <a:cs typeface="Aileron Bold"/>
                  <a:sym typeface="Aileron Bold"/>
                </a:rPr>
                <a:t>(인성 평가)</a:t>
              </a:r>
            </a:p>
          </p:txBody>
        </p:sp>
      </p:grpSp>
      <p:sp>
        <p:nvSpPr>
          <p:cNvPr name="Freeform 30" id="30"/>
          <p:cNvSpPr/>
          <p:nvPr/>
        </p:nvSpPr>
        <p:spPr>
          <a:xfrm flipH="false" flipV="false" rot="0">
            <a:off x="14422462" y="9516810"/>
            <a:ext cx="2006986" cy="736730"/>
          </a:xfrm>
          <a:custGeom>
            <a:avLst/>
            <a:gdLst/>
            <a:ahLst/>
            <a:cxnLst/>
            <a:rect r="r" b="b" t="t" l="l"/>
            <a:pathLst>
              <a:path h="736730" w="2006986">
                <a:moveTo>
                  <a:pt x="0" y="0"/>
                </a:moveTo>
                <a:lnTo>
                  <a:pt x="2006987" y="0"/>
                </a:lnTo>
                <a:lnTo>
                  <a:pt x="2006987" y="736731"/>
                </a:lnTo>
                <a:lnTo>
                  <a:pt x="0" y="736731"/>
                </a:lnTo>
                <a:lnTo>
                  <a:pt x="0" y="0"/>
                </a:lnTo>
                <a:close/>
              </a:path>
            </a:pathLst>
          </a:custGeom>
          <a:blipFill>
            <a:blip r:embed="rId3"/>
            <a:stretch>
              <a:fillRect l="0" t="-73860" r="0" b="-98557"/>
            </a:stretch>
          </a:blipFill>
        </p:spPr>
      </p:sp>
      <p:sp>
        <p:nvSpPr>
          <p:cNvPr name="AutoShape 31" id="31"/>
          <p:cNvSpPr/>
          <p:nvPr/>
        </p:nvSpPr>
        <p:spPr>
          <a:xfrm>
            <a:off x="4558435" y="5769485"/>
            <a:ext cx="852997" cy="0"/>
          </a:xfrm>
          <a:prstGeom prst="line">
            <a:avLst/>
          </a:prstGeom>
          <a:ln cap="flat" w="95250">
            <a:solidFill>
              <a:srgbClr val="2C92D5"/>
            </a:solidFill>
            <a:prstDash val="solid"/>
            <a:headEnd type="none" len="sm" w="sm"/>
            <a:tailEnd type="arrow" len="sm" w="med"/>
          </a:ln>
        </p:spPr>
      </p:sp>
      <p:sp>
        <p:nvSpPr>
          <p:cNvPr name="AutoShape 32" id="32"/>
          <p:cNvSpPr/>
          <p:nvPr/>
        </p:nvSpPr>
        <p:spPr>
          <a:xfrm>
            <a:off x="8724553" y="5769485"/>
            <a:ext cx="768650" cy="0"/>
          </a:xfrm>
          <a:prstGeom prst="line">
            <a:avLst/>
          </a:prstGeom>
          <a:ln cap="flat" w="95250">
            <a:solidFill>
              <a:srgbClr val="13538A"/>
            </a:solidFill>
            <a:prstDash val="solid"/>
            <a:headEnd type="none" len="sm" w="sm"/>
            <a:tailEnd type="arrow" len="sm" w="med"/>
          </a:ln>
        </p:spPr>
      </p:sp>
      <p:grpSp>
        <p:nvGrpSpPr>
          <p:cNvPr name="Group 33" id="33"/>
          <p:cNvGrpSpPr/>
          <p:nvPr/>
        </p:nvGrpSpPr>
        <p:grpSpPr>
          <a:xfrm rot="0">
            <a:off x="13912440" y="4317573"/>
            <a:ext cx="2838061" cy="283806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121278"/>
              </a:solidFill>
              <a:prstDash val="solid"/>
              <a:miter/>
            </a:ln>
          </p:spPr>
        </p:sp>
        <p:sp>
          <p:nvSpPr>
            <p:cNvPr name="TextBox 35" id="35"/>
            <p:cNvSpPr txBox="true"/>
            <p:nvPr/>
          </p:nvSpPr>
          <p:spPr>
            <a:xfrm>
              <a:off x="76200" y="0"/>
              <a:ext cx="660400" cy="736600"/>
            </a:xfrm>
            <a:prstGeom prst="rect">
              <a:avLst/>
            </a:prstGeom>
          </p:spPr>
          <p:txBody>
            <a:bodyPr anchor="ctr" rtlCol="false" tIns="50800" lIns="50800" bIns="50800" rIns="50800"/>
            <a:lstStyle/>
            <a:p>
              <a:pPr algn="ctr">
                <a:lnSpc>
                  <a:spcPts val="3899"/>
                </a:lnSpc>
              </a:pPr>
              <a:r>
                <a:rPr lang="en-US" b="true" sz="2599">
                  <a:solidFill>
                    <a:srgbClr val="121278"/>
                  </a:solidFill>
                  <a:latin typeface="Aileron Bold"/>
                  <a:ea typeface="Aileron Bold"/>
                  <a:cs typeface="Aileron Bold"/>
                  <a:sym typeface="Aileron Bold"/>
                </a:rPr>
                <a:t>최종 선발</a:t>
              </a:r>
            </a:p>
          </p:txBody>
        </p:sp>
      </p:grpSp>
      <p:sp>
        <p:nvSpPr>
          <p:cNvPr name="AutoShape 36" id="36"/>
          <p:cNvSpPr/>
          <p:nvPr/>
        </p:nvSpPr>
        <p:spPr>
          <a:xfrm flipV="true">
            <a:off x="12806324" y="5736603"/>
            <a:ext cx="1106116" cy="32881"/>
          </a:xfrm>
          <a:prstGeom prst="line">
            <a:avLst/>
          </a:prstGeom>
          <a:ln cap="flat" w="114300">
            <a:solidFill>
              <a:srgbClr val="121278"/>
            </a:solidFill>
            <a:prstDash val="solid"/>
            <a:headEnd type="none" len="sm" w="sm"/>
            <a:tailEnd type="arrow" len="sm" w="med"/>
          </a:ln>
        </p:spPr>
      </p:sp>
      <p:sp>
        <p:nvSpPr>
          <p:cNvPr name="AutoShape 37" id="37"/>
          <p:cNvSpPr/>
          <p:nvPr/>
        </p:nvSpPr>
        <p:spPr>
          <a:xfrm flipV="true">
            <a:off x="14510528" y="1809460"/>
            <a:ext cx="0" cy="288956"/>
          </a:xfrm>
          <a:prstGeom prst="line">
            <a:avLst/>
          </a:prstGeom>
          <a:ln cap="flat" w="9525">
            <a:solidFill>
              <a:srgbClr val="1FB5FF"/>
            </a:solidFill>
            <a:prstDash val="sysDash"/>
            <a:headEnd type="none" len="sm" w="sm"/>
            <a:tailEnd type="none" len="sm" w="sm"/>
          </a:ln>
        </p:spPr>
      </p:sp>
      <p:grpSp>
        <p:nvGrpSpPr>
          <p:cNvPr name="Group 38" id="38"/>
          <p:cNvGrpSpPr/>
          <p:nvPr/>
        </p:nvGrpSpPr>
        <p:grpSpPr>
          <a:xfrm rot="2700000">
            <a:off x="14468498" y="2116060"/>
            <a:ext cx="85198" cy="85198"/>
            <a:chOff x="0" y="0"/>
            <a:chExt cx="50173" cy="50173"/>
          </a:xfrm>
        </p:grpSpPr>
        <p:sp>
          <p:nvSpPr>
            <p:cNvPr name="Freeform 39" id="39"/>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40" id="40"/>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41" id="41"/>
          <p:cNvGrpSpPr/>
          <p:nvPr/>
        </p:nvGrpSpPr>
        <p:grpSpPr>
          <a:xfrm rot="0">
            <a:off x="13721451" y="1101624"/>
            <a:ext cx="1578153" cy="707835"/>
            <a:chOff x="0" y="0"/>
            <a:chExt cx="929365" cy="416840"/>
          </a:xfrm>
        </p:grpSpPr>
        <p:sp>
          <p:nvSpPr>
            <p:cNvPr name="Freeform 42" id="42"/>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9525" cap="sq">
              <a:solidFill>
                <a:srgbClr val="146FEA"/>
              </a:solidFill>
              <a:prstDash val="solid"/>
              <a:miter/>
            </a:ln>
          </p:spPr>
        </p:sp>
        <p:sp>
          <p:nvSpPr>
            <p:cNvPr name="TextBox 43" id="43"/>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44" id="44"/>
          <p:cNvSpPr/>
          <p:nvPr/>
        </p:nvSpPr>
        <p:spPr>
          <a:xfrm flipV="true">
            <a:off x="13713454" y="1501870"/>
            <a:ext cx="1586150" cy="0"/>
          </a:xfrm>
          <a:prstGeom prst="line">
            <a:avLst/>
          </a:prstGeom>
          <a:ln cap="flat" w="9525">
            <a:solidFill>
              <a:srgbClr val="1FB5FF"/>
            </a:solidFill>
            <a:prstDash val="sysDash"/>
            <a:headEnd type="none" len="sm" w="sm"/>
            <a:tailEnd type="none" len="sm" w="sm"/>
          </a:ln>
        </p:spPr>
      </p:sp>
      <p:sp>
        <p:nvSpPr>
          <p:cNvPr name="TextBox 45" id="45"/>
          <p:cNvSpPr txBox="true"/>
          <p:nvPr/>
        </p:nvSpPr>
        <p:spPr>
          <a:xfrm rot="0">
            <a:off x="1612825" y="1649170"/>
            <a:ext cx="6059915"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a:t>
            </a:r>
            <a:r>
              <a:rPr lang="en-US" sz="5600">
                <a:solidFill>
                  <a:srgbClr val="004AAD"/>
                </a:solidFill>
                <a:latin typeface="TDTD원고딕"/>
                <a:ea typeface="TDTD원고딕"/>
                <a:cs typeface="TDTD원고딕"/>
                <a:sym typeface="TDTD원고딕"/>
              </a:rPr>
              <a:t> 프로젝트 진행</a:t>
            </a:r>
          </a:p>
        </p:txBody>
      </p:sp>
      <p:sp>
        <p:nvSpPr>
          <p:cNvPr name="TextBox 46" id="46"/>
          <p:cNvSpPr txBox="true"/>
          <p:nvPr/>
        </p:nvSpPr>
        <p:spPr>
          <a:xfrm rot="0">
            <a:off x="10035779" y="1539510"/>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직무 적합성 평가</a:t>
            </a:r>
          </a:p>
        </p:txBody>
      </p:sp>
      <p:sp>
        <p:nvSpPr>
          <p:cNvPr name="TextBox 47" id="47"/>
          <p:cNvSpPr txBox="true"/>
          <p:nvPr/>
        </p:nvSpPr>
        <p:spPr>
          <a:xfrm rot="0">
            <a:off x="9865902" y="1219722"/>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직무적성 문제 생성</a:t>
            </a:r>
          </a:p>
        </p:txBody>
      </p:sp>
      <p:sp>
        <p:nvSpPr>
          <p:cNvPr name="TextBox 48" id="48"/>
          <p:cNvSpPr txBox="true"/>
          <p:nvPr/>
        </p:nvSpPr>
        <p:spPr>
          <a:xfrm rot="0">
            <a:off x="11880243" y="1543814"/>
            <a:ext cx="1238398" cy="194696"/>
          </a:xfrm>
          <a:prstGeom prst="rect">
            <a:avLst/>
          </a:prstGeom>
        </p:spPr>
        <p:txBody>
          <a:bodyPr anchor="t" rtlCol="false" tIns="0" lIns="0" bIns="0" rIns="0">
            <a:spAutoFit/>
          </a:bodyPr>
          <a:lstStyle/>
          <a:p>
            <a:pPr algn="ctr">
              <a:lnSpc>
                <a:spcPts val="1672"/>
              </a:lnSpc>
            </a:pPr>
            <a:r>
              <a:rPr lang="en-US" sz="983" spc="10">
                <a:solidFill>
                  <a:srgbClr val="004AAD"/>
                </a:solidFill>
                <a:latin typeface="Nanum Gothic"/>
                <a:ea typeface="Nanum Gothic"/>
                <a:cs typeface="Nanum Gothic"/>
                <a:sym typeface="Nanum Gothic"/>
              </a:rPr>
              <a:t>대면 평가</a:t>
            </a:r>
          </a:p>
        </p:txBody>
      </p:sp>
      <p:sp>
        <p:nvSpPr>
          <p:cNvPr name="TextBox 49" id="49"/>
          <p:cNvSpPr txBox="true"/>
          <p:nvPr/>
        </p:nvSpPr>
        <p:spPr>
          <a:xfrm rot="0">
            <a:off x="11710366" y="1224025"/>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면접</a:t>
            </a:r>
          </a:p>
        </p:txBody>
      </p:sp>
      <p:sp>
        <p:nvSpPr>
          <p:cNvPr name="TextBox 50" id="50"/>
          <p:cNvSpPr txBox="true"/>
          <p:nvPr/>
        </p:nvSpPr>
        <p:spPr>
          <a:xfrm rot="0">
            <a:off x="8230921" y="1091181"/>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51" id="51"/>
          <p:cNvSpPr txBox="true"/>
          <p:nvPr/>
        </p:nvSpPr>
        <p:spPr>
          <a:xfrm rot="0">
            <a:off x="3210806" y="2573730"/>
            <a:ext cx="654248" cy="471805"/>
          </a:xfrm>
          <a:prstGeom prst="rect">
            <a:avLst/>
          </a:prstGeom>
        </p:spPr>
        <p:txBody>
          <a:bodyPr anchor="t" rtlCol="false" tIns="0" lIns="0" bIns="0" rIns="0">
            <a:spAutoFit/>
          </a:bodyPr>
          <a:lstStyle/>
          <a:p>
            <a:pPr algn="ctr">
              <a:lnSpc>
                <a:spcPts val="3920"/>
              </a:lnSpc>
            </a:pPr>
            <a:r>
              <a:rPr lang="en-US" sz="2800">
                <a:solidFill>
                  <a:srgbClr val="004AAD"/>
                </a:solidFill>
                <a:latin typeface="Noto Sans Kr"/>
                <a:ea typeface="Noto Sans Kr"/>
                <a:cs typeface="Noto Sans Kr"/>
                <a:sym typeface="Noto Sans Kr"/>
              </a:rPr>
              <a:t>면접</a:t>
            </a:r>
          </a:p>
        </p:txBody>
      </p:sp>
      <p:sp>
        <p:nvSpPr>
          <p:cNvPr name="TextBox 52" id="52"/>
          <p:cNvSpPr txBox="true"/>
          <p:nvPr/>
        </p:nvSpPr>
        <p:spPr>
          <a:xfrm rot="0">
            <a:off x="13891329" y="1535207"/>
            <a:ext cx="1238398" cy="194696"/>
          </a:xfrm>
          <a:prstGeom prst="rect">
            <a:avLst/>
          </a:prstGeom>
        </p:spPr>
        <p:txBody>
          <a:bodyPr anchor="t" rtlCol="false" tIns="0" lIns="0" bIns="0" rIns="0">
            <a:spAutoFit/>
          </a:bodyPr>
          <a:lstStyle/>
          <a:p>
            <a:pPr algn="ctr">
              <a:lnSpc>
                <a:spcPts val="1672"/>
              </a:lnSpc>
            </a:pPr>
            <a:r>
              <a:rPr lang="en-US" sz="983" spc="10">
                <a:solidFill>
                  <a:srgbClr val="004AAD"/>
                </a:solidFill>
                <a:latin typeface="Nanum Gothic"/>
                <a:ea typeface="Nanum Gothic"/>
                <a:cs typeface="Nanum Gothic"/>
                <a:sym typeface="Nanum Gothic"/>
              </a:rPr>
              <a:t>최종 선발</a:t>
            </a:r>
          </a:p>
        </p:txBody>
      </p:sp>
      <p:sp>
        <p:nvSpPr>
          <p:cNvPr name="TextBox 53" id="53"/>
          <p:cNvSpPr txBox="true"/>
          <p:nvPr/>
        </p:nvSpPr>
        <p:spPr>
          <a:xfrm rot="0">
            <a:off x="13721451" y="1215418"/>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최종 선발시스템</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grpSp>
        <p:nvGrpSpPr>
          <p:cNvPr name="Group 2" id="2"/>
          <p:cNvGrpSpPr/>
          <p:nvPr/>
        </p:nvGrpSpPr>
        <p:grpSpPr>
          <a:xfrm rot="0">
            <a:off x="1573694" y="3837820"/>
            <a:ext cx="2852472" cy="740304"/>
            <a:chOff x="0" y="0"/>
            <a:chExt cx="528345" cy="137122"/>
          </a:xfrm>
        </p:grpSpPr>
        <p:sp>
          <p:nvSpPr>
            <p:cNvPr name="Freeform 3" id="3"/>
            <p:cNvSpPr/>
            <p:nvPr/>
          </p:nvSpPr>
          <p:spPr>
            <a:xfrm flipH="false" flipV="false" rot="0">
              <a:off x="0" y="0"/>
              <a:ext cx="528345" cy="137122"/>
            </a:xfrm>
            <a:custGeom>
              <a:avLst/>
              <a:gdLst/>
              <a:ahLst/>
              <a:cxnLst/>
              <a:rect r="r" b="b" t="t" l="l"/>
              <a:pathLst>
                <a:path h="137122" w="528345">
                  <a:moveTo>
                    <a:pt x="24427" y="0"/>
                  </a:moveTo>
                  <a:lnTo>
                    <a:pt x="503918" y="0"/>
                  </a:lnTo>
                  <a:cubicBezTo>
                    <a:pt x="510397" y="0"/>
                    <a:pt x="516610" y="2574"/>
                    <a:pt x="521191" y="7154"/>
                  </a:cubicBezTo>
                  <a:cubicBezTo>
                    <a:pt x="525772" y="11735"/>
                    <a:pt x="528345" y="17949"/>
                    <a:pt x="528345" y="24427"/>
                  </a:cubicBezTo>
                  <a:lnTo>
                    <a:pt x="528345" y="112695"/>
                  </a:lnTo>
                  <a:cubicBezTo>
                    <a:pt x="528345" y="119173"/>
                    <a:pt x="525772" y="125386"/>
                    <a:pt x="521191" y="129967"/>
                  </a:cubicBezTo>
                  <a:cubicBezTo>
                    <a:pt x="516610" y="134548"/>
                    <a:pt x="510397" y="137122"/>
                    <a:pt x="503918" y="137122"/>
                  </a:cubicBezTo>
                  <a:lnTo>
                    <a:pt x="24427" y="137122"/>
                  </a:lnTo>
                  <a:cubicBezTo>
                    <a:pt x="17949" y="137122"/>
                    <a:pt x="11735" y="134548"/>
                    <a:pt x="7154" y="129967"/>
                  </a:cubicBezTo>
                  <a:cubicBezTo>
                    <a:pt x="2574" y="125386"/>
                    <a:pt x="0" y="119173"/>
                    <a:pt x="0" y="112695"/>
                  </a:cubicBezTo>
                  <a:lnTo>
                    <a:pt x="0" y="24427"/>
                  </a:lnTo>
                  <a:cubicBezTo>
                    <a:pt x="0" y="17949"/>
                    <a:pt x="2574" y="11735"/>
                    <a:pt x="7154" y="7154"/>
                  </a:cubicBezTo>
                  <a:cubicBezTo>
                    <a:pt x="11735" y="2574"/>
                    <a:pt x="17949" y="0"/>
                    <a:pt x="24427" y="0"/>
                  </a:cubicBezTo>
                  <a:close/>
                </a:path>
              </a:pathLst>
            </a:custGeom>
            <a:solidFill>
              <a:srgbClr val="121278"/>
            </a:solidFill>
            <a:ln w="19050" cap="sq">
              <a:solidFill>
                <a:srgbClr val="24485E"/>
              </a:solidFill>
              <a:prstDash val="solid"/>
              <a:miter/>
            </a:ln>
          </p:spPr>
        </p:sp>
        <p:sp>
          <p:nvSpPr>
            <p:cNvPr name="TextBox 4" id="4"/>
            <p:cNvSpPr txBox="true"/>
            <p:nvPr/>
          </p:nvSpPr>
          <p:spPr>
            <a:xfrm>
              <a:off x="0" y="-47625"/>
              <a:ext cx="528345" cy="18474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864100" y="7164789"/>
            <a:ext cx="523740" cy="355454"/>
            <a:chOff x="0" y="0"/>
            <a:chExt cx="698320" cy="473939"/>
          </a:xfrm>
        </p:grpSpPr>
        <p:grpSp>
          <p:nvGrpSpPr>
            <p:cNvPr name="Group 6" id="6"/>
            <p:cNvGrpSpPr/>
            <p:nvPr/>
          </p:nvGrpSpPr>
          <p:grpSpPr>
            <a:xfrm rot="-10800000">
              <a:off x="160421" y="150302"/>
              <a:ext cx="423172" cy="323637"/>
              <a:chOff x="0" y="0"/>
              <a:chExt cx="374454" cy="286378"/>
            </a:xfrm>
          </p:grpSpPr>
          <p:sp>
            <p:nvSpPr>
              <p:cNvPr name="Freeform 7" id="7"/>
              <p:cNvSpPr/>
              <p:nvPr/>
            </p:nvSpPr>
            <p:spPr>
              <a:xfrm flipH="false" flipV="false" rot="0">
                <a:off x="0" y="0"/>
                <a:ext cx="374454" cy="286378"/>
              </a:xfrm>
              <a:custGeom>
                <a:avLst/>
                <a:gdLst/>
                <a:ahLst/>
                <a:cxnLst/>
                <a:rect r="r" b="b" t="t" l="l"/>
                <a:pathLst>
                  <a:path h="286378" w="374454">
                    <a:moveTo>
                      <a:pt x="187227" y="0"/>
                    </a:moveTo>
                    <a:lnTo>
                      <a:pt x="374454" y="286378"/>
                    </a:lnTo>
                    <a:lnTo>
                      <a:pt x="0" y="286378"/>
                    </a:lnTo>
                    <a:lnTo>
                      <a:pt x="187227" y="0"/>
                    </a:lnTo>
                    <a:close/>
                  </a:path>
                </a:pathLst>
              </a:custGeom>
              <a:solidFill>
                <a:srgbClr val="C9E2FF"/>
              </a:solidFill>
              <a:ln w="19050" cap="sq">
                <a:solidFill>
                  <a:srgbClr val="24485E"/>
                </a:solidFill>
                <a:prstDash val="solid"/>
                <a:miter/>
              </a:ln>
            </p:spPr>
          </p:sp>
          <p:sp>
            <p:nvSpPr>
              <p:cNvPr name="TextBox 8" id="8"/>
              <p:cNvSpPr txBox="true"/>
              <p:nvPr/>
            </p:nvSpPr>
            <p:spPr>
              <a:xfrm>
                <a:off x="58508" y="85336"/>
                <a:ext cx="257437" cy="18058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698320" cy="187571"/>
              <a:chOff x="0" y="0"/>
              <a:chExt cx="137940" cy="37051"/>
            </a:xfrm>
          </p:grpSpPr>
          <p:sp>
            <p:nvSpPr>
              <p:cNvPr name="Freeform 10" id="10"/>
              <p:cNvSpPr/>
              <p:nvPr/>
            </p:nvSpPr>
            <p:spPr>
              <a:xfrm flipH="false" flipV="false" rot="0">
                <a:off x="0" y="0"/>
                <a:ext cx="137940" cy="37051"/>
              </a:xfrm>
              <a:custGeom>
                <a:avLst/>
                <a:gdLst/>
                <a:ahLst/>
                <a:cxnLst/>
                <a:rect r="r" b="b" t="t" l="l"/>
                <a:pathLst>
                  <a:path h="37051" w="137940">
                    <a:moveTo>
                      <a:pt x="0" y="0"/>
                    </a:moveTo>
                    <a:lnTo>
                      <a:pt x="137940" y="0"/>
                    </a:lnTo>
                    <a:lnTo>
                      <a:pt x="137940" y="37051"/>
                    </a:lnTo>
                    <a:lnTo>
                      <a:pt x="0" y="37051"/>
                    </a:lnTo>
                    <a:close/>
                  </a:path>
                </a:pathLst>
              </a:custGeom>
              <a:solidFill>
                <a:srgbClr val="C9E2FF"/>
              </a:solidFill>
              <a:ln cap="sq">
                <a:noFill/>
                <a:prstDash val="solid"/>
                <a:miter/>
              </a:ln>
            </p:spPr>
          </p:sp>
          <p:sp>
            <p:nvSpPr>
              <p:cNvPr name="TextBox 11" id="11"/>
              <p:cNvSpPr txBox="true"/>
              <p:nvPr/>
            </p:nvSpPr>
            <p:spPr>
              <a:xfrm>
                <a:off x="0" y="-47625"/>
                <a:ext cx="137940" cy="84676"/>
              </a:xfrm>
              <a:prstGeom prst="rect">
                <a:avLst/>
              </a:prstGeom>
            </p:spPr>
            <p:txBody>
              <a:bodyPr anchor="ctr" rtlCol="false" tIns="50800" lIns="50800" bIns="50800" rIns="50800"/>
              <a:lstStyle/>
              <a:p>
                <a:pPr algn="ctr">
                  <a:lnSpc>
                    <a:spcPts val="2659"/>
                  </a:lnSpc>
                </a:pPr>
              </a:p>
            </p:txBody>
          </p:sp>
        </p:grpSp>
      </p:grpSp>
      <p:sp>
        <p:nvSpPr>
          <p:cNvPr name="AutoShape 12" id="12"/>
          <p:cNvSpPr/>
          <p:nvPr/>
        </p:nvSpPr>
        <p:spPr>
          <a:xfrm flipV="true">
            <a:off x="5087178" y="3843773"/>
            <a:ext cx="0" cy="3281529"/>
          </a:xfrm>
          <a:prstGeom prst="line">
            <a:avLst/>
          </a:prstGeom>
          <a:ln cap="rnd" w="19050">
            <a:solidFill>
              <a:srgbClr val="24485E"/>
            </a:solidFill>
            <a:prstDash val="lgDash"/>
            <a:headEnd type="none" len="sm" w="sm"/>
            <a:tailEnd type="none" len="sm" w="sm"/>
          </a:ln>
        </p:spPr>
      </p:sp>
      <p:grpSp>
        <p:nvGrpSpPr>
          <p:cNvPr name="Group 13" id="13"/>
          <p:cNvGrpSpPr/>
          <p:nvPr/>
        </p:nvGrpSpPr>
        <p:grpSpPr>
          <a:xfrm rot="0">
            <a:off x="1483040" y="8035733"/>
            <a:ext cx="15614423" cy="1222567"/>
            <a:chOff x="0" y="0"/>
            <a:chExt cx="4112441" cy="321993"/>
          </a:xfrm>
        </p:grpSpPr>
        <p:sp>
          <p:nvSpPr>
            <p:cNvPr name="Freeform 14" id="14"/>
            <p:cNvSpPr/>
            <p:nvPr/>
          </p:nvSpPr>
          <p:spPr>
            <a:xfrm flipH="false" flipV="false" rot="0">
              <a:off x="0" y="0"/>
              <a:ext cx="4112440" cy="321993"/>
            </a:xfrm>
            <a:custGeom>
              <a:avLst/>
              <a:gdLst/>
              <a:ahLst/>
              <a:cxnLst/>
              <a:rect r="r" b="b" t="t" l="l"/>
              <a:pathLst>
                <a:path h="321993" w="4112440">
                  <a:moveTo>
                    <a:pt x="5454" y="0"/>
                  </a:moveTo>
                  <a:lnTo>
                    <a:pt x="4106987" y="0"/>
                  </a:lnTo>
                  <a:cubicBezTo>
                    <a:pt x="4109999" y="0"/>
                    <a:pt x="4112440" y="2442"/>
                    <a:pt x="4112440" y="5454"/>
                  </a:cubicBezTo>
                  <a:lnTo>
                    <a:pt x="4112440" y="316539"/>
                  </a:lnTo>
                  <a:cubicBezTo>
                    <a:pt x="4112440" y="319551"/>
                    <a:pt x="4109999" y="321993"/>
                    <a:pt x="4106987" y="321993"/>
                  </a:cubicBezTo>
                  <a:lnTo>
                    <a:pt x="5454" y="321993"/>
                  </a:lnTo>
                  <a:cubicBezTo>
                    <a:pt x="2442" y="321993"/>
                    <a:pt x="0" y="319551"/>
                    <a:pt x="0" y="316539"/>
                  </a:cubicBezTo>
                  <a:lnTo>
                    <a:pt x="0" y="5454"/>
                  </a:lnTo>
                  <a:cubicBezTo>
                    <a:pt x="0" y="2442"/>
                    <a:pt x="2442" y="0"/>
                    <a:pt x="5454" y="0"/>
                  </a:cubicBezTo>
                  <a:close/>
                </a:path>
              </a:pathLst>
            </a:custGeom>
            <a:solidFill>
              <a:srgbClr val="DFEEFF"/>
            </a:solidFill>
            <a:ln cap="sq">
              <a:noFill/>
              <a:prstDash val="solid"/>
              <a:miter/>
            </a:ln>
          </p:spPr>
        </p:sp>
        <p:sp>
          <p:nvSpPr>
            <p:cNvPr name="TextBox 15" id="15"/>
            <p:cNvSpPr txBox="true"/>
            <p:nvPr/>
          </p:nvSpPr>
          <p:spPr>
            <a:xfrm>
              <a:off x="0" y="-47625"/>
              <a:ext cx="4112441" cy="369618"/>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188748" y="7771402"/>
            <a:ext cx="1073605" cy="999377"/>
            <a:chOff x="0" y="0"/>
            <a:chExt cx="198857" cy="185108"/>
          </a:xfrm>
        </p:grpSpPr>
        <p:sp>
          <p:nvSpPr>
            <p:cNvPr name="Freeform 17" id="17"/>
            <p:cNvSpPr/>
            <p:nvPr/>
          </p:nvSpPr>
          <p:spPr>
            <a:xfrm flipH="false" flipV="false" rot="0">
              <a:off x="0" y="0"/>
              <a:ext cx="198857" cy="185108"/>
            </a:xfrm>
            <a:custGeom>
              <a:avLst/>
              <a:gdLst/>
              <a:ahLst/>
              <a:cxnLst/>
              <a:rect r="r" b="b" t="t" l="l"/>
              <a:pathLst>
                <a:path h="185108" w="198857">
                  <a:moveTo>
                    <a:pt x="64900" y="0"/>
                  </a:moveTo>
                  <a:lnTo>
                    <a:pt x="133957" y="0"/>
                  </a:lnTo>
                  <a:cubicBezTo>
                    <a:pt x="151170" y="0"/>
                    <a:pt x="167677" y="6838"/>
                    <a:pt x="179848" y="19009"/>
                  </a:cubicBezTo>
                  <a:cubicBezTo>
                    <a:pt x="192019" y="31180"/>
                    <a:pt x="198857" y="47688"/>
                    <a:pt x="198857" y="64900"/>
                  </a:cubicBezTo>
                  <a:lnTo>
                    <a:pt x="198857" y="120208"/>
                  </a:lnTo>
                  <a:cubicBezTo>
                    <a:pt x="198857" y="156051"/>
                    <a:pt x="169800" y="185108"/>
                    <a:pt x="133957" y="185108"/>
                  </a:cubicBezTo>
                  <a:lnTo>
                    <a:pt x="64900" y="185108"/>
                  </a:lnTo>
                  <a:cubicBezTo>
                    <a:pt x="29057" y="185108"/>
                    <a:pt x="0" y="156051"/>
                    <a:pt x="0" y="120208"/>
                  </a:cubicBezTo>
                  <a:lnTo>
                    <a:pt x="0" y="64900"/>
                  </a:lnTo>
                  <a:cubicBezTo>
                    <a:pt x="0" y="29057"/>
                    <a:pt x="29057" y="0"/>
                    <a:pt x="64900" y="0"/>
                  </a:cubicBezTo>
                  <a:close/>
                </a:path>
              </a:pathLst>
            </a:custGeom>
            <a:solidFill>
              <a:srgbClr val="121278"/>
            </a:solidFill>
            <a:ln w="19050" cap="sq">
              <a:solidFill>
                <a:srgbClr val="24485E"/>
              </a:solidFill>
              <a:prstDash val="solid"/>
              <a:miter/>
            </a:ln>
          </p:spPr>
        </p:sp>
        <p:sp>
          <p:nvSpPr>
            <p:cNvPr name="TextBox 18" id="18"/>
            <p:cNvSpPr txBox="true"/>
            <p:nvPr/>
          </p:nvSpPr>
          <p:spPr>
            <a:xfrm>
              <a:off x="0" y="-47625"/>
              <a:ext cx="198857" cy="232733"/>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227007" y="4941328"/>
            <a:ext cx="3545846" cy="1042599"/>
          </a:xfrm>
          <a:prstGeom prst="rect">
            <a:avLst/>
          </a:prstGeom>
        </p:spPr>
        <p:txBody>
          <a:bodyPr anchor="t" rtlCol="false" tIns="0" lIns="0" bIns="0" rIns="0">
            <a:spAutoFit/>
          </a:bodyPr>
          <a:lstStyle/>
          <a:p>
            <a:pPr algn="l" marL="384157" indent="-192079" lvl="1">
              <a:lnSpc>
                <a:spcPts val="2775"/>
              </a:lnSpc>
              <a:buFont typeface="Arial"/>
              <a:buChar char="•"/>
            </a:pPr>
            <a:r>
              <a:rPr lang="en-US" sz="1779" spc="-35">
                <a:solidFill>
                  <a:srgbClr val="24485E"/>
                </a:solidFill>
                <a:latin typeface="TDTD순고딕"/>
                <a:ea typeface="TDTD순고딕"/>
                <a:cs typeface="TDTD순고딕"/>
                <a:sym typeface="TDTD순고딕"/>
              </a:rPr>
              <a:t>면접 단계 별 중점적으로 보는 질문 유형 제시</a:t>
            </a:r>
          </a:p>
          <a:p>
            <a:pPr algn="l" marL="384157" indent="-192079" lvl="1">
              <a:lnSpc>
                <a:spcPts val="2775"/>
              </a:lnSpc>
              <a:buFont typeface="Arial"/>
              <a:buChar char="•"/>
            </a:pPr>
            <a:r>
              <a:rPr lang="en-US" sz="1779" spc="-35">
                <a:solidFill>
                  <a:srgbClr val="24485E"/>
                </a:solidFill>
                <a:latin typeface="TDTD순고딕"/>
                <a:ea typeface="TDTD순고딕"/>
                <a:cs typeface="TDTD순고딕"/>
                <a:sym typeface="TDTD순고딕"/>
              </a:rPr>
              <a:t>맞춤형 질문 제시</a:t>
            </a:r>
          </a:p>
        </p:txBody>
      </p:sp>
      <p:sp>
        <p:nvSpPr>
          <p:cNvPr name="TextBox 20" id="20"/>
          <p:cNvSpPr txBox="true"/>
          <p:nvPr/>
        </p:nvSpPr>
        <p:spPr>
          <a:xfrm rot="0">
            <a:off x="1570553" y="3955273"/>
            <a:ext cx="2840350" cy="448247"/>
          </a:xfrm>
          <a:prstGeom prst="rect">
            <a:avLst/>
          </a:prstGeom>
        </p:spPr>
        <p:txBody>
          <a:bodyPr anchor="t" rtlCol="false" tIns="0" lIns="0" bIns="0" rIns="0">
            <a:spAutoFit/>
          </a:bodyPr>
          <a:lstStyle/>
          <a:p>
            <a:pPr algn="ctr">
              <a:lnSpc>
                <a:spcPts val="3643"/>
              </a:lnSpc>
            </a:pPr>
            <a:r>
              <a:rPr lang="en-US" b="true" sz="2602" spc="-52">
                <a:solidFill>
                  <a:srgbClr val="FBFCF8"/>
                </a:solidFill>
                <a:latin typeface="TDTD순고딕 Bold"/>
                <a:ea typeface="TDTD순고딕 Bold"/>
                <a:cs typeface="TDTD순고딕 Bold"/>
                <a:sym typeface="TDTD순고딕 Bold"/>
              </a:rPr>
              <a:t>AI 질문 추천</a:t>
            </a:r>
          </a:p>
        </p:txBody>
      </p:sp>
      <p:sp>
        <p:nvSpPr>
          <p:cNvPr name="TextBox 21" id="21"/>
          <p:cNvSpPr txBox="true"/>
          <p:nvPr/>
        </p:nvSpPr>
        <p:spPr>
          <a:xfrm rot="0">
            <a:off x="1500932" y="8445618"/>
            <a:ext cx="15586790" cy="358775"/>
          </a:xfrm>
          <a:prstGeom prst="rect">
            <a:avLst/>
          </a:prstGeom>
        </p:spPr>
        <p:txBody>
          <a:bodyPr anchor="t" rtlCol="false" tIns="0" lIns="0" bIns="0" rIns="0">
            <a:spAutoFit/>
          </a:bodyPr>
          <a:lstStyle/>
          <a:p>
            <a:pPr algn="ctr">
              <a:lnSpc>
                <a:spcPts val="2800"/>
              </a:lnSpc>
            </a:pPr>
            <a:r>
              <a:rPr lang="en-US" b="true" sz="2000" spc="-40">
                <a:solidFill>
                  <a:srgbClr val="000000"/>
                </a:solidFill>
                <a:latin typeface="TDTD순고딕 Bold"/>
                <a:ea typeface="TDTD순고딕 Bold"/>
                <a:cs typeface="TDTD순고딕 Bold"/>
                <a:sym typeface="TDTD순고딕 Bold"/>
              </a:rPr>
              <a:t>면접 준비 비용 감소 및 공정성 기대</a:t>
            </a:r>
          </a:p>
        </p:txBody>
      </p:sp>
      <p:sp>
        <p:nvSpPr>
          <p:cNvPr name="Freeform 22" id="22"/>
          <p:cNvSpPr/>
          <p:nvPr/>
        </p:nvSpPr>
        <p:spPr>
          <a:xfrm flipH="false" flipV="false" rot="0">
            <a:off x="1387887" y="7923541"/>
            <a:ext cx="651162" cy="695416"/>
          </a:xfrm>
          <a:custGeom>
            <a:avLst/>
            <a:gdLst/>
            <a:ahLst/>
            <a:cxnLst/>
            <a:rect r="r" b="b" t="t" l="l"/>
            <a:pathLst>
              <a:path h="695416" w="651162">
                <a:moveTo>
                  <a:pt x="0" y="0"/>
                </a:moveTo>
                <a:lnTo>
                  <a:pt x="651163" y="0"/>
                </a:lnTo>
                <a:lnTo>
                  <a:pt x="651163" y="695416"/>
                </a:lnTo>
                <a:lnTo>
                  <a:pt x="0" y="6954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3" id="23"/>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TextBox 24" id="24"/>
          <p:cNvSpPr txBox="true"/>
          <p:nvPr/>
        </p:nvSpPr>
        <p:spPr>
          <a:xfrm rot="0">
            <a:off x="1612825" y="1649170"/>
            <a:ext cx="6059915"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a:t>
            </a:r>
            <a:r>
              <a:rPr lang="en-US" sz="5600">
                <a:solidFill>
                  <a:srgbClr val="004AAD"/>
                </a:solidFill>
                <a:latin typeface="TDTD원고딕"/>
                <a:ea typeface="TDTD원고딕"/>
                <a:cs typeface="TDTD원고딕"/>
                <a:sym typeface="TDTD원고딕"/>
              </a:rPr>
              <a:t> 면접</a:t>
            </a:r>
          </a:p>
        </p:txBody>
      </p:sp>
      <p:sp>
        <p:nvSpPr>
          <p:cNvPr name="AutoShape 25" id="25"/>
          <p:cNvSpPr/>
          <p:nvPr/>
        </p:nvSpPr>
        <p:spPr>
          <a:xfrm flipV="true">
            <a:off x="10654978" y="1813763"/>
            <a:ext cx="0" cy="288956"/>
          </a:xfrm>
          <a:prstGeom prst="line">
            <a:avLst/>
          </a:prstGeom>
          <a:ln cap="flat" w="9525">
            <a:solidFill>
              <a:srgbClr val="1FB5FF"/>
            </a:solidFill>
            <a:prstDash val="sysDash"/>
            <a:headEnd type="none" len="sm" w="sm"/>
            <a:tailEnd type="none" len="sm" w="sm"/>
          </a:ln>
        </p:spPr>
      </p:sp>
      <p:grpSp>
        <p:nvGrpSpPr>
          <p:cNvPr name="Group 26" id="26"/>
          <p:cNvGrpSpPr/>
          <p:nvPr/>
        </p:nvGrpSpPr>
        <p:grpSpPr>
          <a:xfrm rot="2700000">
            <a:off x="10612949" y="2120364"/>
            <a:ext cx="85198" cy="85198"/>
            <a:chOff x="0" y="0"/>
            <a:chExt cx="50173" cy="50173"/>
          </a:xfrm>
        </p:grpSpPr>
        <p:sp>
          <p:nvSpPr>
            <p:cNvPr name="Freeform 27" id="27"/>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8" id="28"/>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9865902" y="1105928"/>
            <a:ext cx="1578153" cy="707835"/>
            <a:chOff x="0" y="0"/>
            <a:chExt cx="929365" cy="416840"/>
          </a:xfrm>
        </p:grpSpPr>
        <p:sp>
          <p:nvSpPr>
            <p:cNvPr name="Freeform 30" id="30"/>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31" id="31"/>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32" id="32"/>
          <p:cNvSpPr/>
          <p:nvPr/>
        </p:nvSpPr>
        <p:spPr>
          <a:xfrm flipV="true">
            <a:off x="9857905" y="1506173"/>
            <a:ext cx="1586150" cy="0"/>
          </a:xfrm>
          <a:prstGeom prst="line">
            <a:avLst/>
          </a:prstGeom>
          <a:ln cap="flat" w="9525">
            <a:solidFill>
              <a:srgbClr val="1FB5FF"/>
            </a:solidFill>
            <a:prstDash val="sysDash"/>
            <a:headEnd type="none" len="sm" w="sm"/>
            <a:tailEnd type="none" len="sm" w="sm"/>
          </a:ln>
        </p:spPr>
      </p:sp>
      <p:sp>
        <p:nvSpPr>
          <p:cNvPr name="TextBox 33" id="33"/>
          <p:cNvSpPr txBox="true"/>
          <p:nvPr/>
        </p:nvSpPr>
        <p:spPr>
          <a:xfrm rot="0">
            <a:off x="10035779" y="1539510"/>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직무 적합성 평가</a:t>
            </a:r>
          </a:p>
        </p:txBody>
      </p:sp>
      <p:sp>
        <p:nvSpPr>
          <p:cNvPr name="TextBox 34" id="34"/>
          <p:cNvSpPr txBox="true"/>
          <p:nvPr/>
        </p:nvSpPr>
        <p:spPr>
          <a:xfrm rot="0">
            <a:off x="9865902" y="1219722"/>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직무적성 문제 생성</a:t>
            </a:r>
          </a:p>
        </p:txBody>
      </p:sp>
      <p:sp>
        <p:nvSpPr>
          <p:cNvPr name="AutoShape 35" id="35"/>
          <p:cNvSpPr/>
          <p:nvPr/>
        </p:nvSpPr>
        <p:spPr>
          <a:xfrm flipV="true">
            <a:off x="12499442" y="1818066"/>
            <a:ext cx="0" cy="288956"/>
          </a:xfrm>
          <a:prstGeom prst="line">
            <a:avLst/>
          </a:prstGeom>
          <a:ln cap="flat" w="9525">
            <a:solidFill>
              <a:srgbClr val="1FB5FF"/>
            </a:solidFill>
            <a:prstDash val="sysDash"/>
            <a:headEnd type="none" len="sm" w="sm"/>
            <a:tailEnd type="none" len="sm" w="sm"/>
          </a:ln>
        </p:spPr>
      </p:sp>
      <p:grpSp>
        <p:nvGrpSpPr>
          <p:cNvPr name="Group 36" id="36"/>
          <p:cNvGrpSpPr/>
          <p:nvPr/>
        </p:nvGrpSpPr>
        <p:grpSpPr>
          <a:xfrm rot="2700000">
            <a:off x="12457413" y="2124667"/>
            <a:ext cx="85198" cy="85198"/>
            <a:chOff x="0" y="0"/>
            <a:chExt cx="50173" cy="50173"/>
          </a:xfrm>
        </p:grpSpPr>
        <p:sp>
          <p:nvSpPr>
            <p:cNvPr name="Freeform 37" id="37"/>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38" id="38"/>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sp>
        <p:nvSpPr>
          <p:cNvPr name="TextBox 39" id="39"/>
          <p:cNvSpPr txBox="true"/>
          <p:nvPr/>
        </p:nvSpPr>
        <p:spPr>
          <a:xfrm rot="0">
            <a:off x="15248422" y="1138756"/>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40" id="40"/>
          <p:cNvSpPr txBox="true"/>
          <p:nvPr/>
        </p:nvSpPr>
        <p:spPr>
          <a:xfrm rot="0">
            <a:off x="8230921" y="1091181"/>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41" id="41"/>
          <p:cNvSpPr txBox="true"/>
          <p:nvPr/>
        </p:nvSpPr>
        <p:spPr>
          <a:xfrm rot="0">
            <a:off x="3234720" y="2573730"/>
            <a:ext cx="1408063" cy="471805"/>
          </a:xfrm>
          <a:prstGeom prst="rect">
            <a:avLst/>
          </a:prstGeom>
        </p:spPr>
        <p:txBody>
          <a:bodyPr anchor="t" rtlCol="false" tIns="0" lIns="0" bIns="0" rIns="0">
            <a:spAutoFit/>
          </a:bodyPr>
          <a:lstStyle/>
          <a:p>
            <a:pPr algn="ctr">
              <a:lnSpc>
                <a:spcPts val="3920"/>
              </a:lnSpc>
            </a:pPr>
            <a:r>
              <a:rPr lang="en-US" sz="2800">
                <a:solidFill>
                  <a:srgbClr val="004AAD"/>
                </a:solidFill>
                <a:latin typeface="Noto Sans Kr"/>
                <a:ea typeface="Noto Sans Kr"/>
                <a:cs typeface="Noto Sans Kr"/>
                <a:sym typeface="Noto Sans Kr"/>
              </a:rPr>
              <a:t>주요 기능</a:t>
            </a:r>
          </a:p>
        </p:txBody>
      </p:sp>
      <p:sp>
        <p:nvSpPr>
          <p:cNvPr name="AutoShape 42" id="42"/>
          <p:cNvSpPr/>
          <p:nvPr/>
        </p:nvSpPr>
        <p:spPr>
          <a:xfrm flipV="true">
            <a:off x="9153525" y="3843773"/>
            <a:ext cx="0" cy="3281529"/>
          </a:xfrm>
          <a:prstGeom prst="line">
            <a:avLst/>
          </a:prstGeom>
          <a:ln cap="rnd" w="19050">
            <a:solidFill>
              <a:srgbClr val="24485E"/>
            </a:solidFill>
            <a:prstDash val="lgDash"/>
            <a:headEnd type="none" len="sm" w="sm"/>
            <a:tailEnd type="none" len="sm" w="sm"/>
          </a:ln>
        </p:spPr>
      </p:sp>
      <p:grpSp>
        <p:nvGrpSpPr>
          <p:cNvPr name="Group 43" id="43"/>
          <p:cNvGrpSpPr/>
          <p:nvPr/>
        </p:nvGrpSpPr>
        <p:grpSpPr>
          <a:xfrm rot="0">
            <a:off x="9601995" y="3843773"/>
            <a:ext cx="2852472" cy="740304"/>
            <a:chOff x="0" y="0"/>
            <a:chExt cx="528345" cy="137122"/>
          </a:xfrm>
        </p:grpSpPr>
        <p:sp>
          <p:nvSpPr>
            <p:cNvPr name="Freeform 44" id="44"/>
            <p:cNvSpPr/>
            <p:nvPr/>
          </p:nvSpPr>
          <p:spPr>
            <a:xfrm flipH="false" flipV="false" rot="0">
              <a:off x="0" y="0"/>
              <a:ext cx="528345" cy="137122"/>
            </a:xfrm>
            <a:custGeom>
              <a:avLst/>
              <a:gdLst/>
              <a:ahLst/>
              <a:cxnLst/>
              <a:rect r="r" b="b" t="t" l="l"/>
              <a:pathLst>
                <a:path h="137122" w="528345">
                  <a:moveTo>
                    <a:pt x="24427" y="0"/>
                  </a:moveTo>
                  <a:lnTo>
                    <a:pt x="503918" y="0"/>
                  </a:lnTo>
                  <a:cubicBezTo>
                    <a:pt x="510397" y="0"/>
                    <a:pt x="516610" y="2574"/>
                    <a:pt x="521191" y="7154"/>
                  </a:cubicBezTo>
                  <a:cubicBezTo>
                    <a:pt x="525772" y="11735"/>
                    <a:pt x="528345" y="17949"/>
                    <a:pt x="528345" y="24427"/>
                  </a:cubicBezTo>
                  <a:lnTo>
                    <a:pt x="528345" y="112695"/>
                  </a:lnTo>
                  <a:cubicBezTo>
                    <a:pt x="528345" y="119173"/>
                    <a:pt x="525772" y="125386"/>
                    <a:pt x="521191" y="129967"/>
                  </a:cubicBezTo>
                  <a:cubicBezTo>
                    <a:pt x="516610" y="134548"/>
                    <a:pt x="510397" y="137122"/>
                    <a:pt x="503918" y="137122"/>
                  </a:cubicBezTo>
                  <a:lnTo>
                    <a:pt x="24427" y="137122"/>
                  </a:lnTo>
                  <a:cubicBezTo>
                    <a:pt x="17949" y="137122"/>
                    <a:pt x="11735" y="134548"/>
                    <a:pt x="7154" y="129967"/>
                  </a:cubicBezTo>
                  <a:cubicBezTo>
                    <a:pt x="2574" y="125386"/>
                    <a:pt x="0" y="119173"/>
                    <a:pt x="0" y="112695"/>
                  </a:cubicBezTo>
                  <a:lnTo>
                    <a:pt x="0" y="24427"/>
                  </a:lnTo>
                  <a:cubicBezTo>
                    <a:pt x="0" y="17949"/>
                    <a:pt x="2574" y="11735"/>
                    <a:pt x="7154" y="7154"/>
                  </a:cubicBezTo>
                  <a:cubicBezTo>
                    <a:pt x="11735" y="2574"/>
                    <a:pt x="17949" y="0"/>
                    <a:pt x="24427" y="0"/>
                  </a:cubicBezTo>
                  <a:close/>
                </a:path>
              </a:pathLst>
            </a:custGeom>
            <a:solidFill>
              <a:srgbClr val="121278"/>
            </a:solidFill>
            <a:ln w="19050" cap="sq">
              <a:solidFill>
                <a:srgbClr val="24485E"/>
              </a:solidFill>
              <a:prstDash val="solid"/>
              <a:miter/>
            </a:ln>
          </p:spPr>
        </p:sp>
        <p:sp>
          <p:nvSpPr>
            <p:cNvPr name="TextBox 45" id="45"/>
            <p:cNvSpPr txBox="true"/>
            <p:nvPr/>
          </p:nvSpPr>
          <p:spPr>
            <a:xfrm>
              <a:off x="0" y="-47625"/>
              <a:ext cx="528345" cy="184747"/>
            </a:xfrm>
            <a:prstGeom prst="rect">
              <a:avLst/>
            </a:prstGeom>
          </p:spPr>
          <p:txBody>
            <a:bodyPr anchor="ctr" rtlCol="false" tIns="50800" lIns="50800" bIns="50800" rIns="50800"/>
            <a:lstStyle/>
            <a:p>
              <a:pPr algn="ctr">
                <a:lnSpc>
                  <a:spcPts val="2659"/>
                </a:lnSpc>
              </a:pPr>
            </a:p>
          </p:txBody>
        </p:sp>
      </p:grpSp>
      <p:sp>
        <p:nvSpPr>
          <p:cNvPr name="AutoShape 46" id="46"/>
          <p:cNvSpPr/>
          <p:nvPr/>
        </p:nvSpPr>
        <p:spPr>
          <a:xfrm flipV="true">
            <a:off x="13283522" y="3890443"/>
            <a:ext cx="0" cy="3281529"/>
          </a:xfrm>
          <a:prstGeom prst="line">
            <a:avLst/>
          </a:prstGeom>
          <a:ln cap="rnd" w="19050">
            <a:solidFill>
              <a:srgbClr val="24485E"/>
            </a:solidFill>
            <a:prstDash val="lgDash"/>
            <a:headEnd type="none" len="sm" w="sm"/>
            <a:tailEnd type="none" len="sm" w="sm"/>
          </a:ln>
        </p:spPr>
      </p:sp>
      <p:sp>
        <p:nvSpPr>
          <p:cNvPr name="TextBox 47" id="47"/>
          <p:cNvSpPr txBox="true"/>
          <p:nvPr/>
        </p:nvSpPr>
        <p:spPr>
          <a:xfrm rot="0">
            <a:off x="9614117" y="3955273"/>
            <a:ext cx="2840350" cy="448247"/>
          </a:xfrm>
          <a:prstGeom prst="rect">
            <a:avLst/>
          </a:prstGeom>
        </p:spPr>
        <p:txBody>
          <a:bodyPr anchor="t" rtlCol="false" tIns="0" lIns="0" bIns="0" rIns="0">
            <a:spAutoFit/>
          </a:bodyPr>
          <a:lstStyle/>
          <a:p>
            <a:pPr algn="ctr">
              <a:lnSpc>
                <a:spcPts val="3643"/>
              </a:lnSpc>
            </a:pPr>
            <a:r>
              <a:rPr lang="en-US" b="true" sz="2602" spc="-52">
                <a:solidFill>
                  <a:srgbClr val="FBFCF8"/>
                </a:solidFill>
                <a:latin typeface="TDTD순고딕 Bold"/>
                <a:ea typeface="TDTD순고딕 Bold"/>
                <a:cs typeface="TDTD순고딕 Bold"/>
                <a:sym typeface="TDTD순고딕 Bold"/>
              </a:rPr>
              <a:t>AI 평가 추천</a:t>
            </a:r>
          </a:p>
        </p:txBody>
      </p:sp>
      <p:grpSp>
        <p:nvGrpSpPr>
          <p:cNvPr name="Group 48" id="48"/>
          <p:cNvGrpSpPr/>
          <p:nvPr/>
        </p:nvGrpSpPr>
        <p:grpSpPr>
          <a:xfrm rot="0">
            <a:off x="14060141" y="3890443"/>
            <a:ext cx="2852472" cy="740304"/>
            <a:chOff x="0" y="0"/>
            <a:chExt cx="528345" cy="137122"/>
          </a:xfrm>
        </p:grpSpPr>
        <p:sp>
          <p:nvSpPr>
            <p:cNvPr name="Freeform 49" id="49"/>
            <p:cNvSpPr/>
            <p:nvPr/>
          </p:nvSpPr>
          <p:spPr>
            <a:xfrm flipH="false" flipV="false" rot="0">
              <a:off x="0" y="0"/>
              <a:ext cx="528345" cy="137122"/>
            </a:xfrm>
            <a:custGeom>
              <a:avLst/>
              <a:gdLst/>
              <a:ahLst/>
              <a:cxnLst/>
              <a:rect r="r" b="b" t="t" l="l"/>
              <a:pathLst>
                <a:path h="137122" w="528345">
                  <a:moveTo>
                    <a:pt x="24427" y="0"/>
                  </a:moveTo>
                  <a:lnTo>
                    <a:pt x="503918" y="0"/>
                  </a:lnTo>
                  <a:cubicBezTo>
                    <a:pt x="510397" y="0"/>
                    <a:pt x="516610" y="2574"/>
                    <a:pt x="521191" y="7154"/>
                  </a:cubicBezTo>
                  <a:cubicBezTo>
                    <a:pt x="525772" y="11735"/>
                    <a:pt x="528345" y="17949"/>
                    <a:pt x="528345" y="24427"/>
                  </a:cubicBezTo>
                  <a:lnTo>
                    <a:pt x="528345" y="112695"/>
                  </a:lnTo>
                  <a:cubicBezTo>
                    <a:pt x="528345" y="119173"/>
                    <a:pt x="525772" y="125386"/>
                    <a:pt x="521191" y="129967"/>
                  </a:cubicBezTo>
                  <a:cubicBezTo>
                    <a:pt x="516610" y="134548"/>
                    <a:pt x="510397" y="137122"/>
                    <a:pt x="503918" y="137122"/>
                  </a:cubicBezTo>
                  <a:lnTo>
                    <a:pt x="24427" y="137122"/>
                  </a:lnTo>
                  <a:cubicBezTo>
                    <a:pt x="17949" y="137122"/>
                    <a:pt x="11735" y="134548"/>
                    <a:pt x="7154" y="129967"/>
                  </a:cubicBezTo>
                  <a:cubicBezTo>
                    <a:pt x="2574" y="125386"/>
                    <a:pt x="0" y="119173"/>
                    <a:pt x="0" y="112695"/>
                  </a:cubicBezTo>
                  <a:lnTo>
                    <a:pt x="0" y="24427"/>
                  </a:lnTo>
                  <a:cubicBezTo>
                    <a:pt x="0" y="17949"/>
                    <a:pt x="2574" y="11735"/>
                    <a:pt x="7154" y="7154"/>
                  </a:cubicBezTo>
                  <a:cubicBezTo>
                    <a:pt x="11735" y="2574"/>
                    <a:pt x="17949" y="0"/>
                    <a:pt x="24427" y="0"/>
                  </a:cubicBezTo>
                  <a:close/>
                </a:path>
              </a:pathLst>
            </a:custGeom>
            <a:solidFill>
              <a:srgbClr val="121278"/>
            </a:solidFill>
            <a:ln w="19050" cap="sq">
              <a:solidFill>
                <a:srgbClr val="24485E"/>
              </a:solidFill>
              <a:prstDash val="solid"/>
              <a:miter/>
            </a:ln>
          </p:spPr>
        </p:sp>
        <p:sp>
          <p:nvSpPr>
            <p:cNvPr name="TextBox 50" id="50"/>
            <p:cNvSpPr txBox="true"/>
            <p:nvPr/>
          </p:nvSpPr>
          <p:spPr>
            <a:xfrm>
              <a:off x="0" y="-47625"/>
              <a:ext cx="528345" cy="184747"/>
            </a:xfrm>
            <a:prstGeom prst="rect">
              <a:avLst/>
            </a:prstGeom>
          </p:spPr>
          <p:txBody>
            <a:bodyPr anchor="ctr" rtlCol="false" tIns="50800" lIns="50800" bIns="50800" rIns="50800"/>
            <a:lstStyle/>
            <a:p>
              <a:pPr algn="ctr">
                <a:lnSpc>
                  <a:spcPts val="2659"/>
                </a:lnSpc>
              </a:pPr>
            </a:p>
          </p:txBody>
        </p:sp>
      </p:grpSp>
      <p:sp>
        <p:nvSpPr>
          <p:cNvPr name="TextBox 51" id="51"/>
          <p:cNvSpPr txBox="true"/>
          <p:nvPr/>
        </p:nvSpPr>
        <p:spPr>
          <a:xfrm rot="0">
            <a:off x="13713454" y="4993952"/>
            <a:ext cx="3772936" cy="1395024"/>
          </a:xfrm>
          <a:prstGeom prst="rect">
            <a:avLst/>
          </a:prstGeom>
        </p:spPr>
        <p:txBody>
          <a:bodyPr anchor="t" rtlCol="false" tIns="0" lIns="0" bIns="0" rIns="0">
            <a:spAutoFit/>
          </a:bodyPr>
          <a:lstStyle/>
          <a:p>
            <a:pPr algn="l" marL="384157" indent="-192079" lvl="1">
              <a:lnSpc>
                <a:spcPts val="2775"/>
              </a:lnSpc>
              <a:buFont typeface="Arial"/>
              <a:buChar char="•"/>
            </a:pPr>
            <a:r>
              <a:rPr lang="en-US" sz="1779" spc="-35">
                <a:solidFill>
                  <a:srgbClr val="24485E"/>
                </a:solidFill>
                <a:latin typeface="TDTD순고딕"/>
                <a:ea typeface="TDTD순고딕"/>
                <a:cs typeface="TDTD순고딕"/>
                <a:sym typeface="TDTD순고딕"/>
              </a:rPr>
              <a:t>평가 면접 데이터로 면접관 분석</a:t>
            </a:r>
          </a:p>
          <a:p>
            <a:pPr algn="l" marL="384157" indent="-192079" lvl="1">
              <a:lnSpc>
                <a:spcPts val="2775"/>
              </a:lnSpc>
              <a:buFont typeface="Arial"/>
              <a:buChar char="•"/>
            </a:pPr>
            <a:r>
              <a:rPr lang="en-US" sz="1779" spc="-35">
                <a:solidFill>
                  <a:srgbClr val="24485E"/>
                </a:solidFill>
                <a:latin typeface="TDTD순고딕"/>
                <a:ea typeface="TDTD순고딕"/>
                <a:cs typeface="TDTD순고딕"/>
                <a:sym typeface="TDTD순고딕"/>
              </a:rPr>
              <a:t>엄격도, 일관성 등 8개 지표로 측정</a:t>
            </a:r>
          </a:p>
          <a:p>
            <a:pPr algn="l" marL="384157" indent="-192079" lvl="1">
              <a:lnSpc>
                <a:spcPts val="2775"/>
              </a:lnSpc>
              <a:buFont typeface="Arial"/>
              <a:buChar char="•"/>
            </a:pPr>
            <a:r>
              <a:rPr lang="en-US" sz="1779" spc="-35">
                <a:solidFill>
                  <a:srgbClr val="24485E"/>
                </a:solidFill>
                <a:latin typeface="TDTD순고딕"/>
                <a:ea typeface="TDTD순고딕"/>
                <a:cs typeface="TDTD순고딕"/>
                <a:sym typeface="TDTD순고딕"/>
              </a:rPr>
              <a:t>수학 알고리즘으로 면접관 조합 도출</a:t>
            </a:r>
          </a:p>
          <a:p>
            <a:pPr algn="l">
              <a:lnSpc>
                <a:spcPts val="2775"/>
              </a:lnSpc>
            </a:pPr>
          </a:p>
        </p:txBody>
      </p:sp>
      <p:sp>
        <p:nvSpPr>
          <p:cNvPr name="TextBox 52" id="52"/>
          <p:cNvSpPr txBox="true"/>
          <p:nvPr/>
        </p:nvSpPr>
        <p:spPr>
          <a:xfrm rot="0">
            <a:off x="14072263" y="4007897"/>
            <a:ext cx="2840350" cy="448247"/>
          </a:xfrm>
          <a:prstGeom prst="rect">
            <a:avLst/>
          </a:prstGeom>
        </p:spPr>
        <p:txBody>
          <a:bodyPr anchor="t" rtlCol="false" tIns="0" lIns="0" bIns="0" rIns="0">
            <a:spAutoFit/>
          </a:bodyPr>
          <a:lstStyle/>
          <a:p>
            <a:pPr algn="ctr">
              <a:lnSpc>
                <a:spcPts val="3643"/>
              </a:lnSpc>
            </a:pPr>
            <a:r>
              <a:rPr lang="en-US" b="true" sz="2602" spc="-52">
                <a:solidFill>
                  <a:srgbClr val="FBFCF8"/>
                </a:solidFill>
                <a:latin typeface="TDTD순고딕 Bold"/>
                <a:ea typeface="TDTD순고딕 Bold"/>
                <a:cs typeface="TDTD순고딕 Bold"/>
                <a:sym typeface="TDTD순고딕 Bold"/>
              </a:rPr>
              <a:t>면접관 관리</a:t>
            </a:r>
          </a:p>
        </p:txBody>
      </p:sp>
      <p:grpSp>
        <p:nvGrpSpPr>
          <p:cNvPr name="Group 53" id="53"/>
          <p:cNvGrpSpPr/>
          <p:nvPr/>
        </p:nvGrpSpPr>
        <p:grpSpPr>
          <a:xfrm rot="0">
            <a:off x="5763453" y="3837820"/>
            <a:ext cx="2852472" cy="740304"/>
            <a:chOff x="0" y="0"/>
            <a:chExt cx="528345" cy="137122"/>
          </a:xfrm>
        </p:grpSpPr>
        <p:sp>
          <p:nvSpPr>
            <p:cNvPr name="Freeform 54" id="54"/>
            <p:cNvSpPr/>
            <p:nvPr/>
          </p:nvSpPr>
          <p:spPr>
            <a:xfrm flipH="false" flipV="false" rot="0">
              <a:off x="0" y="0"/>
              <a:ext cx="528345" cy="137122"/>
            </a:xfrm>
            <a:custGeom>
              <a:avLst/>
              <a:gdLst/>
              <a:ahLst/>
              <a:cxnLst/>
              <a:rect r="r" b="b" t="t" l="l"/>
              <a:pathLst>
                <a:path h="137122" w="528345">
                  <a:moveTo>
                    <a:pt x="24427" y="0"/>
                  </a:moveTo>
                  <a:lnTo>
                    <a:pt x="503918" y="0"/>
                  </a:lnTo>
                  <a:cubicBezTo>
                    <a:pt x="510397" y="0"/>
                    <a:pt x="516610" y="2574"/>
                    <a:pt x="521191" y="7154"/>
                  </a:cubicBezTo>
                  <a:cubicBezTo>
                    <a:pt x="525772" y="11735"/>
                    <a:pt x="528345" y="17949"/>
                    <a:pt x="528345" y="24427"/>
                  </a:cubicBezTo>
                  <a:lnTo>
                    <a:pt x="528345" y="112695"/>
                  </a:lnTo>
                  <a:cubicBezTo>
                    <a:pt x="528345" y="119173"/>
                    <a:pt x="525772" y="125386"/>
                    <a:pt x="521191" y="129967"/>
                  </a:cubicBezTo>
                  <a:cubicBezTo>
                    <a:pt x="516610" y="134548"/>
                    <a:pt x="510397" y="137122"/>
                    <a:pt x="503918" y="137122"/>
                  </a:cubicBezTo>
                  <a:lnTo>
                    <a:pt x="24427" y="137122"/>
                  </a:lnTo>
                  <a:cubicBezTo>
                    <a:pt x="17949" y="137122"/>
                    <a:pt x="11735" y="134548"/>
                    <a:pt x="7154" y="129967"/>
                  </a:cubicBezTo>
                  <a:cubicBezTo>
                    <a:pt x="2574" y="125386"/>
                    <a:pt x="0" y="119173"/>
                    <a:pt x="0" y="112695"/>
                  </a:cubicBezTo>
                  <a:lnTo>
                    <a:pt x="0" y="24427"/>
                  </a:lnTo>
                  <a:cubicBezTo>
                    <a:pt x="0" y="17949"/>
                    <a:pt x="2574" y="11735"/>
                    <a:pt x="7154" y="7154"/>
                  </a:cubicBezTo>
                  <a:cubicBezTo>
                    <a:pt x="11735" y="2574"/>
                    <a:pt x="17949" y="0"/>
                    <a:pt x="24427" y="0"/>
                  </a:cubicBezTo>
                  <a:close/>
                </a:path>
              </a:pathLst>
            </a:custGeom>
            <a:solidFill>
              <a:srgbClr val="121278"/>
            </a:solidFill>
            <a:ln w="19050" cap="sq">
              <a:solidFill>
                <a:srgbClr val="24485E"/>
              </a:solidFill>
              <a:prstDash val="solid"/>
              <a:miter/>
            </a:ln>
          </p:spPr>
        </p:sp>
        <p:sp>
          <p:nvSpPr>
            <p:cNvPr name="TextBox 55" id="55"/>
            <p:cNvSpPr txBox="true"/>
            <p:nvPr/>
          </p:nvSpPr>
          <p:spPr>
            <a:xfrm>
              <a:off x="0" y="-47625"/>
              <a:ext cx="528345" cy="184747"/>
            </a:xfrm>
            <a:prstGeom prst="rect">
              <a:avLst/>
            </a:prstGeom>
          </p:spPr>
          <p:txBody>
            <a:bodyPr anchor="ctr" rtlCol="false" tIns="50800" lIns="50800" bIns="50800" rIns="50800"/>
            <a:lstStyle/>
            <a:p>
              <a:pPr algn="ctr">
                <a:lnSpc>
                  <a:spcPts val="2659"/>
                </a:lnSpc>
              </a:pPr>
            </a:p>
          </p:txBody>
        </p:sp>
      </p:grpSp>
      <p:sp>
        <p:nvSpPr>
          <p:cNvPr name="TextBox 56" id="56"/>
          <p:cNvSpPr txBox="true"/>
          <p:nvPr/>
        </p:nvSpPr>
        <p:spPr>
          <a:xfrm rot="0">
            <a:off x="5760312" y="3955273"/>
            <a:ext cx="2840350" cy="448247"/>
          </a:xfrm>
          <a:prstGeom prst="rect">
            <a:avLst/>
          </a:prstGeom>
        </p:spPr>
        <p:txBody>
          <a:bodyPr anchor="t" rtlCol="false" tIns="0" lIns="0" bIns="0" rIns="0">
            <a:spAutoFit/>
          </a:bodyPr>
          <a:lstStyle/>
          <a:p>
            <a:pPr algn="ctr">
              <a:lnSpc>
                <a:spcPts val="3643"/>
              </a:lnSpc>
            </a:pPr>
            <a:r>
              <a:rPr lang="en-US" b="true" sz="2602" spc="-52">
                <a:solidFill>
                  <a:srgbClr val="FBFCF8"/>
                </a:solidFill>
                <a:latin typeface="TDTD순고딕 Bold"/>
                <a:ea typeface="TDTD순고딕 Bold"/>
                <a:cs typeface="TDTD순고딕 Bold"/>
                <a:sym typeface="TDTD순고딕 Bold"/>
              </a:rPr>
              <a:t>영상/음성 분석</a:t>
            </a:r>
          </a:p>
        </p:txBody>
      </p:sp>
      <p:grpSp>
        <p:nvGrpSpPr>
          <p:cNvPr name="Group 57" id="57"/>
          <p:cNvGrpSpPr/>
          <p:nvPr/>
        </p:nvGrpSpPr>
        <p:grpSpPr>
          <a:xfrm rot="0">
            <a:off x="1321050" y="6212135"/>
            <a:ext cx="809002" cy="511847"/>
            <a:chOff x="0" y="0"/>
            <a:chExt cx="285273" cy="180489"/>
          </a:xfrm>
        </p:grpSpPr>
        <p:sp>
          <p:nvSpPr>
            <p:cNvPr name="Freeform 58" id="58"/>
            <p:cNvSpPr/>
            <p:nvPr/>
          </p:nvSpPr>
          <p:spPr>
            <a:xfrm flipH="false" flipV="false" rot="0">
              <a:off x="0" y="0"/>
              <a:ext cx="285273" cy="180489"/>
            </a:xfrm>
            <a:custGeom>
              <a:avLst/>
              <a:gdLst/>
              <a:ahLst/>
              <a:cxnLst/>
              <a:rect r="r" b="b" t="t" l="l"/>
              <a:pathLst>
                <a:path h="180489" w="285273">
                  <a:moveTo>
                    <a:pt x="90245" y="0"/>
                  </a:moveTo>
                  <a:lnTo>
                    <a:pt x="195028" y="0"/>
                  </a:lnTo>
                  <a:cubicBezTo>
                    <a:pt x="218963" y="0"/>
                    <a:pt x="241917" y="9508"/>
                    <a:pt x="258841" y="26432"/>
                  </a:cubicBezTo>
                  <a:cubicBezTo>
                    <a:pt x="275765" y="43356"/>
                    <a:pt x="285273" y="66310"/>
                    <a:pt x="285273" y="90245"/>
                  </a:cubicBezTo>
                  <a:lnTo>
                    <a:pt x="285273" y="90245"/>
                  </a:lnTo>
                  <a:cubicBezTo>
                    <a:pt x="285273" y="140085"/>
                    <a:pt x="244869" y="180489"/>
                    <a:pt x="195028" y="180489"/>
                  </a:cubicBezTo>
                  <a:lnTo>
                    <a:pt x="90245" y="180489"/>
                  </a:lnTo>
                  <a:cubicBezTo>
                    <a:pt x="40404" y="180489"/>
                    <a:pt x="0" y="140085"/>
                    <a:pt x="0" y="90245"/>
                  </a:cubicBezTo>
                  <a:lnTo>
                    <a:pt x="0" y="90245"/>
                  </a:lnTo>
                  <a:cubicBezTo>
                    <a:pt x="0" y="40404"/>
                    <a:pt x="40404" y="0"/>
                    <a:pt x="90245" y="0"/>
                  </a:cubicBezTo>
                  <a:close/>
                </a:path>
              </a:pathLst>
            </a:custGeom>
            <a:solidFill>
              <a:srgbClr val="C1DEFF"/>
            </a:solidFill>
            <a:ln cap="rnd">
              <a:noFill/>
              <a:prstDash val="solid"/>
              <a:round/>
            </a:ln>
          </p:spPr>
        </p:sp>
        <p:sp>
          <p:nvSpPr>
            <p:cNvPr name="TextBox 59" id="59"/>
            <p:cNvSpPr txBox="true"/>
            <p:nvPr/>
          </p:nvSpPr>
          <p:spPr>
            <a:xfrm>
              <a:off x="0" y="-66675"/>
              <a:ext cx="285273" cy="247164"/>
            </a:xfrm>
            <a:prstGeom prst="rect">
              <a:avLst/>
            </a:prstGeom>
          </p:spPr>
          <p:txBody>
            <a:bodyPr anchor="ctr" rtlCol="false" tIns="50800" lIns="50800" bIns="50800" rIns="50800"/>
            <a:lstStyle/>
            <a:p>
              <a:pPr algn="ctr" marL="0" indent="0" lvl="0">
                <a:lnSpc>
                  <a:spcPts val="3000"/>
                </a:lnSpc>
                <a:spcBef>
                  <a:spcPct val="0"/>
                </a:spcBef>
              </a:pPr>
              <a:r>
                <a:rPr lang="en-US" b="true" sz="2000">
                  <a:solidFill>
                    <a:srgbClr val="166EE7"/>
                  </a:solidFill>
                  <a:latin typeface="Aileron Bold"/>
                  <a:ea typeface="Aileron Bold"/>
                  <a:cs typeface="Aileron Bold"/>
                  <a:sym typeface="Aileron Bold"/>
                </a:rPr>
                <a:t>직무 </a:t>
              </a:r>
            </a:p>
          </p:txBody>
        </p:sp>
      </p:grpSp>
      <p:sp>
        <p:nvSpPr>
          <p:cNvPr name="TextBox 60" id="60"/>
          <p:cNvSpPr txBox="true"/>
          <p:nvPr/>
        </p:nvSpPr>
        <p:spPr>
          <a:xfrm rot="0">
            <a:off x="5756403" y="4817739"/>
            <a:ext cx="1041000" cy="690174"/>
          </a:xfrm>
          <a:prstGeom prst="rect">
            <a:avLst/>
          </a:prstGeom>
        </p:spPr>
        <p:txBody>
          <a:bodyPr anchor="t" rtlCol="false" tIns="0" lIns="0" bIns="0" rIns="0">
            <a:spAutoFit/>
          </a:bodyPr>
          <a:lstStyle/>
          <a:p>
            <a:pPr algn="l" marL="384157" indent="-192079" lvl="1">
              <a:lnSpc>
                <a:spcPts val="2775"/>
              </a:lnSpc>
              <a:buFont typeface="Arial"/>
              <a:buChar char="•"/>
            </a:pPr>
            <a:r>
              <a:rPr lang="en-US" sz="1779" spc="-35">
                <a:solidFill>
                  <a:srgbClr val="24485E"/>
                </a:solidFill>
                <a:latin typeface="TDTD순고딕"/>
                <a:ea typeface="TDTD순고딕"/>
                <a:cs typeface="TDTD순고딕"/>
                <a:sym typeface="TDTD순고딕"/>
              </a:rPr>
              <a:t>태도</a:t>
            </a:r>
          </a:p>
          <a:p>
            <a:pPr algn="l" marL="384157" indent="-192079" lvl="1">
              <a:lnSpc>
                <a:spcPts val="2775"/>
              </a:lnSpc>
              <a:buFont typeface="Arial"/>
              <a:buChar char="•"/>
            </a:pPr>
            <a:r>
              <a:rPr lang="en-US" sz="1779" spc="-35">
                <a:solidFill>
                  <a:srgbClr val="24485E"/>
                </a:solidFill>
                <a:latin typeface="TDTD순고딕"/>
                <a:ea typeface="TDTD순고딕"/>
                <a:cs typeface="TDTD순고딕"/>
                <a:sym typeface="TDTD순고딕"/>
              </a:rPr>
              <a:t>감정</a:t>
            </a:r>
          </a:p>
        </p:txBody>
      </p:sp>
      <p:grpSp>
        <p:nvGrpSpPr>
          <p:cNvPr name="Group 61" id="61"/>
          <p:cNvGrpSpPr/>
          <p:nvPr/>
        </p:nvGrpSpPr>
        <p:grpSpPr>
          <a:xfrm rot="0">
            <a:off x="5763753" y="6212135"/>
            <a:ext cx="793603" cy="511847"/>
            <a:chOff x="0" y="0"/>
            <a:chExt cx="279843" cy="180489"/>
          </a:xfrm>
        </p:grpSpPr>
        <p:sp>
          <p:nvSpPr>
            <p:cNvPr name="Freeform 62" id="62"/>
            <p:cNvSpPr/>
            <p:nvPr/>
          </p:nvSpPr>
          <p:spPr>
            <a:xfrm flipH="false" flipV="false" rot="0">
              <a:off x="0" y="0"/>
              <a:ext cx="279843" cy="180489"/>
            </a:xfrm>
            <a:custGeom>
              <a:avLst/>
              <a:gdLst/>
              <a:ahLst/>
              <a:cxnLst/>
              <a:rect r="r" b="b" t="t" l="l"/>
              <a:pathLst>
                <a:path h="180489" w="279843">
                  <a:moveTo>
                    <a:pt x="90245" y="0"/>
                  </a:moveTo>
                  <a:lnTo>
                    <a:pt x="189598" y="0"/>
                  </a:lnTo>
                  <a:cubicBezTo>
                    <a:pt x="239439" y="0"/>
                    <a:pt x="279843" y="40404"/>
                    <a:pt x="279843" y="90245"/>
                  </a:cubicBezTo>
                  <a:lnTo>
                    <a:pt x="279843" y="90245"/>
                  </a:lnTo>
                  <a:cubicBezTo>
                    <a:pt x="279843" y="114179"/>
                    <a:pt x="270335" y="137133"/>
                    <a:pt x="253411" y="154057"/>
                  </a:cubicBezTo>
                  <a:cubicBezTo>
                    <a:pt x="236487" y="170981"/>
                    <a:pt x="213533" y="180489"/>
                    <a:pt x="189598" y="180489"/>
                  </a:cubicBezTo>
                  <a:lnTo>
                    <a:pt x="90245" y="180489"/>
                  </a:lnTo>
                  <a:cubicBezTo>
                    <a:pt x="40404" y="180489"/>
                    <a:pt x="0" y="140085"/>
                    <a:pt x="0" y="90245"/>
                  </a:cubicBezTo>
                  <a:lnTo>
                    <a:pt x="0" y="90245"/>
                  </a:lnTo>
                  <a:cubicBezTo>
                    <a:pt x="0" y="40404"/>
                    <a:pt x="40404" y="0"/>
                    <a:pt x="90245" y="0"/>
                  </a:cubicBezTo>
                  <a:close/>
                </a:path>
              </a:pathLst>
            </a:custGeom>
            <a:solidFill>
              <a:srgbClr val="C1DEFF"/>
            </a:solidFill>
            <a:ln cap="rnd">
              <a:noFill/>
              <a:prstDash val="solid"/>
              <a:round/>
            </a:ln>
          </p:spPr>
        </p:sp>
        <p:sp>
          <p:nvSpPr>
            <p:cNvPr name="TextBox 63" id="63"/>
            <p:cNvSpPr txBox="true"/>
            <p:nvPr/>
          </p:nvSpPr>
          <p:spPr>
            <a:xfrm>
              <a:off x="0" y="-66675"/>
              <a:ext cx="279843" cy="247164"/>
            </a:xfrm>
            <a:prstGeom prst="rect">
              <a:avLst/>
            </a:prstGeom>
          </p:spPr>
          <p:txBody>
            <a:bodyPr anchor="ctr" rtlCol="false" tIns="50800" lIns="50800" bIns="50800" rIns="50800"/>
            <a:lstStyle/>
            <a:p>
              <a:pPr algn="ctr" marL="0" indent="0" lvl="0">
                <a:lnSpc>
                  <a:spcPts val="3000"/>
                </a:lnSpc>
                <a:spcBef>
                  <a:spcPct val="0"/>
                </a:spcBef>
              </a:pPr>
              <a:r>
                <a:rPr lang="en-US" b="true" sz="2000">
                  <a:solidFill>
                    <a:srgbClr val="166EE7"/>
                  </a:solidFill>
                  <a:latin typeface="Aileron Bold"/>
                  <a:ea typeface="Aileron Bold"/>
                  <a:cs typeface="Aileron Bold"/>
                  <a:sym typeface="Aileron Bold"/>
                </a:rPr>
                <a:t>음성 </a:t>
              </a:r>
            </a:p>
          </p:txBody>
        </p:sp>
      </p:grpSp>
      <p:grpSp>
        <p:nvGrpSpPr>
          <p:cNvPr name="Group 64" id="64"/>
          <p:cNvGrpSpPr/>
          <p:nvPr/>
        </p:nvGrpSpPr>
        <p:grpSpPr>
          <a:xfrm rot="0">
            <a:off x="6755140" y="6212135"/>
            <a:ext cx="798766" cy="511847"/>
            <a:chOff x="0" y="0"/>
            <a:chExt cx="281663" cy="180489"/>
          </a:xfrm>
        </p:grpSpPr>
        <p:sp>
          <p:nvSpPr>
            <p:cNvPr name="Freeform 65" id="65"/>
            <p:cNvSpPr/>
            <p:nvPr/>
          </p:nvSpPr>
          <p:spPr>
            <a:xfrm flipH="false" flipV="false" rot="0">
              <a:off x="0" y="0"/>
              <a:ext cx="281663" cy="180489"/>
            </a:xfrm>
            <a:custGeom>
              <a:avLst/>
              <a:gdLst/>
              <a:ahLst/>
              <a:cxnLst/>
              <a:rect r="r" b="b" t="t" l="l"/>
              <a:pathLst>
                <a:path h="180489" w="281663">
                  <a:moveTo>
                    <a:pt x="90245" y="0"/>
                  </a:moveTo>
                  <a:lnTo>
                    <a:pt x="191419" y="0"/>
                  </a:lnTo>
                  <a:cubicBezTo>
                    <a:pt x="241260" y="0"/>
                    <a:pt x="281663" y="40404"/>
                    <a:pt x="281663" y="90245"/>
                  </a:cubicBezTo>
                  <a:lnTo>
                    <a:pt x="281663" y="90245"/>
                  </a:lnTo>
                  <a:cubicBezTo>
                    <a:pt x="281663" y="140085"/>
                    <a:pt x="241260" y="180489"/>
                    <a:pt x="191419" y="180489"/>
                  </a:cubicBezTo>
                  <a:lnTo>
                    <a:pt x="90245" y="180489"/>
                  </a:lnTo>
                  <a:cubicBezTo>
                    <a:pt x="40404" y="180489"/>
                    <a:pt x="0" y="140085"/>
                    <a:pt x="0" y="90245"/>
                  </a:cubicBezTo>
                  <a:lnTo>
                    <a:pt x="0" y="90245"/>
                  </a:lnTo>
                  <a:cubicBezTo>
                    <a:pt x="0" y="40404"/>
                    <a:pt x="40404" y="0"/>
                    <a:pt x="90245" y="0"/>
                  </a:cubicBezTo>
                  <a:close/>
                </a:path>
              </a:pathLst>
            </a:custGeom>
            <a:solidFill>
              <a:srgbClr val="C1DEFF"/>
            </a:solidFill>
            <a:ln cap="rnd">
              <a:noFill/>
              <a:prstDash val="solid"/>
              <a:round/>
            </a:ln>
          </p:spPr>
        </p:sp>
        <p:sp>
          <p:nvSpPr>
            <p:cNvPr name="TextBox 66" id="66"/>
            <p:cNvSpPr txBox="true"/>
            <p:nvPr/>
          </p:nvSpPr>
          <p:spPr>
            <a:xfrm>
              <a:off x="0" y="-66675"/>
              <a:ext cx="281663" cy="247164"/>
            </a:xfrm>
            <a:prstGeom prst="rect">
              <a:avLst/>
            </a:prstGeom>
          </p:spPr>
          <p:txBody>
            <a:bodyPr anchor="ctr" rtlCol="false" tIns="50800" lIns="50800" bIns="50800" rIns="50800"/>
            <a:lstStyle/>
            <a:p>
              <a:pPr algn="ctr" marL="0" indent="0" lvl="0">
                <a:lnSpc>
                  <a:spcPts val="3000"/>
                </a:lnSpc>
                <a:spcBef>
                  <a:spcPct val="0"/>
                </a:spcBef>
              </a:pPr>
              <a:r>
                <a:rPr lang="en-US" b="true" sz="2000">
                  <a:solidFill>
                    <a:srgbClr val="166EE7"/>
                  </a:solidFill>
                  <a:latin typeface="Aileron Bold"/>
                  <a:ea typeface="Aileron Bold"/>
                  <a:cs typeface="Aileron Bold"/>
                  <a:sym typeface="Aileron Bold"/>
                </a:rPr>
                <a:t>영상 </a:t>
              </a:r>
            </a:p>
          </p:txBody>
        </p:sp>
      </p:grpSp>
      <p:grpSp>
        <p:nvGrpSpPr>
          <p:cNvPr name="Group 67" id="67"/>
          <p:cNvGrpSpPr/>
          <p:nvPr/>
        </p:nvGrpSpPr>
        <p:grpSpPr>
          <a:xfrm rot="0">
            <a:off x="7760851" y="6212135"/>
            <a:ext cx="763620" cy="511847"/>
            <a:chOff x="0" y="0"/>
            <a:chExt cx="269270" cy="180489"/>
          </a:xfrm>
        </p:grpSpPr>
        <p:sp>
          <p:nvSpPr>
            <p:cNvPr name="Freeform 68" id="68"/>
            <p:cNvSpPr/>
            <p:nvPr/>
          </p:nvSpPr>
          <p:spPr>
            <a:xfrm flipH="false" flipV="false" rot="0">
              <a:off x="0" y="0"/>
              <a:ext cx="269270" cy="180489"/>
            </a:xfrm>
            <a:custGeom>
              <a:avLst/>
              <a:gdLst/>
              <a:ahLst/>
              <a:cxnLst/>
              <a:rect r="r" b="b" t="t" l="l"/>
              <a:pathLst>
                <a:path h="180489" w="269270">
                  <a:moveTo>
                    <a:pt x="90245" y="0"/>
                  </a:moveTo>
                  <a:lnTo>
                    <a:pt x="179026" y="0"/>
                  </a:lnTo>
                  <a:cubicBezTo>
                    <a:pt x="228866" y="0"/>
                    <a:pt x="269270" y="40404"/>
                    <a:pt x="269270" y="90245"/>
                  </a:cubicBezTo>
                  <a:lnTo>
                    <a:pt x="269270" y="90245"/>
                  </a:lnTo>
                  <a:cubicBezTo>
                    <a:pt x="269270" y="114179"/>
                    <a:pt x="259762" y="137133"/>
                    <a:pt x="242838" y="154057"/>
                  </a:cubicBezTo>
                  <a:cubicBezTo>
                    <a:pt x="225914" y="170981"/>
                    <a:pt x="202960" y="180489"/>
                    <a:pt x="179026" y="180489"/>
                  </a:cubicBezTo>
                  <a:lnTo>
                    <a:pt x="90245" y="180489"/>
                  </a:lnTo>
                  <a:cubicBezTo>
                    <a:pt x="40404" y="180489"/>
                    <a:pt x="0" y="140085"/>
                    <a:pt x="0" y="90245"/>
                  </a:cubicBezTo>
                  <a:lnTo>
                    <a:pt x="0" y="90245"/>
                  </a:lnTo>
                  <a:cubicBezTo>
                    <a:pt x="0" y="40404"/>
                    <a:pt x="40404" y="0"/>
                    <a:pt x="90245" y="0"/>
                  </a:cubicBezTo>
                  <a:close/>
                </a:path>
              </a:pathLst>
            </a:custGeom>
            <a:solidFill>
              <a:srgbClr val="C1DEFF"/>
            </a:solidFill>
            <a:ln cap="rnd">
              <a:noFill/>
              <a:prstDash val="solid"/>
              <a:round/>
            </a:ln>
          </p:spPr>
        </p:sp>
        <p:sp>
          <p:nvSpPr>
            <p:cNvPr name="TextBox 69" id="69"/>
            <p:cNvSpPr txBox="true"/>
            <p:nvPr/>
          </p:nvSpPr>
          <p:spPr>
            <a:xfrm>
              <a:off x="0" y="-66675"/>
              <a:ext cx="269270" cy="247164"/>
            </a:xfrm>
            <a:prstGeom prst="rect">
              <a:avLst/>
            </a:prstGeom>
          </p:spPr>
          <p:txBody>
            <a:bodyPr anchor="ctr" rtlCol="false" tIns="50800" lIns="50800" bIns="50800" rIns="50800"/>
            <a:lstStyle/>
            <a:p>
              <a:pPr algn="ctr" marL="0" indent="0" lvl="0">
                <a:lnSpc>
                  <a:spcPts val="3000"/>
                </a:lnSpc>
                <a:spcBef>
                  <a:spcPct val="0"/>
                </a:spcBef>
              </a:pPr>
              <a:r>
                <a:rPr lang="en-US" b="true" sz="2000">
                  <a:solidFill>
                    <a:srgbClr val="166EE7"/>
                  </a:solidFill>
                  <a:latin typeface="Aileron Bold"/>
                  <a:ea typeface="Aileron Bold"/>
                  <a:cs typeface="Aileron Bold"/>
                  <a:sym typeface="Aileron Bold"/>
                </a:rPr>
                <a:t>STT </a:t>
              </a:r>
            </a:p>
          </p:txBody>
        </p:sp>
      </p:grpSp>
      <p:grpSp>
        <p:nvGrpSpPr>
          <p:cNvPr name="Group 70" id="70"/>
          <p:cNvGrpSpPr/>
          <p:nvPr/>
        </p:nvGrpSpPr>
        <p:grpSpPr>
          <a:xfrm rot="0">
            <a:off x="2130051" y="6212135"/>
            <a:ext cx="809002" cy="511847"/>
            <a:chOff x="0" y="0"/>
            <a:chExt cx="285273" cy="180489"/>
          </a:xfrm>
        </p:grpSpPr>
        <p:sp>
          <p:nvSpPr>
            <p:cNvPr name="Freeform 71" id="71"/>
            <p:cNvSpPr/>
            <p:nvPr/>
          </p:nvSpPr>
          <p:spPr>
            <a:xfrm flipH="false" flipV="false" rot="0">
              <a:off x="0" y="0"/>
              <a:ext cx="285273" cy="180489"/>
            </a:xfrm>
            <a:custGeom>
              <a:avLst/>
              <a:gdLst/>
              <a:ahLst/>
              <a:cxnLst/>
              <a:rect r="r" b="b" t="t" l="l"/>
              <a:pathLst>
                <a:path h="180489" w="285273">
                  <a:moveTo>
                    <a:pt x="90245" y="0"/>
                  </a:moveTo>
                  <a:lnTo>
                    <a:pt x="195028" y="0"/>
                  </a:lnTo>
                  <a:cubicBezTo>
                    <a:pt x="218963" y="0"/>
                    <a:pt x="241917" y="9508"/>
                    <a:pt x="258841" y="26432"/>
                  </a:cubicBezTo>
                  <a:cubicBezTo>
                    <a:pt x="275765" y="43356"/>
                    <a:pt x="285273" y="66310"/>
                    <a:pt x="285273" y="90245"/>
                  </a:cubicBezTo>
                  <a:lnTo>
                    <a:pt x="285273" y="90245"/>
                  </a:lnTo>
                  <a:cubicBezTo>
                    <a:pt x="285273" y="140085"/>
                    <a:pt x="244869" y="180489"/>
                    <a:pt x="195028" y="180489"/>
                  </a:cubicBezTo>
                  <a:lnTo>
                    <a:pt x="90245" y="180489"/>
                  </a:lnTo>
                  <a:cubicBezTo>
                    <a:pt x="40404" y="180489"/>
                    <a:pt x="0" y="140085"/>
                    <a:pt x="0" y="90245"/>
                  </a:cubicBezTo>
                  <a:lnTo>
                    <a:pt x="0" y="90245"/>
                  </a:lnTo>
                  <a:cubicBezTo>
                    <a:pt x="0" y="40404"/>
                    <a:pt x="40404" y="0"/>
                    <a:pt x="90245" y="0"/>
                  </a:cubicBezTo>
                  <a:close/>
                </a:path>
              </a:pathLst>
            </a:custGeom>
            <a:solidFill>
              <a:srgbClr val="C1DEFF"/>
            </a:solidFill>
            <a:ln cap="rnd">
              <a:noFill/>
              <a:prstDash val="solid"/>
              <a:round/>
            </a:ln>
          </p:spPr>
        </p:sp>
        <p:sp>
          <p:nvSpPr>
            <p:cNvPr name="TextBox 72" id="72"/>
            <p:cNvSpPr txBox="true"/>
            <p:nvPr/>
          </p:nvSpPr>
          <p:spPr>
            <a:xfrm>
              <a:off x="0" y="-66675"/>
              <a:ext cx="285273" cy="247164"/>
            </a:xfrm>
            <a:prstGeom prst="rect">
              <a:avLst/>
            </a:prstGeom>
          </p:spPr>
          <p:txBody>
            <a:bodyPr anchor="ctr" rtlCol="false" tIns="50800" lIns="50800" bIns="50800" rIns="50800"/>
            <a:lstStyle/>
            <a:p>
              <a:pPr algn="ctr" marL="0" indent="0" lvl="0">
                <a:lnSpc>
                  <a:spcPts val="3000"/>
                </a:lnSpc>
                <a:spcBef>
                  <a:spcPct val="0"/>
                </a:spcBef>
              </a:pPr>
              <a:r>
                <a:rPr lang="en-US" b="true" sz="2000">
                  <a:solidFill>
                    <a:srgbClr val="166EE7"/>
                  </a:solidFill>
                  <a:latin typeface="Aileron Bold"/>
                  <a:ea typeface="Aileron Bold"/>
                  <a:cs typeface="Aileron Bold"/>
                  <a:sym typeface="Aileron Bold"/>
                </a:rPr>
                <a:t>회사 </a:t>
              </a:r>
            </a:p>
          </p:txBody>
        </p:sp>
      </p:grpSp>
      <p:grpSp>
        <p:nvGrpSpPr>
          <p:cNvPr name="Group 73" id="73"/>
          <p:cNvGrpSpPr/>
          <p:nvPr/>
        </p:nvGrpSpPr>
        <p:grpSpPr>
          <a:xfrm rot="0">
            <a:off x="2939053" y="6212135"/>
            <a:ext cx="809002" cy="511847"/>
            <a:chOff x="0" y="0"/>
            <a:chExt cx="285273" cy="180489"/>
          </a:xfrm>
        </p:grpSpPr>
        <p:sp>
          <p:nvSpPr>
            <p:cNvPr name="Freeform 74" id="74"/>
            <p:cNvSpPr/>
            <p:nvPr/>
          </p:nvSpPr>
          <p:spPr>
            <a:xfrm flipH="false" flipV="false" rot="0">
              <a:off x="0" y="0"/>
              <a:ext cx="285273" cy="180489"/>
            </a:xfrm>
            <a:custGeom>
              <a:avLst/>
              <a:gdLst/>
              <a:ahLst/>
              <a:cxnLst/>
              <a:rect r="r" b="b" t="t" l="l"/>
              <a:pathLst>
                <a:path h="180489" w="285273">
                  <a:moveTo>
                    <a:pt x="90245" y="0"/>
                  </a:moveTo>
                  <a:lnTo>
                    <a:pt x="195028" y="0"/>
                  </a:lnTo>
                  <a:cubicBezTo>
                    <a:pt x="218963" y="0"/>
                    <a:pt x="241917" y="9508"/>
                    <a:pt x="258841" y="26432"/>
                  </a:cubicBezTo>
                  <a:cubicBezTo>
                    <a:pt x="275765" y="43356"/>
                    <a:pt x="285273" y="66310"/>
                    <a:pt x="285273" y="90245"/>
                  </a:cubicBezTo>
                  <a:lnTo>
                    <a:pt x="285273" y="90245"/>
                  </a:lnTo>
                  <a:cubicBezTo>
                    <a:pt x="285273" y="140085"/>
                    <a:pt x="244869" y="180489"/>
                    <a:pt x="195028" y="180489"/>
                  </a:cubicBezTo>
                  <a:lnTo>
                    <a:pt x="90245" y="180489"/>
                  </a:lnTo>
                  <a:cubicBezTo>
                    <a:pt x="40404" y="180489"/>
                    <a:pt x="0" y="140085"/>
                    <a:pt x="0" y="90245"/>
                  </a:cubicBezTo>
                  <a:lnTo>
                    <a:pt x="0" y="90245"/>
                  </a:lnTo>
                  <a:cubicBezTo>
                    <a:pt x="0" y="40404"/>
                    <a:pt x="40404" y="0"/>
                    <a:pt x="90245" y="0"/>
                  </a:cubicBezTo>
                  <a:close/>
                </a:path>
              </a:pathLst>
            </a:custGeom>
            <a:solidFill>
              <a:srgbClr val="C1DEFF"/>
            </a:solidFill>
            <a:ln cap="rnd">
              <a:noFill/>
              <a:prstDash val="solid"/>
              <a:round/>
            </a:ln>
          </p:spPr>
        </p:sp>
        <p:sp>
          <p:nvSpPr>
            <p:cNvPr name="TextBox 75" id="75"/>
            <p:cNvSpPr txBox="true"/>
            <p:nvPr/>
          </p:nvSpPr>
          <p:spPr>
            <a:xfrm>
              <a:off x="0" y="-66675"/>
              <a:ext cx="285273" cy="247164"/>
            </a:xfrm>
            <a:prstGeom prst="rect">
              <a:avLst/>
            </a:prstGeom>
          </p:spPr>
          <p:txBody>
            <a:bodyPr anchor="ctr" rtlCol="false" tIns="50800" lIns="50800" bIns="50800" rIns="50800"/>
            <a:lstStyle/>
            <a:p>
              <a:pPr algn="ctr" marL="0" indent="0" lvl="0">
                <a:lnSpc>
                  <a:spcPts val="3000"/>
                </a:lnSpc>
                <a:spcBef>
                  <a:spcPct val="0"/>
                </a:spcBef>
              </a:pPr>
              <a:r>
                <a:rPr lang="en-US" b="true" sz="2000">
                  <a:solidFill>
                    <a:srgbClr val="166EE7"/>
                  </a:solidFill>
                  <a:latin typeface="Aileron Bold"/>
                  <a:ea typeface="Aileron Bold"/>
                  <a:cs typeface="Aileron Bold"/>
                  <a:sym typeface="Aileron Bold"/>
                </a:rPr>
                <a:t>인성</a:t>
              </a:r>
            </a:p>
          </p:txBody>
        </p:sp>
      </p:grpSp>
      <p:grpSp>
        <p:nvGrpSpPr>
          <p:cNvPr name="Group 76" id="76"/>
          <p:cNvGrpSpPr/>
          <p:nvPr/>
        </p:nvGrpSpPr>
        <p:grpSpPr>
          <a:xfrm rot="0">
            <a:off x="3748055" y="6212135"/>
            <a:ext cx="856627" cy="511847"/>
            <a:chOff x="0" y="0"/>
            <a:chExt cx="302067" cy="180489"/>
          </a:xfrm>
        </p:grpSpPr>
        <p:sp>
          <p:nvSpPr>
            <p:cNvPr name="Freeform 77" id="77"/>
            <p:cNvSpPr/>
            <p:nvPr/>
          </p:nvSpPr>
          <p:spPr>
            <a:xfrm flipH="false" flipV="false" rot="0">
              <a:off x="0" y="0"/>
              <a:ext cx="302067" cy="180489"/>
            </a:xfrm>
            <a:custGeom>
              <a:avLst/>
              <a:gdLst/>
              <a:ahLst/>
              <a:cxnLst/>
              <a:rect r="r" b="b" t="t" l="l"/>
              <a:pathLst>
                <a:path h="180489" w="302067">
                  <a:moveTo>
                    <a:pt x="90245" y="0"/>
                  </a:moveTo>
                  <a:lnTo>
                    <a:pt x="211822" y="0"/>
                  </a:lnTo>
                  <a:cubicBezTo>
                    <a:pt x="261663" y="0"/>
                    <a:pt x="302067" y="40404"/>
                    <a:pt x="302067" y="90245"/>
                  </a:cubicBezTo>
                  <a:lnTo>
                    <a:pt x="302067" y="90245"/>
                  </a:lnTo>
                  <a:cubicBezTo>
                    <a:pt x="302067" y="114179"/>
                    <a:pt x="292559" y="137133"/>
                    <a:pt x="275635" y="154057"/>
                  </a:cubicBezTo>
                  <a:cubicBezTo>
                    <a:pt x="258710" y="170981"/>
                    <a:pt x="235756" y="180489"/>
                    <a:pt x="211822" y="180489"/>
                  </a:cubicBezTo>
                  <a:lnTo>
                    <a:pt x="90245" y="180489"/>
                  </a:lnTo>
                  <a:cubicBezTo>
                    <a:pt x="40404" y="180489"/>
                    <a:pt x="0" y="140085"/>
                    <a:pt x="0" y="90245"/>
                  </a:cubicBezTo>
                  <a:lnTo>
                    <a:pt x="0" y="90245"/>
                  </a:lnTo>
                  <a:cubicBezTo>
                    <a:pt x="0" y="40404"/>
                    <a:pt x="40404" y="0"/>
                    <a:pt x="90245" y="0"/>
                  </a:cubicBezTo>
                  <a:close/>
                </a:path>
              </a:pathLst>
            </a:custGeom>
            <a:solidFill>
              <a:srgbClr val="C1DEFF"/>
            </a:solidFill>
            <a:ln cap="rnd">
              <a:noFill/>
              <a:prstDash val="solid"/>
              <a:round/>
            </a:ln>
          </p:spPr>
        </p:sp>
        <p:sp>
          <p:nvSpPr>
            <p:cNvPr name="TextBox 78" id="78"/>
            <p:cNvSpPr txBox="true"/>
            <p:nvPr/>
          </p:nvSpPr>
          <p:spPr>
            <a:xfrm>
              <a:off x="0" y="-66675"/>
              <a:ext cx="302067" cy="247164"/>
            </a:xfrm>
            <a:prstGeom prst="rect">
              <a:avLst/>
            </a:prstGeom>
          </p:spPr>
          <p:txBody>
            <a:bodyPr anchor="ctr" rtlCol="false" tIns="50800" lIns="50800" bIns="50800" rIns="50800"/>
            <a:lstStyle/>
            <a:p>
              <a:pPr algn="ctr" marL="0" indent="0" lvl="0">
                <a:lnSpc>
                  <a:spcPts val="3000"/>
                </a:lnSpc>
                <a:spcBef>
                  <a:spcPct val="0"/>
                </a:spcBef>
              </a:pPr>
              <a:r>
                <a:rPr lang="en-US" b="true" sz="2000">
                  <a:solidFill>
                    <a:srgbClr val="166EE7"/>
                  </a:solidFill>
                  <a:latin typeface="Aileron Bold"/>
                  <a:ea typeface="Aileron Bold"/>
                  <a:cs typeface="Aileron Bold"/>
                  <a:sym typeface="Aileron Bold"/>
                </a:rPr>
                <a:t>지원서</a:t>
              </a:r>
            </a:p>
          </p:txBody>
        </p:sp>
      </p:grpSp>
      <p:sp>
        <p:nvSpPr>
          <p:cNvPr name="TextBox 79" id="79"/>
          <p:cNvSpPr txBox="true"/>
          <p:nvPr/>
        </p:nvSpPr>
        <p:spPr>
          <a:xfrm rot="0">
            <a:off x="9371129" y="4822202"/>
            <a:ext cx="3806096" cy="1747449"/>
          </a:xfrm>
          <a:prstGeom prst="rect">
            <a:avLst/>
          </a:prstGeom>
        </p:spPr>
        <p:txBody>
          <a:bodyPr anchor="t" rtlCol="false" tIns="0" lIns="0" bIns="0" rIns="0">
            <a:spAutoFit/>
          </a:bodyPr>
          <a:lstStyle/>
          <a:p>
            <a:pPr algn="l" marL="384157" indent="-192079" lvl="1">
              <a:lnSpc>
                <a:spcPts val="2775"/>
              </a:lnSpc>
              <a:buFont typeface="Arial"/>
              <a:buChar char="•"/>
            </a:pPr>
            <a:r>
              <a:rPr lang="en-US" sz="1779" spc="-35">
                <a:solidFill>
                  <a:srgbClr val="24485E"/>
                </a:solidFill>
                <a:latin typeface="TDTD순고딕"/>
                <a:ea typeface="TDTD순고딕"/>
                <a:cs typeface="TDTD순고딕"/>
                <a:sym typeface="TDTD순고딕"/>
              </a:rPr>
              <a:t>분석을 통해 얻은 지표로 평가</a:t>
            </a:r>
          </a:p>
          <a:p>
            <a:pPr algn="l" marL="384157" indent="-192079" lvl="1">
              <a:lnSpc>
                <a:spcPts val="2775"/>
              </a:lnSpc>
              <a:buFont typeface="Arial"/>
              <a:buChar char="•"/>
            </a:pPr>
            <a:r>
              <a:rPr lang="en-US" sz="1779" spc="-35">
                <a:solidFill>
                  <a:srgbClr val="24485E"/>
                </a:solidFill>
                <a:latin typeface="TDTD순고딕"/>
                <a:ea typeface="TDTD순고딕"/>
                <a:cs typeface="TDTD순고딕"/>
                <a:sym typeface="TDTD순고딕"/>
              </a:rPr>
              <a:t>태도, 감정, 창의성, 긍정적 단어 평가</a:t>
            </a:r>
          </a:p>
          <a:p>
            <a:pPr algn="l" marL="384157" indent="-192079" lvl="1">
              <a:lnSpc>
                <a:spcPts val="2775"/>
              </a:lnSpc>
              <a:buFont typeface="Arial"/>
              <a:buChar char="•"/>
            </a:pPr>
            <a:r>
              <a:rPr lang="en-US" sz="1779" spc="-35">
                <a:solidFill>
                  <a:srgbClr val="24485E"/>
                </a:solidFill>
                <a:latin typeface="TDTD순고딕"/>
                <a:ea typeface="TDTD순고딕"/>
                <a:cs typeface="TDTD순고딕"/>
                <a:sym typeface="TDTD순고딕"/>
              </a:rPr>
              <a:t>직무 적합성 평가</a:t>
            </a:r>
          </a:p>
          <a:p>
            <a:pPr algn="l" marL="384157" indent="-192079" lvl="1">
              <a:lnSpc>
                <a:spcPts val="2775"/>
              </a:lnSpc>
              <a:buFont typeface="Arial"/>
              <a:buChar char="•"/>
            </a:pPr>
            <a:r>
              <a:rPr lang="en-US" sz="1779" spc="-35">
                <a:solidFill>
                  <a:srgbClr val="24485E"/>
                </a:solidFill>
                <a:latin typeface="TDTD순고딕"/>
                <a:ea typeface="TDTD순고딕"/>
                <a:cs typeface="TDTD순고딕"/>
                <a:sym typeface="TDTD순고딕"/>
              </a:rPr>
              <a:t>면접관에게 지표와 AI가 평가한 점수 제시</a:t>
            </a:r>
          </a:p>
        </p:txBody>
      </p:sp>
      <p:sp>
        <p:nvSpPr>
          <p:cNvPr name="AutoShape 80" id="80"/>
          <p:cNvSpPr/>
          <p:nvPr/>
        </p:nvSpPr>
        <p:spPr>
          <a:xfrm flipV="true">
            <a:off x="14510528" y="1809460"/>
            <a:ext cx="0" cy="288956"/>
          </a:xfrm>
          <a:prstGeom prst="line">
            <a:avLst/>
          </a:prstGeom>
          <a:ln cap="flat" w="9525">
            <a:solidFill>
              <a:srgbClr val="1FB5FF"/>
            </a:solidFill>
            <a:prstDash val="sysDash"/>
            <a:headEnd type="none" len="sm" w="sm"/>
            <a:tailEnd type="none" len="sm" w="sm"/>
          </a:ln>
        </p:spPr>
      </p:sp>
      <p:grpSp>
        <p:nvGrpSpPr>
          <p:cNvPr name="Group 81" id="81"/>
          <p:cNvGrpSpPr/>
          <p:nvPr/>
        </p:nvGrpSpPr>
        <p:grpSpPr>
          <a:xfrm rot="2700000">
            <a:off x="14468498" y="2116060"/>
            <a:ext cx="85198" cy="85198"/>
            <a:chOff x="0" y="0"/>
            <a:chExt cx="50173" cy="50173"/>
          </a:xfrm>
        </p:grpSpPr>
        <p:sp>
          <p:nvSpPr>
            <p:cNvPr name="Freeform 82" id="82"/>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83" id="83"/>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84" id="84"/>
          <p:cNvGrpSpPr/>
          <p:nvPr/>
        </p:nvGrpSpPr>
        <p:grpSpPr>
          <a:xfrm rot="0">
            <a:off x="13721451" y="1101624"/>
            <a:ext cx="1578153" cy="707835"/>
            <a:chOff x="0" y="0"/>
            <a:chExt cx="929365" cy="416840"/>
          </a:xfrm>
        </p:grpSpPr>
        <p:sp>
          <p:nvSpPr>
            <p:cNvPr name="Freeform 85" id="85"/>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9525" cap="sq">
              <a:solidFill>
                <a:srgbClr val="146FEA"/>
              </a:solidFill>
              <a:prstDash val="solid"/>
              <a:miter/>
            </a:ln>
          </p:spPr>
        </p:sp>
        <p:sp>
          <p:nvSpPr>
            <p:cNvPr name="TextBox 86" id="86"/>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87" id="87"/>
          <p:cNvSpPr/>
          <p:nvPr/>
        </p:nvSpPr>
        <p:spPr>
          <a:xfrm flipV="true">
            <a:off x="13713454" y="1501870"/>
            <a:ext cx="1586150" cy="0"/>
          </a:xfrm>
          <a:prstGeom prst="line">
            <a:avLst/>
          </a:prstGeom>
          <a:ln cap="flat" w="9525">
            <a:solidFill>
              <a:srgbClr val="1FB5FF"/>
            </a:solidFill>
            <a:prstDash val="sysDash"/>
            <a:headEnd type="none" len="sm" w="sm"/>
            <a:tailEnd type="none" len="sm" w="sm"/>
          </a:ln>
        </p:spPr>
      </p:sp>
      <p:sp>
        <p:nvSpPr>
          <p:cNvPr name="TextBox 88" id="88"/>
          <p:cNvSpPr txBox="true"/>
          <p:nvPr/>
        </p:nvSpPr>
        <p:spPr>
          <a:xfrm rot="0">
            <a:off x="13891329" y="1535207"/>
            <a:ext cx="1238398" cy="194696"/>
          </a:xfrm>
          <a:prstGeom prst="rect">
            <a:avLst/>
          </a:prstGeom>
        </p:spPr>
        <p:txBody>
          <a:bodyPr anchor="t" rtlCol="false" tIns="0" lIns="0" bIns="0" rIns="0">
            <a:spAutoFit/>
          </a:bodyPr>
          <a:lstStyle/>
          <a:p>
            <a:pPr algn="ctr">
              <a:lnSpc>
                <a:spcPts val="1672"/>
              </a:lnSpc>
            </a:pPr>
            <a:r>
              <a:rPr lang="en-US" sz="983" spc="10">
                <a:solidFill>
                  <a:srgbClr val="004AAD"/>
                </a:solidFill>
                <a:latin typeface="Nanum Gothic"/>
                <a:ea typeface="Nanum Gothic"/>
                <a:cs typeface="Nanum Gothic"/>
                <a:sym typeface="Nanum Gothic"/>
              </a:rPr>
              <a:t>최종 선발</a:t>
            </a:r>
          </a:p>
        </p:txBody>
      </p:sp>
      <p:sp>
        <p:nvSpPr>
          <p:cNvPr name="TextBox 89" id="89"/>
          <p:cNvSpPr txBox="true"/>
          <p:nvPr/>
        </p:nvSpPr>
        <p:spPr>
          <a:xfrm rot="0">
            <a:off x="13721451" y="1215418"/>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최종 선발시스템</a:t>
            </a:r>
          </a:p>
        </p:txBody>
      </p:sp>
      <p:sp>
        <p:nvSpPr>
          <p:cNvPr name="Freeform 90" id="90"/>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4"/>
            <a:stretch>
              <a:fillRect l="0" t="-47685" r="0" b="-48823"/>
            </a:stretch>
          </a:blipFill>
        </p:spPr>
      </p:sp>
      <p:sp>
        <p:nvSpPr>
          <p:cNvPr name="Freeform 91" id="91"/>
          <p:cNvSpPr/>
          <p:nvPr/>
        </p:nvSpPr>
        <p:spPr>
          <a:xfrm flipH="false" flipV="false" rot="0">
            <a:off x="14422462" y="9516810"/>
            <a:ext cx="2006986" cy="736730"/>
          </a:xfrm>
          <a:custGeom>
            <a:avLst/>
            <a:gdLst/>
            <a:ahLst/>
            <a:cxnLst/>
            <a:rect r="r" b="b" t="t" l="l"/>
            <a:pathLst>
              <a:path h="736730" w="2006986">
                <a:moveTo>
                  <a:pt x="0" y="0"/>
                </a:moveTo>
                <a:lnTo>
                  <a:pt x="2006987" y="0"/>
                </a:lnTo>
                <a:lnTo>
                  <a:pt x="2006987" y="736731"/>
                </a:lnTo>
                <a:lnTo>
                  <a:pt x="0" y="736731"/>
                </a:lnTo>
                <a:lnTo>
                  <a:pt x="0" y="0"/>
                </a:lnTo>
                <a:close/>
              </a:path>
            </a:pathLst>
          </a:custGeom>
          <a:blipFill>
            <a:blip r:embed="rId5"/>
            <a:stretch>
              <a:fillRect l="0" t="-73860" r="0" b="-98557"/>
            </a:stretch>
          </a:blipFill>
        </p:spPr>
      </p:sp>
      <p:sp>
        <p:nvSpPr>
          <p:cNvPr name="TextBox 92" id="92"/>
          <p:cNvSpPr txBox="true"/>
          <p:nvPr/>
        </p:nvSpPr>
        <p:spPr>
          <a:xfrm rot="0">
            <a:off x="6892653" y="4822202"/>
            <a:ext cx="1971447" cy="690174"/>
          </a:xfrm>
          <a:prstGeom prst="rect">
            <a:avLst/>
          </a:prstGeom>
        </p:spPr>
        <p:txBody>
          <a:bodyPr anchor="t" rtlCol="false" tIns="0" lIns="0" bIns="0" rIns="0">
            <a:spAutoFit/>
          </a:bodyPr>
          <a:lstStyle/>
          <a:p>
            <a:pPr algn="l" marL="384157" indent="-192079" lvl="1">
              <a:lnSpc>
                <a:spcPts val="2775"/>
              </a:lnSpc>
              <a:buFont typeface="Arial"/>
              <a:buChar char="•"/>
            </a:pPr>
            <a:r>
              <a:rPr lang="en-US" sz="1779" spc="-35">
                <a:solidFill>
                  <a:srgbClr val="24485E"/>
                </a:solidFill>
                <a:latin typeface="TDTD순고딕"/>
                <a:ea typeface="TDTD순고딕"/>
                <a:cs typeface="TDTD순고딕"/>
                <a:sym typeface="TDTD순고딕"/>
              </a:rPr>
              <a:t>창의성</a:t>
            </a:r>
          </a:p>
          <a:p>
            <a:pPr algn="l" marL="384157" indent="-192079" lvl="1">
              <a:lnSpc>
                <a:spcPts val="2775"/>
              </a:lnSpc>
              <a:buFont typeface="Arial"/>
              <a:buChar char="•"/>
            </a:pPr>
            <a:r>
              <a:rPr lang="en-US" sz="1779" spc="-35">
                <a:solidFill>
                  <a:srgbClr val="24485E"/>
                </a:solidFill>
                <a:latin typeface="TDTD순고딕"/>
                <a:ea typeface="TDTD순고딕"/>
                <a:cs typeface="TDTD순고딕"/>
                <a:sym typeface="TDTD순고딕"/>
              </a:rPr>
              <a:t>긍정적 단어 평가</a:t>
            </a:r>
          </a:p>
        </p:txBody>
      </p:sp>
      <p:grpSp>
        <p:nvGrpSpPr>
          <p:cNvPr name="Group 93" id="93"/>
          <p:cNvGrpSpPr/>
          <p:nvPr/>
        </p:nvGrpSpPr>
        <p:grpSpPr>
          <a:xfrm rot="0">
            <a:off x="11559494" y="381061"/>
            <a:ext cx="1888727" cy="1582576"/>
            <a:chOff x="0" y="0"/>
            <a:chExt cx="721293" cy="604376"/>
          </a:xfrm>
        </p:grpSpPr>
        <p:sp>
          <p:nvSpPr>
            <p:cNvPr name="Freeform 94" id="94"/>
            <p:cNvSpPr/>
            <p:nvPr/>
          </p:nvSpPr>
          <p:spPr>
            <a:xfrm flipH="false" flipV="false" rot="0">
              <a:off x="0" y="0"/>
              <a:ext cx="721293" cy="604376"/>
            </a:xfrm>
            <a:custGeom>
              <a:avLst/>
              <a:gdLst/>
              <a:ahLst/>
              <a:cxnLst/>
              <a:rect r="r" b="b" t="t" l="l"/>
              <a:pathLst>
                <a:path h="604376" w="721293">
                  <a:moveTo>
                    <a:pt x="0" y="0"/>
                  </a:moveTo>
                  <a:lnTo>
                    <a:pt x="721293" y="0"/>
                  </a:lnTo>
                  <a:lnTo>
                    <a:pt x="721293" y="604376"/>
                  </a:lnTo>
                  <a:lnTo>
                    <a:pt x="0" y="604376"/>
                  </a:lnTo>
                  <a:close/>
                </a:path>
              </a:pathLst>
            </a:custGeom>
            <a:solidFill>
              <a:srgbClr val="FFFFFF"/>
            </a:solidFill>
            <a:ln w="66675" cap="sq">
              <a:solidFill>
                <a:srgbClr val="146FEA"/>
              </a:solidFill>
              <a:prstDash val="solid"/>
              <a:miter/>
            </a:ln>
          </p:spPr>
        </p:sp>
        <p:sp>
          <p:nvSpPr>
            <p:cNvPr name="TextBox 95" id="95"/>
            <p:cNvSpPr txBox="true"/>
            <p:nvPr/>
          </p:nvSpPr>
          <p:spPr>
            <a:xfrm>
              <a:off x="0" y="-47625"/>
              <a:ext cx="721293" cy="652001"/>
            </a:xfrm>
            <a:prstGeom prst="rect">
              <a:avLst/>
            </a:prstGeom>
          </p:spPr>
          <p:txBody>
            <a:bodyPr anchor="ctr" rtlCol="false" tIns="50800" lIns="50800" bIns="50800" rIns="50800"/>
            <a:lstStyle/>
            <a:p>
              <a:pPr algn="ctr">
                <a:lnSpc>
                  <a:spcPts val="2659"/>
                </a:lnSpc>
                <a:spcBef>
                  <a:spcPct val="0"/>
                </a:spcBef>
              </a:pPr>
            </a:p>
          </p:txBody>
        </p:sp>
      </p:grpSp>
      <p:sp>
        <p:nvSpPr>
          <p:cNvPr name="AutoShape 96" id="96"/>
          <p:cNvSpPr/>
          <p:nvPr/>
        </p:nvSpPr>
        <p:spPr>
          <a:xfrm>
            <a:off x="11682041" y="841933"/>
            <a:ext cx="1470967" cy="0"/>
          </a:xfrm>
          <a:prstGeom prst="line">
            <a:avLst/>
          </a:prstGeom>
          <a:ln cap="flat" w="9525">
            <a:solidFill>
              <a:srgbClr val="1FB5FF"/>
            </a:solidFill>
            <a:prstDash val="sysDash"/>
            <a:headEnd type="none" len="sm" w="sm"/>
            <a:tailEnd type="none" len="sm" w="sm"/>
          </a:ln>
        </p:spPr>
      </p:sp>
      <p:sp>
        <p:nvSpPr>
          <p:cNvPr name="TextBox 97" id="97"/>
          <p:cNvSpPr txBox="true"/>
          <p:nvPr/>
        </p:nvSpPr>
        <p:spPr>
          <a:xfrm rot="0">
            <a:off x="11643011" y="852832"/>
            <a:ext cx="1593514" cy="960931"/>
          </a:xfrm>
          <a:prstGeom prst="rect">
            <a:avLst/>
          </a:prstGeom>
        </p:spPr>
        <p:txBody>
          <a:bodyPr anchor="t" rtlCol="false" tIns="0" lIns="0" bIns="0" rIns="0">
            <a:spAutoFit/>
          </a:bodyPr>
          <a:lstStyle/>
          <a:p>
            <a:pPr algn="l" marL="327571" indent="-163786" lvl="1">
              <a:lnSpc>
                <a:spcPts val="2579"/>
              </a:lnSpc>
              <a:buFont typeface="Arial"/>
              <a:buChar char="•"/>
            </a:pPr>
            <a:r>
              <a:rPr lang="en-US" sz="1517" spc="16">
                <a:solidFill>
                  <a:srgbClr val="004AAD"/>
                </a:solidFill>
                <a:latin typeface="Nanum Gothic"/>
                <a:ea typeface="Nanum Gothic"/>
                <a:cs typeface="Nanum Gothic"/>
                <a:sym typeface="Nanum Gothic"/>
              </a:rPr>
              <a:t>AI 질문 추천</a:t>
            </a:r>
          </a:p>
          <a:p>
            <a:pPr algn="l" marL="327571" indent="-163786" lvl="1">
              <a:lnSpc>
                <a:spcPts val="2579"/>
              </a:lnSpc>
              <a:buFont typeface="Arial"/>
              <a:buChar char="•"/>
            </a:pPr>
            <a:r>
              <a:rPr lang="en-US" sz="1517" spc="16">
                <a:solidFill>
                  <a:srgbClr val="004AAD"/>
                </a:solidFill>
                <a:latin typeface="Nanum Gothic"/>
                <a:ea typeface="Nanum Gothic"/>
                <a:cs typeface="Nanum Gothic"/>
                <a:sym typeface="Nanum Gothic"/>
              </a:rPr>
              <a:t>영상/음성 분석</a:t>
            </a:r>
          </a:p>
          <a:p>
            <a:pPr algn="l" marL="327571" indent="-163786" lvl="1">
              <a:lnSpc>
                <a:spcPts val="2579"/>
              </a:lnSpc>
              <a:buFont typeface="Arial"/>
              <a:buChar char="•"/>
            </a:pPr>
            <a:r>
              <a:rPr lang="en-US" sz="1517" spc="16">
                <a:solidFill>
                  <a:srgbClr val="004AAD"/>
                </a:solidFill>
                <a:latin typeface="Nanum Gothic"/>
                <a:ea typeface="Nanum Gothic"/>
                <a:cs typeface="Nanum Gothic"/>
                <a:sym typeface="Nanum Gothic"/>
              </a:rPr>
              <a:t>AI 평가 제시</a:t>
            </a:r>
          </a:p>
        </p:txBody>
      </p:sp>
      <p:sp>
        <p:nvSpPr>
          <p:cNvPr name="TextBox 98" id="98"/>
          <p:cNvSpPr txBox="true"/>
          <p:nvPr/>
        </p:nvSpPr>
        <p:spPr>
          <a:xfrm rot="0">
            <a:off x="11288515" y="452887"/>
            <a:ext cx="2435327" cy="308084"/>
          </a:xfrm>
          <a:prstGeom prst="rect">
            <a:avLst/>
          </a:prstGeom>
        </p:spPr>
        <p:txBody>
          <a:bodyPr anchor="t" rtlCol="false" tIns="0" lIns="0" bIns="0" rIns="0">
            <a:spAutoFit/>
          </a:bodyPr>
          <a:lstStyle/>
          <a:p>
            <a:pPr algn="ctr">
              <a:lnSpc>
                <a:spcPts val="2317"/>
              </a:lnSpc>
            </a:pPr>
            <a:r>
              <a:rPr lang="en-US" b="true" sz="1931">
                <a:solidFill>
                  <a:srgbClr val="004AAD"/>
                </a:solidFill>
                <a:latin typeface="Nanum Gothic Ultra-Bold"/>
                <a:ea typeface="Nanum Gothic Ultra-Bold"/>
                <a:cs typeface="Nanum Gothic Ultra-Bold"/>
                <a:sym typeface="Nanum Gothic Ultra-Bold"/>
              </a:rPr>
              <a:t>면접</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Freeform 2" id="2"/>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3" id="3"/>
          <p:cNvSpPr/>
          <p:nvPr/>
        </p:nvSpPr>
        <p:spPr>
          <a:xfrm flipH="false" flipV="false" rot="0">
            <a:off x="14422462" y="9516810"/>
            <a:ext cx="2006986" cy="736730"/>
          </a:xfrm>
          <a:custGeom>
            <a:avLst/>
            <a:gdLst/>
            <a:ahLst/>
            <a:cxnLst/>
            <a:rect r="r" b="b" t="t" l="l"/>
            <a:pathLst>
              <a:path h="736730" w="2006986">
                <a:moveTo>
                  <a:pt x="0" y="0"/>
                </a:moveTo>
                <a:lnTo>
                  <a:pt x="2006987" y="0"/>
                </a:lnTo>
                <a:lnTo>
                  <a:pt x="2006987" y="736731"/>
                </a:lnTo>
                <a:lnTo>
                  <a:pt x="0" y="736731"/>
                </a:lnTo>
                <a:lnTo>
                  <a:pt x="0" y="0"/>
                </a:lnTo>
                <a:close/>
              </a:path>
            </a:pathLst>
          </a:custGeom>
          <a:blipFill>
            <a:blip r:embed="rId3"/>
            <a:stretch>
              <a:fillRect l="0" t="-73860" r="0" b="-98557"/>
            </a:stretch>
          </a:blipFill>
        </p:spPr>
      </p:sp>
      <p:sp>
        <p:nvSpPr>
          <p:cNvPr name="AutoShape 4" id="4"/>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5" id="5"/>
          <p:cNvSpPr/>
          <p:nvPr/>
        </p:nvSpPr>
        <p:spPr>
          <a:xfrm flipV="true">
            <a:off x="10654978" y="1813763"/>
            <a:ext cx="0" cy="288956"/>
          </a:xfrm>
          <a:prstGeom prst="line">
            <a:avLst/>
          </a:prstGeom>
          <a:ln cap="flat" w="9525">
            <a:solidFill>
              <a:srgbClr val="1FB5FF"/>
            </a:solidFill>
            <a:prstDash val="sysDash"/>
            <a:headEnd type="none" len="sm" w="sm"/>
            <a:tailEnd type="none" len="sm" w="sm"/>
          </a:ln>
        </p:spPr>
      </p:sp>
      <p:grpSp>
        <p:nvGrpSpPr>
          <p:cNvPr name="Group 6" id="6"/>
          <p:cNvGrpSpPr/>
          <p:nvPr/>
        </p:nvGrpSpPr>
        <p:grpSpPr>
          <a:xfrm rot="2700000">
            <a:off x="10612949" y="2120364"/>
            <a:ext cx="85198" cy="85198"/>
            <a:chOff x="0" y="0"/>
            <a:chExt cx="50173" cy="50173"/>
          </a:xfrm>
        </p:grpSpPr>
        <p:sp>
          <p:nvSpPr>
            <p:cNvPr name="Freeform 7" id="7"/>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8" id="8"/>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9865902" y="1105928"/>
            <a:ext cx="1578153" cy="707835"/>
            <a:chOff x="0" y="0"/>
            <a:chExt cx="929365" cy="416840"/>
          </a:xfrm>
        </p:grpSpPr>
        <p:sp>
          <p:nvSpPr>
            <p:cNvPr name="Freeform 10" id="10"/>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11" id="11"/>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flipV="true">
            <a:off x="9857905" y="1506173"/>
            <a:ext cx="1586150" cy="0"/>
          </a:xfrm>
          <a:prstGeom prst="line">
            <a:avLst/>
          </a:prstGeom>
          <a:ln cap="flat" w="9525">
            <a:solidFill>
              <a:srgbClr val="1FB5FF"/>
            </a:solidFill>
            <a:prstDash val="sysDash"/>
            <a:headEnd type="none" len="sm" w="sm"/>
            <a:tailEnd type="none" len="sm" w="sm"/>
          </a:ln>
        </p:spPr>
      </p:sp>
      <p:sp>
        <p:nvSpPr>
          <p:cNvPr name="AutoShape 13" id="13"/>
          <p:cNvSpPr/>
          <p:nvPr/>
        </p:nvSpPr>
        <p:spPr>
          <a:xfrm flipV="true">
            <a:off x="12499442" y="1818066"/>
            <a:ext cx="0" cy="288956"/>
          </a:xfrm>
          <a:prstGeom prst="line">
            <a:avLst/>
          </a:prstGeom>
          <a:ln cap="flat" w="9525">
            <a:solidFill>
              <a:srgbClr val="1FB5FF"/>
            </a:solidFill>
            <a:prstDash val="sysDash"/>
            <a:headEnd type="none" len="sm" w="sm"/>
            <a:tailEnd type="none" len="sm" w="sm"/>
          </a:ln>
        </p:spPr>
      </p:sp>
      <p:grpSp>
        <p:nvGrpSpPr>
          <p:cNvPr name="Group 14" id="14"/>
          <p:cNvGrpSpPr/>
          <p:nvPr/>
        </p:nvGrpSpPr>
        <p:grpSpPr>
          <a:xfrm rot="2700000">
            <a:off x="12457413" y="2124667"/>
            <a:ext cx="85198" cy="85198"/>
            <a:chOff x="0" y="0"/>
            <a:chExt cx="50173" cy="50173"/>
          </a:xfrm>
        </p:grpSpPr>
        <p:sp>
          <p:nvSpPr>
            <p:cNvPr name="Freeform 15" id="15"/>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6" id="16"/>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1710366" y="1110231"/>
            <a:ext cx="1578153" cy="707835"/>
            <a:chOff x="0" y="0"/>
            <a:chExt cx="929365" cy="416840"/>
          </a:xfrm>
        </p:grpSpPr>
        <p:sp>
          <p:nvSpPr>
            <p:cNvPr name="Freeform 18" id="18"/>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41BFD5"/>
              </a:solidFill>
              <a:prstDash val="solid"/>
              <a:miter/>
            </a:ln>
          </p:spPr>
        </p:sp>
        <p:sp>
          <p:nvSpPr>
            <p:cNvPr name="TextBox 19" id="19"/>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0" id="20"/>
          <p:cNvSpPr/>
          <p:nvPr/>
        </p:nvSpPr>
        <p:spPr>
          <a:xfrm flipV="true">
            <a:off x="11702369" y="1510476"/>
            <a:ext cx="1586150" cy="0"/>
          </a:xfrm>
          <a:prstGeom prst="line">
            <a:avLst/>
          </a:prstGeom>
          <a:ln cap="flat" w="9525">
            <a:solidFill>
              <a:srgbClr val="1FB5FF"/>
            </a:solidFill>
            <a:prstDash val="sysDash"/>
            <a:headEnd type="none" len="sm" w="sm"/>
            <a:tailEnd type="none" len="sm" w="sm"/>
          </a:ln>
        </p:spPr>
      </p:sp>
      <p:sp>
        <p:nvSpPr>
          <p:cNvPr name="AutoShape 21" id="21"/>
          <p:cNvSpPr/>
          <p:nvPr/>
        </p:nvSpPr>
        <p:spPr>
          <a:xfrm flipV="true">
            <a:off x="14343906" y="1818066"/>
            <a:ext cx="0" cy="288956"/>
          </a:xfrm>
          <a:prstGeom prst="line">
            <a:avLst/>
          </a:prstGeom>
          <a:ln cap="flat" w="9525">
            <a:solidFill>
              <a:srgbClr val="1FB5FF"/>
            </a:solidFill>
            <a:prstDash val="sysDash"/>
            <a:headEnd type="none" len="sm" w="sm"/>
            <a:tailEnd type="none" len="sm" w="sm"/>
          </a:ln>
        </p:spPr>
      </p:sp>
      <p:grpSp>
        <p:nvGrpSpPr>
          <p:cNvPr name="Group 22" id="22"/>
          <p:cNvGrpSpPr/>
          <p:nvPr/>
        </p:nvGrpSpPr>
        <p:grpSpPr>
          <a:xfrm rot="2700000">
            <a:off x="14301877" y="2124667"/>
            <a:ext cx="85198" cy="85198"/>
            <a:chOff x="0" y="0"/>
            <a:chExt cx="50173" cy="50173"/>
          </a:xfrm>
        </p:grpSpPr>
        <p:sp>
          <p:nvSpPr>
            <p:cNvPr name="Freeform 23" id="23"/>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4" id="24"/>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0">
            <a:off x="13554830" y="1110231"/>
            <a:ext cx="1578153" cy="707835"/>
            <a:chOff x="0" y="0"/>
            <a:chExt cx="929365" cy="416840"/>
          </a:xfrm>
        </p:grpSpPr>
        <p:sp>
          <p:nvSpPr>
            <p:cNvPr name="Freeform 26" id="26"/>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27" id="27"/>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8" id="28"/>
          <p:cNvSpPr/>
          <p:nvPr/>
        </p:nvSpPr>
        <p:spPr>
          <a:xfrm flipV="true">
            <a:off x="13546833" y="1510476"/>
            <a:ext cx="1586150" cy="0"/>
          </a:xfrm>
          <a:prstGeom prst="line">
            <a:avLst/>
          </a:prstGeom>
          <a:ln cap="flat" w="9525">
            <a:solidFill>
              <a:srgbClr val="1FB5FF"/>
            </a:solidFill>
            <a:prstDash val="sysDash"/>
            <a:headEnd type="none" len="sm" w="sm"/>
            <a:tailEnd type="none" len="sm" w="sm"/>
          </a:ln>
        </p:spPr>
      </p:sp>
      <p:sp>
        <p:nvSpPr>
          <p:cNvPr name="TextBox 29" id="29"/>
          <p:cNvSpPr txBox="true"/>
          <p:nvPr/>
        </p:nvSpPr>
        <p:spPr>
          <a:xfrm rot="0">
            <a:off x="1612825" y="1649170"/>
            <a:ext cx="6059915"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a:t>
            </a:r>
            <a:r>
              <a:rPr lang="en-US" sz="5600">
                <a:solidFill>
                  <a:srgbClr val="004AAD"/>
                </a:solidFill>
                <a:latin typeface="TDTD원고딕"/>
                <a:ea typeface="TDTD원고딕"/>
                <a:cs typeface="TDTD원고딕"/>
                <a:sym typeface="TDTD원고딕"/>
              </a:rPr>
              <a:t> 프로젝트 진행</a:t>
            </a:r>
          </a:p>
        </p:txBody>
      </p:sp>
      <p:sp>
        <p:nvSpPr>
          <p:cNvPr name="TextBox 30" id="30"/>
          <p:cNvSpPr txBox="true"/>
          <p:nvPr/>
        </p:nvSpPr>
        <p:spPr>
          <a:xfrm rot="0">
            <a:off x="3146352" y="2554680"/>
            <a:ext cx="2018035" cy="563880"/>
          </a:xfrm>
          <a:prstGeom prst="rect">
            <a:avLst/>
          </a:prstGeom>
        </p:spPr>
        <p:txBody>
          <a:bodyPr anchor="t" rtlCol="false" tIns="0" lIns="0" bIns="0" rIns="0">
            <a:spAutoFit/>
          </a:bodyPr>
          <a:lstStyle/>
          <a:p>
            <a:pPr algn="ctr">
              <a:lnSpc>
                <a:spcPts val="4620"/>
              </a:lnSpc>
            </a:pPr>
            <a:r>
              <a:rPr lang="en-US" sz="3300">
                <a:solidFill>
                  <a:srgbClr val="004AAD"/>
                </a:solidFill>
                <a:latin typeface="Noto Sans Kr"/>
                <a:ea typeface="Noto Sans Kr"/>
                <a:cs typeface="Noto Sans Kr"/>
                <a:sym typeface="Noto Sans Kr"/>
              </a:rPr>
              <a:t>면접 Agent</a:t>
            </a:r>
          </a:p>
        </p:txBody>
      </p:sp>
      <p:sp>
        <p:nvSpPr>
          <p:cNvPr name="TextBox 31" id="31"/>
          <p:cNvSpPr txBox="true"/>
          <p:nvPr/>
        </p:nvSpPr>
        <p:spPr>
          <a:xfrm rot="0">
            <a:off x="10035779" y="1539510"/>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32" id="32"/>
          <p:cNvSpPr txBox="true"/>
          <p:nvPr/>
        </p:nvSpPr>
        <p:spPr>
          <a:xfrm rot="0">
            <a:off x="9865902" y="1219722"/>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직무적성 문제 생성</a:t>
            </a:r>
          </a:p>
        </p:txBody>
      </p:sp>
      <p:sp>
        <p:nvSpPr>
          <p:cNvPr name="TextBox 33" id="33"/>
          <p:cNvSpPr txBox="true"/>
          <p:nvPr/>
        </p:nvSpPr>
        <p:spPr>
          <a:xfrm rot="0">
            <a:off x="11880243" y="1543814"/>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34" id="34"/>
          <p:cNvSpPr txBox="true"/>
          <p:nvPr/>
        </p:nvSpPr>
        <p:spPr>
          <a:xfrm rot="0">
            <a:off x="11710366" y="1224025"/>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면접</a:t>
            </a:r>
          </a:p>
        </p:txBody>
      </p:sp>
      <p:sp>
        <p:nvSpPr>
          <p:cNvPr name="TextBox 35" id="35"/>
          <p:cNvSpPr txBox="true"/>
          <p:nvPr/>
        </p:nvSpPr>
        <p:spPr>
          <a:xfrm rot="0">
            <a:off x="15248422" y="1138756"/>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36" id="36"/>
          <p:cNvSpPr txBox="true"/>
          <p:nvPr/>
        </p:nvSpPr>
        <p:spPr>
          <a:xfrm rot="0">
            <a:off x="8230921" y="1091181"/>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37" id="37"/>
          <p:cNvSpPr txBox="true"/>
          <p:nvPr/>
        </p:nvSpPr>
        <p:spPr>
          <a:xfrm rot="0">
            <a:off x="13724707" y="1543814"/>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38" id="38"/>
          <p:cNvSpPr txBox="true"/>
          <p:nvPr/>
        </p:nvSpPr>
        <p:spPr>
          <a:xfrm rot="0">
            <a:off x="13554830" y="1224025"/>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직무적성 문제 생성</a:t>
            </a:r>
          </a:p>
        </p:txBody>
      </p:sp>
      <p:sp>
        <p:nvSpPr>
          <p:cNvPr name="Freeform 39" id="39"/>
          <p:cNvSpPr/>
          <p:nvPr/>
        </p:nvSpPr>
        <p:spPr>
          <a:xfrm flipH="false" flipV="false" rot="0">
            <a:off x="2983491" y="3413835"/>
            <a:ext cx="13529539" cy="3810054"/>
          </a:xfrm>
          <a:custGeom>
            <a:avLst/>
            <a:gdLst/>
            <a:ahLst/>
            <a:cxnLst/>
            <a:rect r="r" b="b" t="t" l="l"/>
            <a:pathLst>
              <a:path h="3810054" w="13529539">
                <a:moveTo>
                  <a:pt x="0" y="0"/>
                </a:moveTo>
                <a:lnTo>
                  <a:pt x="13529539" y="0"/>
                </a:lnTo>
                <a:lnTo>
                  <a:pt x="13529539" y="3810054"/>
                </a:lnTo>
                <a:lnTo>
                  <a:pt x="0" y="3810054"/>
                </a:lnTo>
                <a:lnTo>
                  <a:pt x="0" y="0"/>
                </a:lnTo>
                <a:close/>
              </a:path>
            </a:pathLst>
          </a:custGeom>
          <a:blipFill>
            <a:blip r:embed="rId4"/>
            <a:stretch>
              <a:fillRect l="0" t="-133478" r="0" b="0"/>
            </a:stretch>
          </a:blipFill>
        </p:spPr>
      </p:sp>
      <p:sp>
        <p:nvSpPr>
          <p:cNvPr name="Freeform 40" id="40"/>
          <p:cNvSpPr/>
          <p:nvPr/>
        </p:nvSpPr>
        <p:spPr>
          <a:xfrm flipH="false" flipV="false" rot="0">
            <a:off x="2983491" y="4692262"/>
            <a:ext cx="3994107" cy="5367975"/>
          </a:xfrm>
          <a:custGeom>
            <a:avLst/>
            <a:gdLst/>
            <a:ahLst/>
            <a:cxnLst/>
            <a:rect r="r" b="b" t="t" l="l"/>
            <a:pathLst>
              <a:path h="5367975" w="3994107">
                <a:moveTo>
                  <a:pt x="0" y="0"/>
                </a:moveTo>
                <a:lnTo>
                  <a:pt x="3994107" y="0"/>
                </a:lnTo>
                <a:lnTo>
                  <a:pt x="3994107" y="5367975"/>
                </a:lnTo>
                <a:lnTo>
                  <a:pt x="0" y="5367975"/>
                </a:lnTo>
                <a:lnTo>
                  <a:pt x="0" y="0"/>
                </a:lnTo>
                <a:close/>
              </a:path>
            </a:pathLst>
          </a:custGeom>
          <a:blipFill>
            <a:blip r:embed="rId4"/>
            <a:stretch>
              <a:fillRect l="-3931" t="0" r="-257742" b="-76938"/>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107762" y="2197175"/>
            <a:ext cx="14305829" cy="0"/>
          </a:xfrm>
          <a:prstGeom prst="line">
            <a:avLst/>
          </a:prstGeom>
          <a:ln cap="flat" w="28575">
            <a:solidFill>
              <a:srgbClr val="1FB5FF"/>
            </a:solidFill>
            <a:prstDash val="solid"/>
            <a:headEnd type="none" len="sm" w="sm"/>
            <a:tailEnd type="none" len="sm" w="sm"/>
          </a:ln>
        </p:spPr>
      </p:sp>
      <p:grpSp>
        <p:nvGrpSpPr>
          <p:cNvPr name="Group 3" id="3"/>
          <p:cNvGrpSpPr/>
          <p:nvPr/>
        </p:nvGrpSpPr>
        <p:grpSpPr>
          <a:xfrm rot="0">
            <a:off x="1698421" y="4525997"/>
            <a:ext cx="8940740" cy="1438301"/>
            <a:chOff x="0" y="0"/>
            <a:chExt cx="2811553" cy="452296"/>
          </a:xfrm>
        </p:grpSpPr>
        <p:sp>
          <p:nvSpPr>
            <p:cNvPr name="Freeform 4" id="4"/>
            <p:cNvSpPr/>
            <p:nvPr/>
          </p:nvSpPr>
          <p:spPr>
            <a:xfrm flipH="false" flipV="false" rot="0">
              <a:off x="0" y="0"/>
              <a:ext cx="2811553" cy="452296"/>
            </a:xfrm>
            <a:custGeom>
              <a:avLst/>
              <a:gdLst/>
              <a:ahLst/>
              <a:cxnLst/>
              <a:rect r="r" b="b" t="t" l="l"/>
              <a:pathLst>
                <a:path h="452296" w="2811553">
                  <a:moveTo>
                    <a:pt x="0" y="0"/>
                  </a:moveTo>
                  <a:lnTo>
                    <a:pt x="2811553" y="0"/>
                  </a:lnTo>
                  <a:lnTo>
                    <a:pt x="2811553" y="452296"/>
                  </a:lnTo>
                  <a:lnTo>
                    <a:pt x="0" y="452296"/>
                  </a:lnTo>
                  <a:close/>
                </a:path>
              </a:pathLst>
            </a:custGeom>
            <a:solidFill>
              <a:srgbClr val="FFFFFF"/>
            </a:solidFill>
            <a:ln w="19050" cap="sq">
              <a:solidFill>
                <a:srgbClr val="1FB5FF"/>
              </a:solidFill>
              <a:prstDash val="solid"/>
              <a:miter/>
            </a:ln>
          </p:spPr>
        </p:sp>
        <p:sp>
          <p:nvSpPr>
            <p:cNvPr name="TextBox 5" id="5"/>
            <p:cNvSpPr txBox="true"/>
            <p:nvPr/>
          </p:nvSpPr>
          <p:spPr>
            <a:xfrm>
              <a:off x="0" y="-47625"/>
              <a:ext cx="2811553" cy="499921"/>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698421" y="6107377"/>
            <a:ext cx="8940740" cy="1438301"/>
            <a:chOff x="0" y="0"/>
            <a:chExt cx="2811553" cy="452296"/>
          </a:xfrm>
        </p:grpSpPr>
        <p:sp>
          <p:nvSpPr>
            <p:cNvPr name="Freeform 7" id="7"/>
            <p:cNvSpPr/>
            <p:nvPr/>
          </p:nvSpPr>
          <p:spPr>
            <a:xfrm flipH="false" flipV="false" rot="0">
              <a:off x="0" y="0"/>
              <a:ext cx="2811553" cy="452296"/>
            </a:xfrm>
            <a:custGeom>
              <a:avLst/>
              <a:gdLst/>
              <a:ahLst/>
              <a:cxnLst/>
              <a:rect r="r" b="b" t="t" l="l"/>
              <a:pathLst>
                <a:path h="452296" w="2811553">
                  <a:moveTo>
                    <a:pt x="0" y="0"/>
                  </a:moveTo>
                  <a:lnTo>
                    <a:pt x="2811553" y="0"/>
                  </a:lnTo>
                  <a:lnTo>
                    <a:pt x="2811553" y="452296"/>
                  </a:lnTo>
                  <a:lnTo>
                    <a:pt x="0" y="452296"/>
                  </a:lnTo>
                  <a:close/>
                </a:path>
              </a:pathLst>
            </a:custGeom>
            <a:solidFill>
              <a:srgbClr val="FFFFFF"/>
            </a:solidFill>
            <a:ln w="19050" cap="sq">
              <a:solidFill>
                <a:srgbClr val="1FB5FF"/>
              </a:solidFill>
              <a:prstDash val="solid"/>
              <a:miter/>
            </a:ln>
          </p:spPr>
        </p:sp>
        <p:sp>
          <p:nvSpPr>
            <p:cNvPr name="TextBox 8" id="8"/>
            <p:cNvSpPr txBox="true"/>
            <p:nvPr/>
          </p:nvSpPr>
          <p:spPr>
            <a:xfrm>
              <a:off x="0" y="-47625"/>
              <a:ext cx="2811553" cy="499921"/>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698421" y="7689272"/>
            <a:ext cx="8940740" cy="1438301"/>
            <a:chOff x="0" y="0"/>
            <a:chExt cx="2811553" cy="452296"/>
          </a:xfrm>
        </p:grpSpPr>
        <p:sp>
          <p:nvSpPr>
            <p:cNvPr name="Freeform 10" id="10"/>
            <p:cNvSpPr/>
            <p:nvPr/>
          </p:nvSpPr>
          <p:spPr>
            <a:xfrm flipH="false" flipV="false" rot="0">
              <a:off x="0" y="0"/>
              <a:ext cx="2811553" cy="452296"/>
            </a:xfrm>
            <a:custGeom>
              <a:avLst/>
              <a:gdLst/>
              <a:ahLst/>
              <a:cxnLst/>
              <a:rect r="r" b="b" t="t" l="l"/>
              <a:pathLst>
                <a:path h="452296" w="2811553">
                  <a:moveTo>
                    <a:pt x="0" y="0"/>
                  </a:moveTo>
                  <a:lnTo>
                    <a:pt x="2811553" y="0"/>
                  </a:lnTo>
                  <a:lnTo>
                    <a:pt x="2811553" y="452296"/>
                  </a:lnTo>
                  <a:lnTo>
                    <a:pt x="0" y="452296"/>
                  </a:lnTo>
                  <a:close/>
                </a:path>
              </a:pathLst>
            </a:custGeom>
            <a:solidFill>
              <a:srgbClr val="FFFFFF"/>
            </a:solidFill>
            <a:ln w="19050" cap="sq">
              <a:solidFill>
                <a:srgbClr val="1FB5FF"/>
              </a:solidFill>
              <a:prstDash val="solid"/>
              <a:miter/>
            </a:ln>
          </p:spPr>
        </p:sp>
        <p:sp>
          <p:nvSpPr>
            <p:cNvPr name="TextBox 11" id="11"/>
            <p:cNvSpPr txBox="true"/>
            <p:nvPr/>
          </p:nvSpPr>
          <p:spPr>
            <a:xfrm>
              <a:off x="0" y="-47625"/>
              <a:ext cx="2811553" cy="499921"/>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4425077" y="4893955"/>
            <a:ext cx="5938541" cy="692339"/>
          </a:xfrm>
          <a:prstGeom prst="rect">
            <a:avLst/>
          </a:prstGeom>
        </p:spPr>
        <p:txBody>
          <a:bodyPr anchor="t" rtlCol="false" tIns="0" lIns="0" bIns="0" rIns="0">
            <a:spAutoFit/>
          </a:bodyPr>
          <a:lstStyle/>
          <a:p>
            <a:pPr algn="just">
              <a:lnSpc>
                <a:spcPts val="2999"/>
              </a:lnSpc>
            </a:pPr>
            <a:r>
              <a:rPr lang="en-US" b="true" sz="2142" spc="23">
                <a:solidFill>
                  <a:srgbClr val="004AAD"/>
                </a:solidFill>
                <a:latin typeface="Nanum Gothic Bold"/>
                <a:ea typeface="Nanum Gothic Bold"/>
                <a:cs typeface="Nanum Gothic Bold"/>
                <a:sym typeface="Nanum Gothic Bold"/>
              </a:rPr>
              <a:t>인성 중심 평가</a:t>
            </a:r>
          </a:p>
          <a:p>
            <a:pPr algn="just">
              <a:lnSpc>
                <a:spcPts val="2579"/>
              </a:lnSpc>
            </a:pPr>
            <a:r>
              <a:rPr lang="en-US" sz="1842" spc="20">
                <a:solidFill>
                  <a:srgbClr val="004AAD"/>
                </a:solidFill>
                <a:latin typeface="Nanum Gothic"/>
                <a:ea typeface="Nanum Gothic"/>
                <a:cs typeface="Nanum Gothic"/>
                <a:sym typeface="Nanum Gothic"/>
              </a:rPr>
              <a:t>시나리오 질문, 심리적 특성(Big Five 기반), 게임형 테스트</a:t>
            </a:r>
          </a:p>
        </p:txBody>
      </p:sp>
      <p:sp>
        <p:nvSpPr>
          <p:cNvPr name="TextBox 13" id="13"/>
          <p:cNvSpPr txBox="true"/>
          <p:nvPr/>
        </p:nvSpPr>
        <p:spPr>
          <a:xfrm rot="0">
            <a:off x="4425077" y="6347130"/>
            <a:ext cx="5938541" cy="1016189"/>
          </a:xfrm>
          <a:prstGeom prst="rect">
            <a:avLst/>
          </a:prstGeom>
        </p:spPr>
        <p:txBody>
          <a:bodyPr anchor="t" rtlCol="false" tIns="0" lIns="0" bIns="0" rIns="0">
            <a:spAutoFit/>
          </a:bodyPr>
          <a:lstStyle/>
          <a:p>
            <a:pPr algn="just">
              <a:lnSpc>
                <a:spcPts val="2999"/>
              </a:lnSpc>
            </a:pPr>
            <a:r>
              <a:rPr lang="en-US" b="true" sz="2142" spc="23">
                <a:solidFill>
                  <a:srgbClr val="004AAD"/>
                </a:solidFill>
                <a:latin typeface="Nanum Gothic Bold"/>
                <a:ea typeface="Nanum Gothic Bold"/>
                <a:cs typeface="Nanum Gothic Bold"/>
                <a:sym typeface="Nanum Gothic Bold"/>
              </a:rPr>
              <a:t>직무 역량 중심 ( 지원서 - 공고 매칭 )</a:t>
            </a:r>
          </a:p>
          <a:p>
            <a:pPr algn="just">
              <a:lnSpc>
                <a:spcPts val="2579"/>
              </a:lnSpc>
            </a:pPr>
            <a:r>
              <a:rPr lang="en-US" sz="1842" spc="20">
                <a:solidFill>
                  <a:srgbClr val="004AAD"/>
                </a:solidFill>
                <a:latin typeface="Nanum Gothic"/>
                <a:ea typeface="Nanum Gothic"/>
                <a:cs typeface="Nanum Gothic"/>
                <a:sym typeface="Nanum Gothic"/>
              </a:rPr>
              <a:t>실무 역량, 문제 해결 능력, 커뮤니케이션, 성장 가능성, 협업 태도</a:t>
            </a:r>
          </a:p>
        </p:txBody>
      </p:sp>
      <p:sp>
        <p:nvSpPr>
          <p:cNvPr name="TextBox 14" id="14"/>
          <p:cNvSpPr txBox="true"/>
          <p:nvPr/>
        </p:nvSpPr>
        <p:spPr>
          <a:xfrm rot="0">
            <a:off x="4393672" y="7949169"/>
            <a:ext cx="5969946" cy="692339"/>
          </a:xfrm>
          <a:prstGeom prst="rect">
            <a:avLst/>
          </a:prstGeom>
        </p:spPr>
        <p:txBody>
          <a:bodyPr anchor="t" rtlCol="false" tIns="0" lIns="0" bIns="0" rIns="0">
            <a:spAutoFit/>
          </a:bodyPr>
          <a:lstStyle/>
          <a:p>
            <a:pPr algn="just">
              <a:lnSpc>
                <a:spcPts val="2999"/>
              </a:lnSpc>
            </a:pPr>
            <a:r>
              <a:rPr lang="en-US" b="true" sz="2142" spc="23">
                <a:solidFill>
                  <a:srgbClr val="004AAD"/>
                </a:solidFill>
                <a:latin typeface="Nanum Gothic Bold"/>
                <a:ea typeface="Nanum Gothic Bold"/>
                <a:cs typeface="Nanum Gothic Bold"/>
                <a:sym typeface="Nanum Gothic Bold"/>
              </a:rPr>
              <a:t>기업 문화 적합도 중심</a:t>
            </a:r>
          </a:p>
          <a:p>
            <a:pPr algn="just">
              <a:lnSpc>
                <a:spcPts val="2579"/>
              </a:lnSpc>
            </a:pPr>
            <a:r>
              <a:rPr lang="en-US" sz="1842" spc="20">
                <a:solidFill>
                  <a:srgbClr val="004AAD"/>
                </a:solidFill>
                <a:latin typeface="Nanum Gothic"/>
                <a:ea typeface="Nanum Gothic"/>
                <a:cs typeface="Nanum Gothic"/>
                <a:sym typeface="Nanum Gothic"/>
              </a:rPr>
              <a:t>기업 인재상, 문화, 핵심 가치, 뉴스, 상황대처 능력</a:t>
            </a:r>
          </a:p>
        </p:txBody>
      </p:sp>
      <p:sp>
        <p:nvSpPr>
          <p:cNvPr name="TextBox 15" id="15"/>
          <p:cNvSpPr txBox="true"/>
          <p:nvPr/>
        </p:nvSpPr>
        <p:spPr>
          <a:xfrm rot="0">
            <a:off x="2355864" y="5053670"/>
            <a:ext cx="1083671" cy="360534"/>
          </a:xfrm>
          <a:prstGeom prst="rect">
            <a:avLst/>
          </a:prstGeom>
        </p:spPr>
        <p:txBody>
          <a:bodyPr anchor="t" rtlCol="false" tIns="0" lIns="0" bIns="0" rIns="0">
            <a:spAutoFit/>
          </a:bodyPr>
          <a:lstStyle/>
          <a:p>
            <a:pPr algn="l">
              <a:lnSpc>
                <a:spcPts val="2814"/>
              </a:lnSpc>
            </a:pPr>
            <a:r>
              <a:rPr lang="en-US" sz="2345" b="true">
                <a:solidFill>
                  <a:srgbClr val="004AAD"/>
                </a:solidFill>
                <a:latin typeface="Nanum Gothic Bold"/>
                <a:ea typeface="Nanum Gothic Bold"/>
                <a:cs typeface="Nanum Gothic Bold"/>
                <a:sym typeface="Nanum Gothic Bold"/>
              </a:rPr>
              <a:t> AI 면접</a:t>
            </a:r>
          </a:p>
        </p:txBody>
      </p:sp>
      <p:sp>
        <p:nvSpPr>
          <p:cNvPr name="TextBox 16" id="16"/>
          <p:cNvSpPr txBox="true"/>
          <p:nvPr/>
        </p:nvSpPr>
        <p:spPr>
          <a:xfrm rot="0">
            <a:off x="2355864" y="6641497"/>
            <a:ext cx="1625095" cy="360534"/>
          </a:xfrm>
          <a:prstGeom prst="rect">
            <a:avLst/>
          </a:prstGeom>
        </p:spPr>
        <p:txBody>
          <a:bodyPr anchor="t" rtlCol="false" tIns="0" lIns="0" bIns="0" rIns="0">
            <a:spAutoFit/>
          </a:bodyPr>
          <a:lstStyle/>
          <a:p>
            <a:pPr algn="l">
              <a:lnSpc>
                <a:spcPts val="2814"/>
              </a:lnSpc>
            </a:pPr>
            <a:r>
              <a:rPr lang="en-US" sz="2345" b="true">
                <a:solidFill>
                  <a:srgbClr val="004AAD"/>
                </a:solidFill>
                <a:latin typeface="Nanum Gothic Ultra-Bold"/>
                <a:ea typeface="Nanum Gothic Ultra-Bold"/>
                <a:cs typeface="Nanum Gothic Ultra-Bold"/>
                <a:sym typeface="Nanum Gothic Ultra-Bold"/>
              </a:rPr>
              <a:t>실무진 면접</a:t>
            </a:r>
          </a:p>
        </p:txBody>
      </p:sp>
      <p:sp>
        <p:nvSpPr>
          <p:cNvPr name="TextBox 17" id="17"/>
          <p:cNvSpPr txBox="true"/>
          <p:nvPr/>
        </p:nvSpPr>
        <p:spPr>
          <a:xfrm rot="0">
            <a:off x="2355864" y="8267013"/>
            <a:ext cx="1625095" cy="360534"/>
          </a:xfrm>
          <a:prstGeom prst="rect">
            <a:avLst/>
          </a:prstGeom>
        </p:spPr>
        <p:txBody>
          <a:bodyPr anchor="t" rtlCol="false" tIns="0" lIns="0" bIns="0" rIns="0">
            <a:spAutoFit/>
          </a:bodyPr>
          <a:lstStyle/>
          <a:p>
            <a:pPr algn="l">
              <a:lnSpc>
                <a:spcPts val="2814"/>
              </a:lnSpc>
            </a:pPr>
            <a:r>
              <a:rPr lang="en-US" sz="2345" b="true">
                <a:solidFill>
                  <a:srgbClr val="004AAD"/>
                </a:solidFill>
                <a:latin typeface="Nanum Gothic Ultra-Bold"/>
                <a:ea typeface="Nanum Gothic Ultra-Bold"/>
                <a:cs typeface="Nanum Gothic Ultra-Bold"/>
                <a:sym typeface="Nanum Gothic Ultra-Bold"/>
              </a:rPr>
              <a:t>임원진 면접</a:t>
            </a:r>
          </a:p>
        </p:txBody>
      </p:sp>
      <p:grpSp>
        <p:nvGrpSpPr>
          <p:cNvPr name="Group 18" id="18"/>
          <p:cNvGrpSpPr/>
          <p:nvPr/>
        </p:nvGrpSpPr>
        <p:grpSpPr>
          <a:xfrm rot="2700000">
            <a:off x="1388446" y="4932834"/>
            <a:ext cx="619950" cy="624627"/>
            <a:chOff x="0" y="0"/>
            <a:chExt cx="194953" cy="196424"/>
          </a:xfrm>
        </p:grpSpPr>
        <p:sp>
          <p:nvSpPr>
            <p:cNvPr name="Freeform 19" id="19"/>
            <p:cNvSpPr/>
            <p:nvPr/>
          </p:nvSpPr>
          <p:spPr>
            <a:xfrm flipH="false" flipV="false" rot="0">
              <a:off x="0" y="0"/>
              <a:ext cx="194953" cy="196424"/>
            </a:xfrm>
            <a:custGeom>
              <a:avLst/>
              <a:gdLst/>
              <a:ahLst/>
              <a:cxnLst/>
              <a:rect r="r" b="b" t="t" l="l"/>
              <a:pathLst>
                <a:path h="196424" w="194953">
                  <a:moveTo>
                    <a:pt x="0" y="0"/>
                  </a:moveTo>
                  <a:lnTo>
                    <a:pt x="194953" y="0"/>
                  </a:lnTo>
                  <a:lnTo>
                    <a:pt x="194953" y="196424"/>
                  </a:lnTo>
                  <a:lnTo>
                    <a:pt x="0" y="196424"/>
                  </a:lnTo>
                  <a:close/>
                </a:path>
              </a:pathLst>
            </a:custGeom>
            <a:solidFill>
              <a:srgbClr val="000000">
                <a:alpha val="0"/>
              </a:srgbClr>
            </a:solidFill>
            <a:ln w="19050" cap="sq">
              <a:solidFill>
                <a:srgbClr val="1FB5FF"/>
              </a:solidFill>
              <a:prstDash val="solid"/>
              <a:miter/>
            </a:ln>
          </p:spPr>
        </p:sp>
        <p:sp>
          <p:nvSpPr>
            <p:cNvPr name="TextBox 20" id="20"/>
            <p:cNvSpPr txBox="true"/>
            <p:nvPr/>
          </p:nvSpPr>
          <p:spPr>
            <a:xfrm>
              <a:off x="0" y="-47625"/>
              <a:ext cx="194953" cy="244049"/>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2700000">
            <a:off x="1388446" y="6522466"/>
            <a:ext cx="619950" cy="624627"/>
            <a:chOff x="0" y="0"/>
            <a:chExt cx="194953" cy="196424"/>
          </a:xfrm>
        </p:grpSpPr>
        <p:sp>
          <p:nvSpPr>
            <p:cNvPr name="Freeform 22" id="22"/>
            <p:cNvSpPr/>
            <p:nvPr/>
          </p:nvSpPr>
          <p:spPr>
            <a:xfrm flipH="false" flipV="false" rot="0">
              <a:off x="0" y="0"/>
              <a:ext cx="194953" cy="196424"/>
            </a:xfrm>
            <a:custGeom>
              <a:avLst/>
              <a:gdLst/>
              <a:ahLst/>
              <a:cxnLst/>
              <a:rect r="r" b="b" t="t" l="l"/>
              <a:pathLst>
                <a:path h="196424" w="194953">
                  <a:moveTo>
                    <a:pt x="0" y="0"/>
                  </a:moveTo>
                  <a:lnTo>
                    <a:pt x="194953" y="0"/>
                  </a:lnTo>
                  <a:lnTo>
                    <a:pt x="194953" y="196424"/>
                  </a:lnTo>
                  <a:lnTo>
                    <a:pt x="0" y="196424"/>
                  </a:lnTo>
                  <a:close/>
                </a:path>
              </a:pathLst>
            </a:custGeom>
            <a:solidFill>
              <a:srgbClr val="000000">
                <a:alpha val="0"/>
              </a:srgbClr>
            </a:solidFill>
            <a:ln w="19050" cap="sq">
              <a:solidFill>
                <a:srgbClr val="1FB5FF"/>
              </a:solidFill>
              <a:prstDash val="solid"/>
              <a:miter/>
            </a:ln>
          </p:spPr>
        </p:sp>
        <p:sp>
          <p:nvSpPr>
            <p:cNvPr name="TextBox 23" id="23"/>
            <p:cNvSpPr txBox="true"/>
            <p:nvPr/>
          </p:nvSpPr>
          <p:spPr>
            <a:xfrm>
              <a:off x="0" y="-47625"/>
              <a:ext cx="194953" cy="244049"/>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2700000">
            <a:off x="1388446" y="8104362"/>
            <a:ext cx="619950" cy="624627"/>
            <a:chOff x="0" y="0"/>
            <a:chExt cx="194953" cy="196424"/>
          </a:xfrm>
        </p:grpSpPr>
        <p:sp>
          <p:nvSpPr>
            <p:cNvPr name="Freeform 25" id="25"/>
            <p:cNvSpPr/>
            <p:nvPr/>
          </p:nvSpPr>
          <p:spPr>
            <a:xfrm flipH="false" flipV="false" rot="0">
              <a:off x="0" y="0"/>
              <a:ext cx="194953" cy="196424"/>
            </a:xfrm>
            <a:custGeom>
              <a:avLst/>
              <a:gdLst/>
              <a:ahLst/>
              <a:cxnLst/>
              <a:rect r="r" b="b" t="t" l="l"/>
              <a:pathLst>
                <a:path h="196424" w="194953">
                  <a:moveTo>
                    <a:pt x="0" y="0"/>
                  </a:moveTo>
                  <a:lnTo>
                    <a:pt x="194953" y="0"/>
                  </a:lnTo>
                  <a:lnTo>
                    <a:pt x="194953" y="196424"/>
                  </a:lnTo>
                  <a:lnTo>
                    <a:pt x="0" y="196424"/>
                  </a:lnTo>
                  <a:close/>
                </a:path>
              </a:pathLst>
            </a:custGeom>
            <a:solidFill>
              <a:srgbClr val="000000">
                <a:alpha val="0"/>
              </a:srgbClr>
            </a:solidFill>
            <a:ln w="19050" cap="sq">
              <a:solidFill>
                <a:srgbClr val="1FB5FF"/>
              </a:solidFill>
              <a:prstDash val="solid"/>
              <a:miter/>
            </a:ln>
          </p:spPr>
        </p:sp>
        <p:sp>
          <p:nvSpPr>
            <p:cNvPr name="TextBox 26" id="26"/>
            <p:cNvSpPr txBox="true"/>
            <p:nvPr/>
          </p:nvSpPr>
          <p:spPr>
            <a:xfrm>
              <a:off x="0" y="-47625"/>
              <a:ext cx="194953" cy="244049"/>
            </a:xfrm>
            <a:prstGeom prst="rect">
              <a:avLst/>
            </a:prstGeom>
          </p:spPr>
          <p:txBody>
            <a:bodyPr anchor="ctr" rtlCol="false" tIns="50800" lIns="50800" bIns="50800" rIns="50800"/>
            <a:lstStyle/>
            <a:p>
              <a:pPr algn="ctr">
                <a:lnSpc>
                  <a:spcPts val="2659"/>
                </a:lnSpc>
                <a:spcBef>
                  <a:spcPct val="0"/>
                </a:spcBef>
              </a:pPr>
            </a:p>
          </p:txBody>
        </p:sp>
      </p:grpSp>
      <p:sp>
        <p:nvSpPr>
          <p:cNvPr name="TextBox 27" id="27"/>
          <p:cNvSpPr txBox="true"/>
          <p:nvPr/>
        </p:nvSpPr>
        <p:spPr>
          <a:xfrm rot="0">
            <a:off x="1612825" y="1649170"/>
            <a:ext cx="8428581"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질문 추천 Agent</a:t>
            </a:r>
          </a:p>
        </p:txBody>
      </p:sp>
      <p:grpSp>
        <p:nvGrpSpPr>
          <p:cNvPr name="Group 28" id="28"/>
          <p:cNvGrpSpPr/>
          <p:nvPr/>
        </p:nvGrpSpPr>
        <p:grpSpPr>
          <a:xfrm rot="0">
            <a:off x="1615966" y="3337126"/>
            <a:ext cx="2852472" cy="740304"/>
            <a:chOff x="0" y="0"/>
            <a:chExt cx="528345" cy="137122"/>
          </a:xfrm>
        </p:grpSpPr>
        <p:sp>
          <p:nvSpPr>
            <p:cNvPr name="Freeform 29" id="29"/>
            <p:cNvSpPr/>
            <p:nvPr/>
          </p:nvSpPr>
          <p:spPr>
            <a:xfrm flipH="false" flipV="false" rot="0">
              <a:off x="0" y="0"/>
              <a:ext cx="528345" cy="137122"/>
            </a:xfrm>
            <a:custGeom>
              <a:avLst/>
              <a:gdLst/>
              <a:ahLst/>
              <a:cxnLst/>
              <a:rect r="r" b="b" t="t" l="l"/>
              <a:pathLst>
                <a:path h="137122" w="528345">
                  <a:moveTo>
                    <a:pt x="24427" y="0"/>
                  </a:moveTo>
                  <a:lnTo>
                    <a:pt x="503918" y="0"/>
                  </a:lnTo>
                  <a:cubicBezTo>
                    <a:pt x="510397" y="0"/>
                    <a:pt x="516610" y="2574"/>
                    <a:pt x="521191" y="7154"/>
                  </a:cubicBezTo>
                  <a:cubicBezTo>
                    <a:pt x="525772" y="11735"/>
                    <a:pt x="528345" y="17949"/>
                    <a:pt x="528345" y="24427"/>
                  </a:cubicBezTo>
                  <a:lnTo>
                    <a:pt x="528345" y="112695"/>
                  </a:lnTo>
                  <a:cubicBezTo>
                    <a:pt x="528345" y="119173"/>
                    <a:pt x="525772" y="125386"/>
                    <a:pt x="521191" y="129967"/>
                  </a:cubicBezTo>
                  <a:cubicBezTo>
                    <a:pt x="516610" y="134548"/>
                    <a:pt x="510397" y="137122"/>
                    <a:pt x="503918" y="137122"/>
                  </a:cubicBezTo>
                  <a:lnTo>
                    <a:pt x="24427" y="137122"/>
                  </a:lnTo>
                  <a:cubicBezTo>
                    <a:pt x="17949" y="137122"/>
                    <a:pt x="11735" y="134548"/>
                    <a:pt x="7154" y="129967"/>
                  </a:cubicBezTo>
                  <a:cubicBezTo>
                    <a:pt x="2574" y="125386"/>
                    <a:pt x="0" y="119173"/>
                    <a:pt x="0" y="112695"/>
                  </a:cubicBezTo>
                  <a:lnTo>
                    <a:pt x="0" y="24427"/>
                  </a:lnTo>
                  <a:cubicBezTo>
                    <a:pt x="0" y="17949"/>
                    <a:pt x="2574" y="11735"/>
                    <a:pt x="7154" y="7154"/>
                  </a:cubicBezTo>
                  <a:cubicBezTo>
                    <a:pt x="11735" y="2574"/>
                    <a:pt x="17949" y="0"/>
                    <a:pt x="24427" y="0"/>
                  </a:cubicBezTo>
                  <a:close/>
                </a:path>
              </a:pathLst>
            </a:custGeom>
            <a:solidFill>
              <a:srgbClr val="121278"/>
            </a:solidFill>
            <a:ln w="19050" cap="sq">
              <a:solidFill>
                <a:srgbClr val="24485E"/>
              </a:solidFill>
              <a:prstDash val="solid"/>
              <a:miter/>
            </a:ln>
          </p:spPr>
        </p:sp>
        <p:sp>
          <p:nvSpPr>
            <p:cNvPr name="TextBox 30" id="30"/>
            <p:cNvSpPr txBox="true"/>
            <p:nvPr/>
          </p:nvSpPr>
          <p:spPr>
            <a:xfrm>
              <a:off x="0" y="-47625"/>
              <a:ext cx="528345" cy="184747"/>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1612825" y="3454579"/>
            <a:ext cx="2840350" cy="448247"/>
          </a:xfrm>
          <a:prstGeom prst="rect">
            <a:avLst/>
          </a:prstGeom>
        </p:spPr>
        <p:txBody>
          <a:bodyPr anchor="t" rtlCol="false" tIns="0" lIns="0" bIns="0" rIns="0">
            <a:spAutoFit/>
          </a:bodyPr>
          <a:lstStyle/>
          <a:p>
            <a:pPr algn="ctr">
              <a:lnSpc>
                <a:spcPts val="3643"/>
              </a:lnSpc>
            </a:pPr>
            <a:r>
              <a:rPr lang="en-US" b="true" sz="2602" spc="-52">
                <a:solidFill>
                  <a:srgbClr val="FBFCF8"/>
                </a:solidFill>
                <a:latin typeface="TDTD순고딕 Bold"/>
                <a:ea typeface="TDTD순고딕 Bold"/>
                <a:cs typeface="TDTD순고딕 Bold"/>
                <a:sym typeface="TDTD순고딕 Bold"/>
              </a:rPr>
              <a:t>AI 질문 생성</a:t>
            </a:r>
          </a:p>
        </p:txBody>
      </p:sp>
      <p:sp>
        <p:nvSpPr>
          <p:cNvPr name="Freeform 32" id="32"/>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33" id="33"/>
          <p:cNvSpPr/>
          <p:nvPr/>
        </p:nvSpPr>
        <p:spPr>
          <a:xfrm flipH="false" flipV="false" rot="0">
            <a:off x="14422462" y="9516810"/>
            <a:ext cx="2006986" cy="736730"/>
          </a:xfrm>
          <a:custGeom>
            <a:avLst/>
            <a:gdLst/>
            <a:ahLst/>
            <a:cxnLst/>
            <a:rect r="r" b="b" t="t" l="l"/>
            <a:pathLst>
              <a:path h="736730" w="2006986">
                <a:moveTo>
                  <a:pt x="0" y="0"/>
                </a:moveTo>
                <a:lnTo>
                  <a:pt x="2006987" y="0"/>
                </a:lnTo>
                <a:lnTo>
                  <a:pt x="2006987" y="736731"/>
                </a:lnTo>
                <a:lnTo>
                  <a:pt x="0" y="736731"/>
                </a:lnTo>
                <a:lnTo>
                  <a:pt x="0" y="0"/>
                </a:lnTo>
                <a:close/>
              </a:path>
            </a:pathLst>
          </a:custGeom>
          <a:blipFill>
            <a:blip r:embed="rId3"/>
            <a:stretch>
              <a:fillRect l="0" t="-73860" r="0" b="-98557"/>
            </a:stretch>
          </a:blipFill>
        </p:spPr>
      </p:sp>
      <p:sp>
        <p:nvSpPr>
          <p:cNvPr name="AutoShape 34" id="34"/>
          <p:cNvSpPr/>
          <p:nvPr/>
        </p:nvSpPr>
        <p:spPr>
          <a:xfrm flipV="true">
            <a:off x="10654978" y="1813763"/>
            <a:ext cx="0" cy="288956"/>
          </a:xfrm>
          <a:prstGeom prst="line">
            <a:avLst/>
          </a:prstGeom>
          <a:ln cap="flat" w="9525">
            <a:solidFill>
              <a:srgbClr val="1FB5FF"/>
            </a:solidFill>
            <a:prstDash val="sysDash"/>
            <a:headEnd type="none" len="sm" w="sm"/>
            <a:tailEnd type="none" len="sm" w="sm"/>
          </a:ln>
        </p:spPr>
      </p:sp>
      <p:grpSp>
        <p:nvGrpSpPr>
          <p:cNvPr name="Group 35" id="35"/>
          <p:cNvGrpSpPr/>
          <p:nvPr/>
        </p:nvGrpSpPr>
        <p:grpSpPr>
          <a:xfrm rot="2700000">
            <a:off x="10612949" y="2120364"/>
            <a:ext cx="85198" cy="85198"/>
            <a:chOff x="0" y="0"/>
            <a:chExt cx="50173" cy="50173"/>
          </a:xfrm>
        </p:grpSpPr>
        <p:sp>
          <p:nvSpPr>
            <p:cNvPr name="Freeform 36" id="36"/>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37" id="37"/>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38" id="38"/>
          <p:cNvGrpSpPr/>
          <p:nvPr/>
        </p:nvGrpSpPr>
        <p:grpSpPr>
          <a:xfrm rot="0">
            <a:off x="9865902" y="1105928"/>
            <a:ext cx="1578153" cy="707835"/>
            <a:chOff x="0" y="0"/>
            <a:chExt cx="929365" cy="416840"/>
          </a:xfrm>
        </p:grpSpPr>
        <p:sp>
          <p:nvSpPr>
            <p:cNvPr name="Freeform 39" id="39"/>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40" id="40"/>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41" id="41"/>
          <p:cNvSpPr/>
          <p:nvPr/>
        </p:nvSpPr>
        <p:spPr>
          <a:xfrm flipV="true">
            <a:off x="9857905" y="1506173"/>
            <a:ext cx="1586150" cy="0"/>
          </a:xfrm>
          <a:prstGeom prst="line">
            <a:avLst/>
          </a:prstGeom>
          <a:ln cap="flat" w="9525">
            <a:solidFill>
              <a:srgbClr val="1FB5FF"/>
            </a:solidFill>
            <a:prstDash val="sysDash"/>
            <a:headEnd type="none" len="sm" w="sm"/>
            <a:tailEnd type="none" len="sm" w="sm"/>
          </a:ln>
        </p:spPr>
      </p:sp>
      <p:sp>
        <p:nvSpPr>
          <p:cNvPr name="TextBox 42" id="42"/>
          <p:cNvSpPr txBox="true"/>
          <p:nvPr/>
        </p:nvSpPr>
        <p:spPr>
          <a:xfrm rot="0">
            <a:off x="10035779" y="1539510"/>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직무 적합성 평가</a:t>
            </a:r>
          </a:p>
        </p:txBody>
      </p:sp>
      <p:sp>
        <p:nvSpPr>
          <p:cNvPr name="TextBox 43" id="43"/>
          <p:cNvSpPr txBox="true"/>
          <p:nvPr/>
        </p:nvSpPr>
        <p:spPr>
          <a:xfrm rot="0">
            <a:off x="9865902" y="1219722"/>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직무적성 문제 생성</a:t>
            </a:r>
          </a:p>
        </p:txBody>
      </p:sp>
      <p:sp>
        <p:nvSpPr>
          <p:cNvPr name="TextBox 44" id="44"/>
          <p:cNvSpPr txBox="true"/>
          <p:nvPr/>
        </p:nvSpPr>
        <p:spPr>
          <a:xfrm rot="0">
            <a:off x="15248422" y="1138756"/>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45" id="45"/>
          <p:cNvSpPr txBox="true"/>
          <p:nvPr/>
        </p:nvSpPr>
        <p:spPr>
          <a:xfrm rot="0">
            <a:off x="8230921" y="1091181"/>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AutoShape 46" id="46"/>
          <p:cNvSpPr/>
          <p:nvPr/>
        </p:nvSpPr>
        <p:spPr>
          <a:xfrm flipV="true">
            <a:off x="14510528" y="1809460"/>
            <a:ext cx="0" cy="288956"/>
          </a:xfrm>
          <a:prstGeom prst="line">
            <a:avLst/>
          </a:prstGeom>
          <a:ln cap="flat" w="9525">
            <a:solidFill>
              <a:srgbClr val="1FB5FF"/>
            </a:solidFill>
            <a:prstDash val="sysDash"/>
            <a:headEnd type="none" len="sm" w="sm"/>
            <a:tailEnd type="none" len="sm" w="sm"/>
          </a:ln>
        </p:spPr>
      </p:sp>
      <p:grpSp>
        <p:nvGrpSpPr>
          <p:cNvPr name="Group 47" id="47"/>
          <p:cNvGrpSpPr/>
          <p:nvPr/>
        </p:nvGrpSpPr>
        <p:grpSpPr>
          <a:xfrm rot="2700000">
            <a:off x="14468498" y="2116060"/>
            <a:ext cx="85198" cy="85198"/>
            <a:chOff x="0" y="0"/>
            <a:chExt cx="50173" cy="50173"/>
          </a:xfrm>
        </p:grpSpPr>
        <p:sp>
          <p:nvSpPr>
            <p:cNvPr name="Freeform 48" id="48"/>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49" id="49"/>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50" id="50"/>
          <p:cNvGrpSpPr/>
          <p:nvPr/>
        </p:nvGrpSpPr>
        <p:grpSpPr>
          <a:xfrm rot="0">
            <a:off x="13721451" y="1101624"/>
            <a:ext cx="1578153" cy="707835"/>
            <a:chOff x="0" y="0"/>
            <a:chExt cx="929365" cy="416840"/>
          </a:xfrm>
        </p:grpSpPr>
        <p:sp>
          <p:nvSpPr>
            <p:cNvPr name="Freeform 51" id="51"/>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9525" cap="sq">
              <a:solidFill>
                <a:srgbClr val="146FEA"/>
              </a:solidFill>
              <a:prstDash val="solid"/>
              <a:miter/>
            </a:ln>
          </p:spPr>
        </p:sp>
        <p:sp>
          <p:nvSpPr>
            <p:cNvPr name="TextBox 52" id="52"/>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53" id="53"/>
          <p:cNvSpPr/>
          <p:nvPr/>
        </p:nvSpPr>
        <p:spPr>
          <a:xfrm flipV="true">
            <a:off x="13713454" y="1501870"/>
            <a:ext cx="1586150" cy="0"/>
          </a:xfrm>
          <a:prstGeom prst="line">
            <a:avLst/>
          </a:prstGeom>
          <a:ln cap="flat" w="9525">
            <a:solidFill>
              <a:srgbClr val="1FB5FF"/>
            </a:solidFill>
            <a:prstDash val="sysDash"/>
            <a:headEnd type="none" len="sm" w="sm"/>
            <a:tailEnd type="none" len="sm" w="sm"/>
          </a:ln>
        </p:spPr>
      </p:sp>
      <p:sp>
        <p:nvSpPr>
          <p:cNvPr name="TextBox 54" id="54"/>
          <p:cNvSpPr txBox="true"/>
          <p:nvPr/>
        </p:nvSpPr>
        <p:spPr>
          <a:xfrm rot="0">
            <a:off x="13891329" y="1535207"/>
            <a:ext cx="1238398" cy="194696"/>
          </a:xfrm>
          <a:prstGeom prst="rect">
            <a:avLst/>
          </a:prstGeom>
        </p:spPr>
        <p:txBody>
          <a:bodyPr anchor="t" rtlCol="false" tIns="0" lIns="0" bIns="0" rIns="0">
            <a:spAutoFit/>
          </a:bodyPr>
          <a:lstStyle/>
          <a:p>
            <a:pPr algn="ctr">
              <a:lnSpc>
                <a:spcPts val="1672"/>
              </a:lnSpc>
            </a:pPr>
            <a:r>
              <a:rPr lang="en-US" sz="983" spc="10">
                <a:solidFill>
                  <a:srgbClr val="004AAD"/>
                </a:solidFill>
                <a:latin typeface="Nanum Gothic"/>
                <a:ea typeface="Nanum Gothic"/>
                <a:cs typeface="Nanum Gothic"/>
                <a:sym typeface="Nanum Gothic"/>
              </a:rPr>
              <a:t>최종 선발</a:t>
            </a:r>
          </a:p>
        </p:txBody>
      </p:sp>
      <p:sp>
        <p:nvSpPr>
          <p:cNvPr name="TextBox 55" id="55"/>
          <p:cNvSpPr txBox="true"/>
          <p:nvPr/>
        </p:nvSpPr>
        <p:spPr>
          <a:xfrm rot="0">
            <a:off x="13721451" y="1215418"/>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최종 선발시스템</a:t>
            </a:r>
          </a:p>
        </p:txBody>
      </p:sp>
      <p:sp>
        <p:nvSpPr>
          <p:cNvPr name="AutoShape 56" id="56"/>
          <p:cNvSpPr/>
          <p:nvPr/>
        </p:nvSpPr>
        <p:spPr>
          <a:xfrm flipH="true" flipV="true">
            <a:off x="12503857" y="1963637"/>
            <a:ext cx="1442" cy="143385"/>
          </a:xfrm>
          <a:prstGeom prst="line">
            <a:avLst/>
          </a:prstGeom>
          <a:ln cap="flat" w="9525">
            <a:solidFill>
              <a:srgbClr val="1FB5FF"/>
            </a:solidFill>
            <a:prstDash val="sysDash"/>
            <a:headEnd type="none" len="sm" w="sm"/>
            <a:tailEnd type="none" len="sm" w="sm"/>
          </a:ln>
        </p:spPr>
      </p:sp>
      <p:grpSp>
        <p:nvGrpSpPr>
          <p:cNvPr name="Group 57" id="57"/>
          <p:cNvGrpSpPr/>
          <p:nvPr/>
        </p:nvGrpSpPr>
        <p:grpSpPr>
          <a:xfrm rot="2700000">
            <a:off x="12457413" y="2124667"/>
            <a:ext cx="85198" cy="85198"/>
            <a:chOff x="0" y="0"/>
            <a:chExt cx="50173" cy="50173"/>
          </a:xfrm>
        </p:grpSpPr>
        <p:sp>
          <p:nvSpPr>
            <p:cNvPr name="Freeform 58" id="58"/>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59" id="59"/>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60" id="60"/>
          <p:cNvGrpSpPr/>
          <p:nvPr/>
        </p:nvGrpSpPr>
        <p:grpSpPr>
          <a:xfrm rot="0">
            <a:off x="11559494" y="381061"/>
            <a:ext cx="1888727" cy="1582576"/>
            <a:chOff x="0" y="0"/>
            <a:chExt cx="721293" cy="604376"/>
          </a:xfrm>
        </p:grpSpPr>
        <p:sp>
          <p:nvSpPr>
            <p:cNvPr name="Freeform 61" id="61"/>
            <p:cNvSpPr/>
            <p:nvPr/>
          </p:nvSpPr>
          <p:spPr>
            <a:xfrm flipH="false" flipV="false" rot="0">
              <a:off x="0" y="0"/>
              <a:ext cx="721293" cy="604376"/>
            </a:xfrm>
            <a:custGeom>
              <a:avLst/>
              <a:gdLst/>
              <a:ahLst/>
              <a:cxnLst/>
              <a:rect r="r" b="b" t="t" l="l"/>
              <a:pathLst>
                <a:path h="604376" w="721293">
                  <a:moveTo>
                    <a:pt x="0" y="0"/>
                  </a:moveTo>
                  <a:lnTo>
                    <a:pt x="721293" y="0"/>
                  </a:lnTo>
                  <a:lnTo>
                    <a:pt x="721293" y="604376"/>
                  </a:lnTo>
                  <a:lnTo>
                    <a:pt x="0" y="604376"/>
                  </a:lnTo>
                  <a:close/>
                </a:path>
              </a:pathLst>
            </a:custGeom>
            <a:solidFill>
              <a:srgbClr val="FFFFFF"/>
            </a:solidFill>
            <a:ln w="66675" cap="sq">
              <a:solidFill>
                <a:srgbClr val="146FEA"/>
              </a:solidFill>
              <a:prstDash val="solid"/>
              <a:miter/>
            </a:ln>
          </p:spPr>
        </p:sp>
        <p:sp>
          <p:nvSpPr>
            <p:cNvPr name="TextBox 62" id="62"/>
            <p:cNvSpPr txBox="true"/>
            <p:nvPr/>
          </p:nvSpPr>
          <p:spPr>
            <a:xfrm>
              <a:off x="0" y="-47625"/>
              <a:ext cx="721293" cy="652001"/>
            </a:xfrm>
            <a:prstGeom prst="rect">
              <a:avLst/>
            </a:prstGeom>
          </p:spPr>
          <p:txBody>
            <a:bodyPr anchor="ctr" rtlCol="false" tIns="50800" lIns="50800" bIns="50800" rIns="50800"/>
            <a:lstStyle/>
            <a:p>
              <a:pPr algn="ctr">
                <a:lnSpc>
                  <a:spcPts val="2659"/>
                </a:lnSpc>
                <a:spcBef>
                  <a:spcPct val="0"/>
                </a:spcBef>
              </a:pPr>
            </a:p>
          </p:txBody>
        </p:sp>
      </p:grpSp>
      <p:sp>
        <p:nvSpPr>
          <p:cNvPr name="AutoShape 63" id="63"/>
          <p:cNvSpPr/>
          <p:nvPr/>
        </p:nvSpPr>
        <p:spPr>
          <a:xfrm>
            <a:off x="11682041" y="841933"/>
            <a:ext cx="1470967" cy="0"/>
          </a:xfrm>
          <a:prstGeom prst="line">
            <a:avLst/>
          </a:prstGeom>
          <a:ln cap="flat" w="9525">
            <a:solidFill>
              <a:srgbClr val="1FB5FF"/>
            </a:solidFill>
            <a:prstDash val="sysDash"/>
            <a:headEnd type="none" len="sm" w="sm"/>
            <a:tailEnd type="none" len="sm" w="sm"/>
          </a:ln>
        </p:spPr>
      </p:sp>
      <p:sp>
        <p:nvSpPr>
          <p:cNvPr name="TextBox 64" id="64"/>
          <p:cNvSpPr txBox="true"/>
          <p:nvPr/>
        </p:nvSpPr>
        <p:spPr>
          <a:xfrm rot="0">
            <a:off x="11643011" y="852832"/>
            <a:ext cx="1593514" cy="960931"/>
          </a:xfrm>
          <a:prstGeom prst="rect">
            <a:avLst/>
          </a:prstGeom>
        </p:spPr>
        <p:txBody>
          <a:bodyPr anchor="t" rtlCol="false" tIns="0" lIns="0" bIns="0" rIns="0">
            <a:spAutoFit/>
          </a:bodyPr>
          <a:lstStyle/>
          <a:p>
            <a:pPr algn="l" marL="327571" indent="-163786" lvl="1">
              <a:lnSpc>
                <a:spcPts val="2579"/>
              </a:lnSpc>
              <a:buFont typeface="Arial"/>
              <a:buChar char="•"/>
            </a:pPr>
            <a:r>
              <a:rPr lang="en-US" b="true" sz="1517" spc="16">
                <a:solidFill>
                  <a:srgbClr val="004AAD"/>
                </a:solidFill>
                <a:latin typeface="Nanum Gothic Bold"/>
                <a:ea typeface="Nanum Gothic Bold"/>
                <a:cs typeface="Nanum Gothic Bold"/>
                <a:sym typeface="Nanum Gothic Bold"/>
              </a:rPr>
              <a:t>AI 질문 추천</a:t>
            </a:r>
          </a:p>
          <a:p>
            <a:pPr algn="l" marL="327571" indent="-163786" lvl="1">
              <a:lnSpc>
                <a:spcPts val="2579"/>
              </a:lnSpc>
              <a:buFont typeface="Arial"/>
              <a:buChar char="•"/>
            </a:pPr>
            <a:r>
              <a:rPr lang="en-US" sz="1517" spc="16">
                <a:solidFill>
                  <a:srgbClr val="004AAD"/>
                </a:solidFill>
                <a:latin typeface="Nanum Gothic"/>
                <a:ea typeface="Nanum Gothic"/>
                <a:cs typeface="Nanum Gothic"/>
                <a:sym typeface="Nanum Gothic"/>
              </a:rPr>
              <a:t>영상/음성 분석</a:t>
            </a:r>
          </a:p>
          <a:p>
            <a:pPr algn="l" marL="327571" indent="-163786" lvl="1">
              <a:lnSpc>
                <a:spcPts val="2579"/>
              </a:lnSpc>
              <a:buFont typeface="Arial"/>
              <a:buChar char="•"/>
            </a:pPr>
            <a:r>
              <a:rPr lang="en-US" sz="1517" spc="16">
                <a:solidFill>
                  <a:srgbClr val="004AAD"/>
                </a:solidFill>
                <a:latin typeface="Nanum Gothic"/>
                <a:ea typeface="Nanum Gothic"/>
                <a:cs typeface="Nanum Gothic"/>
                <a:sym typeface="Nanum Gothic"/>
              </a:rPr>
              <a:t>AI 평가 제시</a:t>
            </a:r>
          </a:p>
        </p:txBody>
      </p:sp>
      <p:sp>
        <p:nvSpPr>
          <p:cNvPr name="TextBox 65" id="65"/>
          <p:cNvSpPr txBox="true"/>
          <p:nvPr/>
        </p:nvSpPr>
        <p:spPr>
          <a:xfrm rot="0">
            <a:off x="11288515" y="452887"/>
            <a:ext cx="2435327" cy="308084"/>
          </a:xfrm>
          <a:prstGeom prst="rect">
            <a:avLst/>
          </a:prstGeom>
        </p:spPr>
        <p:txBody>
          <a:bodyPr anchor="t" rtlCol="false" tIns="0" lIns="0" bIns="0" rIns="0">
            <a:spAutoFit/>
          </a:bodyPr>
          <a:lstStyle/>
          <a:p>
            <a:pPr algn="ctr">
              <a:lnSpc>
                <a:spcPts val="2317"/>
              </a:lnSpc>
            </a:pPr>
            <a:r>
              <a:rPr lang="en-US" b="true" sz="1931">
                <a:solidFill>
                  <a:srgbClr val="004AAD"/>
                </a:solidFill>
                <a:latin typeface="Nanum Gothic Ultra-Bold"/>
                <a:ea typeface="Nanum Gothic Ultra-Bold"/>
                <a:cs typeface="Nanum Gothic Ultra-Bold"/>
                <a:sym typeface="Nanum Gothic Ultra-Bold"/>
              </a:rPr>
              <a:t>면접</a:t>
            </a:r>
          </a:p>
        </p:txBody>
      </p:sp>
      <p:grpSp>
        <p:nvGrpSpPr>
          <p:cNvPr name="Group 66" id="66"/>
          <p:cNvGrpSpPr/>
          <p:nvPr/>
        </p:nvGrpSpPr>
        <p:grpSpPr>
          <a:xfrm rot="0">
            <a:off x="10858236" y="4507708"/>
            <a:ext cx="7249269" cy="4637637"/>
            <a:chOff x="0" y="0"/>
            <a:chExt cx="2279644" cy="1458376"/>
          </a:xfrm>
        </p:grpSpPr>
        <p:sp>
          <p:nvSpPr>
            <p:cNvPr name="Freeform 67" id="67"/>
            <p:cNvSpPr/>
            <p:nvPr/>
          </p:nvSpPr>
          <p:spPr>
            <a:xfrm flipH="false" flipV="false" rot="0">
              <a:off x="0" y="0"/>
              <a:ext cx="2279644" cy="1458376"/>
            </a:xfrm>
            <a:custGeom>
              <a:avLst/>
              <a:gdLst/>
              <a:ahLst/>
              <a:cxnLst/>
              <a:rect r="r" b="b" t="t" l="l"/>
              <a:pathLst>
                <a:path h="1458376" w="2279644">
                  <a:moveTo>
                    <a:pt x="0" y="0"/>
                  </a:moveTo>
                  <a:lnTo>
                    <a:pt x="2279644" y="0"/>
                  </a:lnTo>
                  <a:lnTo>
                    <a:pt x="2279644" y="1458376"/>
                  </a:lnTo>
                  <a:lnTo>
                    <a:pt x="0" y="1458376"/>
                  </a:lnTo>
                  <a:close/>
                </a:path>
              </a:pathLst>
            </a:custGeom>
            <a:solidFill>
              <a:srgbClr val="FFFFFF"/>
            </a:solidFill>
            <a:ln w="19050" cap="sq">
              <a:solidFill>
                <a:srgbClr val="1FB5FF"/>
              </a:solidFill>
              <a:prstDash val="solid"/>
              <a:miter/>
            </a:ln>
          </p:spPr>
        </p:sp>
        <p:sp>
          <p:nvSpPr>
            <p:cNvPr name="TextBox 68" id="68"/>
            <p:cNvSpPr txBox="true"/>
            <p:nvPr/>
          </p:nvSpPr>
          <p:spPr>
            <a:xfrm>
              <a:off x="0" y="-47625"/>
              <a:ext cx="2279644" cy="1506001"/>
            </a:xfrm>
            <a:prstGeom prst="rect">
              <a:avLst/>
            </a:prstGeom>
          </p:spPr>
          <p:txBody>
            <a:bodyPr anchor="ctr" rtlCol="false" tIns="50800" lIns="50800" bIns="50800" rIns="50800"/>
            <a:lstStyle/>
            <a:p>
              <a:pPr algn="ctr">
                <a:lnSpc>
                  <a:spcPts val="2659"/>
                </a:lnSpc>
                <a:spcBef>
                  <a:spcPct val="0"/>
                </a:spcBef>
              </a:pPr>
            </a:p>
          </p:txBody>
        </p:sp>
      </p:grpSp>
      <p:sp>
        <p:nvSpPr>
          <p:cNvPr name="TextBox 69" id="69"/>
          <p:cNvSpPr txBox="true"/>
          <p:nvPr/>
        </p:nvSpPr>
        <p:spPr>
          <a:xfrm rot="0">
            <a:off x="11781253" y="5224022"/>
            <a:ext cx="6032674" cy="332740"/>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210 디딤고딕"/>
                <a:ea typeface="210 디딤고딕"/>
                <a:cs typeface="210 디딤고딕"/>
                <a:sym typeface="210 디딤고딕"/>
              </a:rPr>
              <a:t>새로운 기술이나 도구를 배워야 할 때 어떻게 접근하시나요?</a:t>
            </a:r>
          </a:p>
        </p:txBody>
      </p:sp>
      <p:sp>
        <p:nvSpPr>
          <p:cNvPr name="TextBox 70" id="70"/>
          <p:cNvSpPr txBox="true"/>
          <p:nvPr/>
        </p:nvSpPr>
        <p:spPr>
          <a:xfrm rot="0">
            <a:off x="11682041" y="7022120"/>
            <a:ext cx="6346349" cy="999490"/>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210 디딤고딕"/>
                <a:ea typeface="210 디딤고딕"/>
                <a:cs typeface="210 디딤고딕"/>
                <a:sym typeface="210 디딤고딕"/>
              </a:rPr>
              <a:t>일본 유학생과의 소모임에서 어떤 기술적 도전이 있었고, 이를 해결하기 위해 어떤 방법을 사용했는지 구체적으로 이야기해 주세요.</a:t>
            </a:r>
          </a:p>
        </p:txBody>
      </p:sp>
      <p:sp>
        <p:nvSpPr>
          <p:cNvPr name="TextBox 71" id="71"/>
          <p:cNvSpPr txBox="true"/>
          <p:nvPr/>
        </p:nvSpPr>
        <p:spPr>
          <a:xfrm rot="0">
            <a:off x="11682041" y="5958599"/>
            <a:ext cx="6231098" cy="999490"/>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210 디딤고딕"/>
                <a:ea typeface="210 디딤고딕"/>
                <a:cs typeface="210 디딤고딕"/>
                <a:sym typeface="210 디딤고딕"/>
              </a:rPr>
              <a:t>Linux 기반 서버 환경에서의 경험이 있으신가요? 이를 통해 어떤 문제를 해결했거나 어떤 기능을 구현했는지 구체적으로 말씀해 주세요.</a:t>
            </a:r>
          </a:p>
        </p:txBody>
      </p:sp>
      <p:sp>
        <p:nvSpPr>
          <p:cNvPr name="TextBox 72" id="72"/>
          <p:cNvSpPr txBox="true"/>
          <p:nvPr/>
        </p:nvSpPr>
        <p:spPr>
          <a:xfrm rot="0">
            <a:off x="11616085" y="4607705"/>
            <a:ext cx="5149676" cy="332740"/>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210 디딤고딕"/>
                <a:ea typeface="210 디딤고딕"/>
                <a:cs typeface="210 디딤고딕"/>
                <a:sym typeface="210 디딤고딕"/>
              </a:rPr>
              <a:t>윤리적 딜레마 상황에서 어떻게 판단하시겠습니까?</a:t>
            </a:r>
          </a:p>
        </p:txBody>
      </p:sp>
      <p:sp>
        <p:nvSpPr>
          <p:cNvPr name="TextBox 73" id="73"/>
          <p:cNvSpPr txBox="true"/>
          <p:nvPr/>
        </p:nvSpPr>
        <p:spPr>
          <a:xfrm rot="0">
            <a:off x="11703235" y="8088285"/>
            <a:ext cx="6303962" cy="999490"/>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210 디딤고딕"/>
                <a:ea typeface="210 디딤고딕"/>
                <a:cs typeface="210 디딤고딕"/>
                <a:sym typeface="210 디딤고딕"/>
              </a:rPr>
              <a:t>회사의 비전과 목표를 달성하기 위해 귀하가 제안할 수 있는 3가지 전략은 무엇인가요? 이러한 전략이 어떻게 회사의 경쟁력을 향상시킬 것이라고 생각하나요?</a:t>
            </a:r>
          </a:p>
        </p:txBody>
      </p:sp>
      <p:grpSp>
        <p:nvGrpSpPr>
          <p:cNvPr name="Group 74" id="74"/>
          <p:cNvGrpSpPr/>
          <p:nvPr/>
        </p:nvGrpSpPr>
        <p:grpSpPr>
          <a:xfrm rot="0">
            <a:off x="10676309" y="6006224"/>
            <a:ext cx="819724" cy="365697"/>
            <a:chOff x="0" y="0"/>
            <a:chExt cx="289054" cy="128953"/>
          </a:xfrm>
        </p:grpSpPr>
        <p:sp>
          <p:nvSpPr>
            <p:cNvPr name="Freeform 75" id="75"/>
            <p:cNvSpPr/>
            <p:nvPr/>
          </p:nvSpPr>
          <p:spPr>
            <a:xfrm flipH="false" flipV="false" rot="0">
              <a:off x="0" y="0"/>
              <a:ext cx="289054" cy="128953"/>
            </a:xfrm>
            <a:custGeom>
              <a:avLst/>
              <a:gdLst/>
              <a:ahLst/>
              <a:cxnLst/>
              <a:rect r="r" b="b" t="t" l="l"/>
              <a:pathLst>
                <a:path h="128953" w="289054">
                  <a:moveTo>
                    <a:pt x="64477" y="0"/>
                  </a:moveTo>
                  <a:lnTo>
                    <a:pt x="224577" y="0"/>
                  </a:lnTo>
                  <a:cubicBezTo>
                    <a:pt x="260187" y="0"/>
                    <a:pt x="289054" y="28867"/>
                    <a:pt x="289054" y="64477"/>
                  </a:cubicBezTo>
                  <a:lnTo>
                    <a:pt x="289054" y="64477"/>
                  </a:lnTo>
                  <a:cubicBezTo>
                    <a:pt x="289054" y="81577"/>
                    <a:pt x="282261" y="97977"/>
                    <a:pt x="270169" y="110069"/>
                  </a:cubicBezTo>
                  <a:cubicBezTo>
                    <a:pt x="258077" y="122160"/>
                    <a:pt x="241678" y="128953"/>
                    <a:pt x="224577" y="128953"/>
                  </a:cubicBezTo>
                  <a:lnTo>
                    <a:pt x="64477" y="128953"/>
                  </a:lnTo>
                  <a:cubicBezTo>
                    <a:pt x="28867" y="128953"/>
                    <a:pt x="0" y="100086"/>
                    <a:pt x="0" y="64477"/>
                  </a:cubicBezTo>
                  <a:lnTo>
                    <a:pt x="0" y="64477"/>
                  </a:lnTo>
                  <a:cubicBezTo>
                    <a:pt x="0" y="28867"/>
                    <a:pt x="28867" y="0"/>
                    <a:pt x="64477" y="0"/>
                  </a:cubicBezTo>
                  <a:close/>
                </a:path>
              </a:pathLst>
            </a:custGeom>
            <a:solidFill>
              <a:srgbClr val="FFD6D6"/>
            </a:solidFill>
            <a:ln cap="rnd">
              <a:noFill/>
              <a:prstDash val="solid"/>
              <a:round/>
            </a:ln>
          </p:spPr>
        </p:sp>
        <p:sp>
          <p:nvSpPr>
            <p:cNvPr name="TextBox 76" id="76"/>
            <p:cNvSpPr txBox="true"/>
            <p:nvPr/>
          </p:nvSpPr>
          <p:spPr>
            <a:xfrm>
              <a:off x="0" y="-47625"/>
              <a:ext cx="289054" cy="176578"/>
            </a:xfrm>
            <a:prstGeom prst="rect">
              <a:avLst/>
            </a:prstGeom>
          </p:spPr>
          <p:txBody>
            <a:bodyPr anchor="ctr" rtlCol="false" tIns="50800" lIns="50800" bIns="50800" rIns="50800"/>
            <a:lstStyle/>
            <a:p>
              <a:pPr algn="ctr" marL="0" indent="0" lvl="0">
                <a:lnSpc>
                  <a:spcPts val="2250"/>
                </a:lnSpc>
                <a:spcBef>
                  <a:spcPct val="0"/>
                </a:spcBef>
              </a:pPr>
              <a:r>
                <a:rPr lang="en-US" b="true" sz="1500">
                  <a:solidFill>
                    <a:srgbClr val="166EE7"/>
                  </a:solidFill>
                  <a:latin typeface="Aileron Bold"/>
                  <a:ea typeface="Aileron Bold"/>
                  <a:cs typeface="Aileron Bold"/>
                  <a:sym typeface="Aileron Bold"/>
                </a:rPr>
                <a:t>Job</a:t>
              </a:r>
            </a:p>
          </p:txBody>
        </p:sp>
      </p:grpSp>
      <p:grpSp>
        <p:nvGrpSpPr>
          <p:cNvPr name="Group 77" id="77"/>
          <p:cNvGrpSpPr/>
          <p:nvPr/>
        </p:nvGrpSpPr>
        <p:grpSpPr>
          <a:xfrm rot="0">
            <a:off x="10676309" y="5286451"/>
            <a:ext cx="915304" cy="342900"/>
            <a:chOff x="0" y="0"/>
            <a:chExt cx="322758" cy="120914"/>
          </a:xfrm>
        </p:grpSpPr>
        <p:sp>
          <p:nvSpPr>
            <p:cNvPr name="Freeform 78" id="78"/>
            <p:cNvSpPr/>
            <p:nvPr/>
          </p:nvSpPr>
          <p:spPr>
            <a:xfrm flipH="false" flipV="false" rot="0">
              <a:off x="0" y="0"/>
              <a:ext cx="322758" cy="120914"/>
            </a:xfrm>
            <a:custGeom>
              <a:avLst/>
              <a:gdLst/>
              <a:ahLst/>
              <a:cxnLst/>
              <a:rect r="r" b="b" t="t" l="l"/>
              <a:pathLst>
                <a:path h="120914" w="322758">
                  <a:moveTo>
                    <a:pt x="60457" y="0"/>
                  </a:moveTo>
                  <a:lnTo>
                    <a:pt x="262300" y="0"/>
                  </a:lnTo>
                  <a:cubicBezTo>
                    <a:pt x="278335" y="0"/>
                    <a:pt x="293712" y="6370"/>
                    <a:pt x="305050" y="17708"/>
                  </a:cubicBezTo>
                  <a:cubicBezTo>
                    <a:pt x="316388" y="29045"/>
                    <a:pt x="322758" y="44423"/>
                    <a:pt x="322758" y="60457"/>
                  </a:cubicBezTo>
                  <a:lnTo>
                    <a:pt x="322758" y="60457"/>
                  </a:lnTo>
                  <a:cubicBezTo>
                    <a:pt x="322758" y="93847"/>
                    <a:pt x="295690" y="120914"/>
                    <a:pt x="262300" y="120914"/>
                  </a:cubicBezTo>
                  <a:lnTo>
                    <a:pt x="60457" y="120914"/>
                  </a:lnTo>
                  <a:cubicBezTo>
                    <a:pt x="27068" y="120914"/>
                    <a:pt x="0" y="93847"/>
                    <a:pt x="0" y="60457"/>
                  </a:cubicBezTo>
                  <a:lnTo>
                    <a:pt x="0" y="60457"/>
                  </a:lnTo>
                  <a:cubicBezTo>
                    <a:pt x="0" y="27068"/>
                    <a:pt x="27068" y="0"/>
                    <a:pt x="60457" y="0"/>
                  </a:cubicBezTo>
                  <a:close/>
                </a:path>
              </a:pathLst>
            </a:custGeom>
            <a:solidFill>
              <a:srgbClr val="C1DEFF"/>
            </a:solidFill>
            <a:ln cap="rnd">
              <a:noFill/>
              <a:prstDash val="solid"/>
              <a:round/>
            </a:ln>
          </p:spPr>
        </p:sp>
        <p:sp>
          <p:nvSpPr>
            <p:cNvPr name="TextBox 79" id="79"/>
            <p:cNvSpPr txBox="true"/>
            <p:nvPr/>
          </p:nvSpPr>
          <p:spPr>
            <a:xfrm>
              <a:off x="0" y="-47625"/>
              <a:ext cx="322758" cy="168539"/>
            </a:xfrm>
            <a:prstGeom prst="rect">
              <a:avLst/>
            </a:prstGeom>
          </p:spPr>
          <p:txBody>
            <a:bodyPr anchor="ctr" rtlCol="false" tIns="50800" lIns="50800" bIns="50800" rIns="50800"/>
            <a:lstStyle/>
            <a:p>
              <a:pPr algn="ctr" marL="0" indent="0" lvl="0">
                <a:lnSpc>
                  <a:spcPts val="2250"/>
                </a:lnSpc>
                <a:spcBef>
                  <a:spcPct val="0"/>
                </a:spcBef>
              </a:pPr>
              <a:r>
                <a:rPr lang="en-US" b="true" sz="1500">
                  <a:solidFill>
                    <a:srgbClr val="166EE7"/>
                  </a:solidFill>
                  <a:latin typeface="Aileron Bold"/>
                  <a:ea typeface="Aileron Bold"/>
                  <a:cs typeface="Aileron Bold"/>
                  <a:sym typeface="Aileron Bold"/>
                </a:rPr>
                <a:t>Common</a:t>
              </a:r>
            </a:p>
          </p:txBody>
        </p:sp>
      </p:grpSp>
      <p:grpSp>
        <p:nvGrpSpPr>
          <p:cNvPr name="Group 80" id="80"/>
          <p:cNvGrpSpPr/>
          <p:nvPr/>
        </p:nvGrpSpPr>
        <p:grpSpPr>
          <a:xfrm rot="0">
            <a:off x="10715792" y="4589542"/>
            <a:ext cx="627708" cy="405626"/>
            <a:chOff x="0" y="0"/>
            <a:chExt cx="221344" cy="143033"/>
          </a:xfrm>
        </p:grpSpPr>
        <p:sp>
          <p:nvSpPr>
            <p:cNvPr name="Freeform 81" id="81"/>
            <p:cNvSpPr/>
            <p:nvPr/>
          </p:nvSpPr>
          <p:spPr>
            <a:xfrm flipH="false" flipV="false" rot="0">
              <a:off x="0" y="0"/>
              <a:ext cx="221344" cy="143033"/>
            </a:xfrm>
            <a:custGeom>
              <a:avLst/>
              <a:gdLst/>
              <a:ahLst/>
              <a:cxnLst/>
              <a:rect r="r" b="b" t="t" l="l"/>
              <a:pathLst>
                <a:path h="143033" w="221344">
                  <a:moveTo>
                    <a:pt x="71517" y="0"/>
                  </a:moveTo>
                  <a:lnTo>
                    <a:pt x="149828" y="0"/>
                  </a:lnTo>
                  <a:cubicBezTo>
                    <a:pt x="189325" y="0"/>
                    <a:pt x="221344" y="32019"/>
                    <a:pt x="221344" y="71517"/>
                  </a:cubicBezTo>
                  <a:lnTo>
                    <a:pt x="221344" y="71517"/>
                  </a:lnTo>
                  <a:cubicBezTo>
                    <a:pt x="221344" y="111014"/>
                    <a:pt x="189325" y="143033"/>
                    <a:pt x="149828" y="143033"/>
                  </a:cubicBezTo>
                  <a:lnTo>
                    <a:pt x="71517" y="143033"/>
                  </a:lnTo>
                  <a:cubicBezTo>
                    <a:pt x="32019" y="143033"/>
                    <a:pt x="0" y="111014"/>
                    <a:pt x="0" y="71517"/>
                  </a:cubicBezTo>
                  <a:lnTo>
                    <a:pt x="0" y="71517"/>
                  </a:lnTo>
                  <a:cubicBezTo>
                    <a:pt x="0" y="32019"/>
                    <a:pt x="32019" y="0"/>
                    <a:pt x="71517" y="0"/>
                  </a:cubicBezTo>
                  <a:close/>
                </a:path>
              </a:pathLst>
            </a:custGeom>
            <a:solidFill>
              <a:srgbClr val="E5E7F0"/>
            </a:solidFill>
            <a:ln cap="rnd">
              <a:noFill/>
              <a:prstDash val="solid"/>
              <a:round/>
            </a:ln>
          </p:spPr>
        </p:sp>
        <p:sp>
          <p:nvSpPr>
            <p:cNvPr name="TextBox 82" id="82"/>
            <p:cNvSpPr txBox="true"/>
            <p:nvPr/>
          </p:nvSpPr>
          <p:spPr>
            <a:xfrm>
              <a:off x="0" y="-47625"/>
              <a:ext cx="221344" cy="190658"/>
            </a:xfrm>
            <a:prstGeom prst="rect">
              <a:avLst/>
            </a:prstGeom>
          </p:spPr>
          <p:txBody>
            <a:bodyPr anchor="ctr" rtlCol="false" tIns="50800" lIns="50800" bIns="50800" rIns="50800"/>
            <a:lstStyle/>
            <a:p>
              <a:pPr algn="ctr" marL="0" indent="0" lvl="0">
                <a:lnSpc>
                  <a:spcPts val="2250"/>
                </a:lnSpc>
                <a:spcBef>
                  <a:spcPct val="0"/>
                </a:spcBef>
              </a:pPr>
              <a:r>
                <a:rPr lang="en-US" b="true" sz="1500">
                  <a:solidFill>
                    <a:srgbClr val="166EE7"/>
                  </a:solidFill>
                  <a:latin typeface="Aileron Bold"/>
                  <a:ea typeface="Aileron Bold"/>
                  <a:cs typeface="Aileron Bold"/>
                  <a:sym typeface="Aileron Bold"/>
                </a:rPr>
                <a:t>AI</a:t>
              </a:r>
            </a:p>
          </p:txBody>
        </p:sp>
      </p:grpSp>
      <p:grpSp>
        <p:nvGrpSpPr>
          <p:cNvPr name="Group 83" id="83"/>
          <p:cNvGrpSpPr/>
          <p:nvPr/>
        </p:nvGrpSpPr>
        <p:grpSpPr>
          <a:xfrm rot="0">
            <a:off x="10685136" y="6958089"/>
            <a:ext cx="1018099" cy="342900"/>
            <a:chOff x="0" y="0"/>
            <a:chExt cx="359005" cy="120914"/>
          </a:xfrm>
        </p:grpSpPr>
        <p:sp>
          <p:nvSpPr>
            <p:cNvPr name="Freeform 84" id="84"/>
            <p:cNvSpPr/>
            <p:nvPr/>
          </p:nvSpPr>
          <p:spPr>
            <a:xfrm flipH="false" flipV="false" rot="0">
              <a:off x="0" y="0"/>
              <a:ext cx="359005" cy="120914"/>
            </a:xfrm>
            <a:custGeom>
              <a:avLst/>
              <a:gdLst/>
              <a:ahLst/>
              <a:cxnLst/>
              <a:rect r="r" b="b" t="t" l="l"/>
              <a:pathLst>
                <a:path h="120914" w="359005">
                  <a:moveTo>
                    <a:pt x="60457" y="0"/>
                  </a:moveTo>
                  <a:lnTo>
                    <a:pt x="298548" y="0"/>
                  </a:lnTo>
                  <a:cubicBezTo>
                    <a:pt x="331938" y="0"/>
                    <a:pt x="359005" y="27068"/>
                    <a:pt x="359005" y="60457"/>
                  </a:cubicBezTo>
                  <a:lnTo>
                    <a:pt x="359005" y="60457"/>
                  </a:lnTo>
                  <a:cubicBezTo>
                    <a:pt x="359005" y="76492"/>
                    <a:pt x="352636" y="91869"/>
                    <a:pt x="341298" y="103207"/>
                  </a:cubicBezTo>
                  <a:cubicBezTo>
                    <a:pt x="329960" y="114545"/>
                    <a:pt x="314582" y="120914"/>
                    <a:pt x="298548" y="120914"/>
                  </a:cubicBezTo>
                  <a:lnTo>
                    <a:pt x="60457" y="120914"/>
                  </a:lnTo>
                  <a:cubicBezTo>
                    <a:pt x="27068" y="120914"/>
                    <a:pt x="0" y="93847"/>
                    <a:pt x="0" y="60457"/>
                  </a:cubicBezTo>
                  <a:lnTo>
                    <a:pt x="0" y="60457"/>
                  </a:lnTo>
                  <a:cubicBezTo>
                    <a:pt x="0" y="27068"/>
                    <a:pt x="27068" y="0"/>
                    <a:pt x="60457" y="0"/>
                  </a:cubicBezTo>
                  <a:close/>
                </a:path>
              </a:pathLst>
            </a:custGeom>
            <a:solidFill>
              <a:srgbClr val="FFD9C2"/>
            </a:solidFill>
            <a:ln cap="rnd">
              <a:noFill/>
              <a:prstDash val="solid"/>
              <a:round/>
            </a:ln>
          </p:spPr>
        </p:sp>
        <p:sp>
          <p:nvSpPr>
            <p:cNvPr name="TextBox 85" id="85"/>
            <p:cNvSpPr txBox="true"/>
            <p:nvPr/>
          </p:nvSpPr>
          <p:spPr>
            <a:xfrm>
              <a:off x="0" y="-47625"/>
              <a:ext cx="359005" cy="168539"/>
            </a:xfrm>
            <a:prstGeom prst="rect">
              <a:avLst/>
            </a:prstGeom>
          </p:spPr>
          <p:txBody>
            <a:bodyPr anchor="ctr" rtlCol="false" tIns="50800" lIns="50800" bIns="50800" rIns="50800"/>
            <a:lstStyle/>
            <a:p>
              <a:pPr algn="ctr" marL="0" indent="0" lvl="0">
                <a:lnSpc>
                  <a:spcPts val="2250"/>
                </a:lnSpc>
                <a:spcBef>
                  <a:spcPct val="0"/>
                </a:spcBef>
              </a:pPr>
              <a:r>
                <a:rPr lang="en-US" b="true" sz="1500">
                  <a:solidFill>
                    <a:srgbClr val="166EE7"/>
                  </a:solidFill>
                  <a:latin typeface="Aileron Bold"/>
                  <a:ea typeface="Aileron Bold"/>
                  <a:cs typeface="Aileron Bold"/>
                  <a:sym typeface="Aileron Bold"/>
                </a:rPr>
                <a:t>Personal</a:t>
              </a:r>
            </a:p>
          </p:txBody>
        </p:sp>
      </p:grpSp>
      <p:grpSp>
        <p:nvGrpSpPr>
          <p:cNvPr name="Group 86" id="86"/>
          <p:cNvGrpSpPr/>
          <p:nvPr/>
        </p:nvGrpSpPr>
        <p:grpSpPr>
          <a:xfrm rot="0">
            <a:off x="10621463" y="8073776"/>
            <a:ext cx="1081772" cy="342900"/>
            <a:chOff x="0" y="0"/>
            <a:chExt cx="381458" cy="120914"/>
          </a:xfrm>
        </p:grpSpPr>
        <p:sp>
          <p:nvSpPr>
            <p:cNvPr name="Freeform 87" id="87"/>
            <p:cNvSpPr/>
            <p:nvPr/>
          </p:nvSpPr>
          <p:spPr>
            <a:xfrm flipH="false" flipV="false" rot="0">
              <a:off x="0" y="0"/>
              <a:ext cx="381458" cy="120914"/>
            </a:xfrm>
            <a:custGeom>
              <a:avLst/>
              <a:gdLst/>
              <a:ahLst/>
              <a:cxnLst/>
              <a:rect r="r" b="b" t="t" l="l"/>
              <a:pathLst>
                <a:path h="120914" w="381458">
                  <a:moveTo>
                    <a:pt x="60457" y="0"/>
                  </a:moveTo>
                  <a:lnTo>
                    <a:pt x="321001" y="0"/>
                  </a:lnTo>
                  <a:cubicBezTo>
                    <a:pt x="354390" y="0"/>
                    <a:pt x="381458" y="27068"/>
                    <a:pt x="381458" y="60457"/>
                  </a:cubicBezTo>
                  <a:lnTo>
                    <a:pt x="381458" y="60457"/>
                  </a:lnTo>
                  <a:cubicBezTo>
                    <a:pt x="381458" y="76492"/>
                    <a:pt x="375088" y="91869"/>
                    <a:pt x="363750" y="103207"/>
                  </a:cubicBezTo>
                  <a:cubicBezTo>
                    <a:pt x="352413" y="114545"/>
                    <a:pt x="337035" y="120914"/>
                    <a:pt x="321001" y="120914"/>
                  </a:cubicBezTo>
                  <a:lnTo>
                    <a:pt x="60457" y="120914"/>
                  </a:lnTo>
                  <a:cubicBezTo>
                    <a:pt x="27068" y="120914"/>
                    <a:pt x="0" y="93847"/>
                    <a:pt x="0" y="60457"/>
                  </a:cubicBezTo>
                  <a:lnTo>
                    <a:pt x="0" y="60457"/>
                  </a:lnTo>
                  <a:cubicBezTo>
                    <a:pt x="0" y="27068"/>
                    <a:pt x="27068" y="0"/>
                    <a:pt x="60457" y="0"/>
                  </a:cubicBezTo>
                  <a:close/>
                </a:path>
              </a:pathLst>
            </a:custGeom>
            <a:solidFill>
              <a:srgbClr val="E5E7F0"/>
            </a:solidFill>
            <a:ln cap="rnd">
              <a:noFill/>
              <a:prstDash val="solid"/>
              <a:round/>
            </a:ln>
          </p:spPr>
        </p:sp>
        <p:sp>
          <p:nvSpPr>
            <p:cNvPr name="TextBox 88" id="88"/>
            <p:cNvSpPr txBox="true"/>
            <p:nvPr/>
          </p:nvSpPr>
          <p:spPr>
            <a:xfrm>
              <a:off x="0" y="-47625"/>
              <a:ext cx="381458" cy="168539"/>
            </a:xfrm>
            <a:prstGeom prst="rect">
              <a:avLst/>
            </a:prstGeom>
          </p:spPr>
          <p:txBody>
            <a:bodyPr anchor="ctr" rtlCol="false" tIns="50800" lIns="50800" bIns="50800" rIns="50800"/>
            <a:lstStyle/>
            <a:p>
              <a:pPr algn="ctr" marL="0" indent="0" lvl="0">
                <a:lnSpc>
                  <a:spcPts val="2250"/>
                </a:lnSpc>
                <a:spcBef>
                  <a:spcPct val="0"/>
                </a:spcBef>
              </a:pPr>
              <a:r>
                <a:rPr lang="en-US" b="true" sz="1500">
                  <a:solidFill>
                    <a:srgbClr val="166EE7"/>
                  </a:solidFill>
                  <a:latin typeface="Aileron Bold"/>
                  <a:ea typeface="Aileron Bold"/>
                  <a:cs typeface="Aileron Bold"/>
                  <a:sym typeface="Aileron Bold"/>
                </a:rPr>
                <a:t>Excuetive</a:t>
              </a:r>
            </a:p>
          </p:txBody>
        </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grpSp>
        <p:nvGrpSpPr>
          <p:cNvPr name="Group 2" id="2"/>
          <p:cNvGrpSpPr/>
          <p:nvPr/>
        </p:nvGrpSpPr>
        <p:grpSpPr>
          <a:xfrm rot="0">
            <a:off x="4271833" y="3394820"/>
            <a:ext cx="9632813" cy="5863480"/>
            <a:chOff x="0" y="0"/>
            <a:chExt cx="1197673" cy="729022"/>
          </a:xfrm>
        </p:grpSpPr>
        <p:sp>
          <p:nvSpPr>
            <p:cNvPr name="Freeform 3" id="3"/>
            <p:cNvSpPr/>
            <p:nvPr/>
          </p:nvSpPr>
          <p:spPr>
            <a:xfrm flipH="false" flipV="false" rot="0">
              <a:off x="0" y="0"/>
              <a:ext cx="1197673" cy="729022"/>
            </a:xfrm>
            <a:custGeom>
              <a:avLst/>
              <a:gdLst/>
              <a:ahLst/>
              <a:cxnLst/>
              <a:rect r="r" b="b" t="t" l="l"/>
              <a:pathLst>
                <a:path h="729022" w="1197673">
                  <a:moveTo>
                    <a:pt x="598836" y="0"/>
                  </a:moveTo>
                  <a:cubicBezTo>
                    <a:pt x="268108" y="0"/>
                    <a:pt x="0" y="163197"/>
                    <a:pt x="0" y="364511"/>
                  </a:cubicBezTo>
                  <a:cubicBezTo>
                    <a:pt x="0" y="565825"/>
                    <a:pt x="268108" y="729022"/>
                    <a:pt x="598836" y="729022"/>
                  </a:cubicBezTo>
                  <a:cubicBezTo>
                    <a:pt x="929565" y="729022"/>
                    <a:pt x="1197673" y="565825"/>
                    <a:pt x="1197673" y="364511"/>
                  </a:cubicBezTo>
                  <a:cubicBezTo>
                    <a:pt x="1197673" y="163197"/>
                    <a:pt x="929565" y="0"/>
                    <a:pt x="598836" y="0"/>
                  </a:cubicBezTo>
                  <a:close/>
                </a:path>
              </a:pathLst>
            </a:custGeom>
            <a:solidFill>
              <a:srgbClr val="000000">
                <a:alpha val="0"/>
              </a:srgbClr>
            </a:solidFill>
            <a:ln w="28575" cap="sq">
              <a:solidFill>
                <a:srgbClr val="24485E"/>
              </a:solidFill>
              <a:prstDash val="dash"/>
              <a:miter/>
            </a:ln>
          </p:spPr>
        </p:sp>
        <p:sp>
          <p:nvSpPr>
            <p:cNvPr name="TextBox 4" id="4"/>
            <p:cNvSpPr txBox="true"/>
            <p:nvPr/>
          </p:nvSpPr>
          <p:spPr>
            <a:xfrm>
              <a:off x="112282" y="20721"/>
              <a:ext cx="973109" cy="6399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149454" y="4414342"/>
            <a:ext cx="6209561" cy="4534431"/>
            <a:chOff x="0" y="0"/>
            <a:chExt cx="998340" cy="729022"/>
          </a:xfrm>
        </p:grpSpPr>
        <p:sp>
          <p:nvSpPr>
            <p:cNvPr name="Freeform 6" id="6"/>
            <p:cNvSpPr/>
            <p:nvPr/>
          </p:nvSpPr>
          <p:spPr>
            <a:xfrm flipH="false" flipV="false" rot="0">
              <a:off x="0" y="0"/>
              <a:ext cx="998340" cy="729022"/>
            </a:xfrm>
            <a:custGeom>
              <a:avLst/>
              <a:gdLst/>
              <a:ahLst/>
              <a:cxnLst/>
              <a:rect r="r" b="b" t="t" l="l"/>
              <a:pathLst>
                <a:path h="729022" w="998340">
                  <a:moveTo>
                    <a:pt x="499170" y="0"/>
                  </a:moveTo>
                  <a:cubicBezTo>
                    <a:pt x="223486" y="0"/>
                    <a:pt x="0" y="163197"/>
                    <a:pt x="0" y="364511"/>
                  </a:cubicBezTo>
                  <a:cubicBezTo>
                    <a:pt x="0" y="565825"/>
                    <a:pt x="223486" y="729022"/>
                    <a:pt x="499170" y="729022"/>
                  </a:cubicBezTo>
                  <a:cubicBezTo>
                    <a:pt x="774854" y="729022"/>
                    <a:pt x="998340" y="565825"/>
                    <a:pt x="998340" y="364511"/>
                  </a:cubicBezTo>
                  <a:cubicBezTo>
                    <a:pt x="998340" y="163197"/>
                    <a:pt x="774854" y="0"/>
                    <a:pt x="499170" y="0"/>
                  </a:cubicBezTo>
                  <a:close/>
                </a:path>
              </a:pathLst>
            </a:custGeom>
            <a:solidFill>
              <a:srgbClr val="000000">
                <a:alpha val="0"/>
              </a:srgbClr>
            </a:solidFill>
            <a:ln w="28575" cap="sq">
              <a:solidFill>
                <a:srgbClr val="24485E"/>
              </a:solidFill>
              <a:prstDash val="dash"/>
              <a:miter/>
            </a:ln>
          </p:spPr>
        </p:sp>
        <p:sp>
          <p:nvSpPr>
            <p:cNvPr name="TextBox 7" id="7"/>
            <p:cNvSpPr txBox="true"/>
            <p:nvPr/>
          </p:nvSpPr>
          <p:spPr>
            <a:xfrm>
              <a:off x="93594" y="20721"/>
              <a:ext cx="811151" cy="63995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271833" y="3674038"/>
            <a:ext cx="2855613" cy="740304"/>
            <a:chOff x="0" y="0"/>
            <a:chExt cx="3807483" cy="987072"/>
          </a:xfrm>
        </p:grpSpPr>
        <p:grpSp>
          <p:nvGrpSpPr>
            <p:cNvPr name="Group 9" id="9"/>
            <p:cNvGrpSpPr/>
            <p:nvPr/>
          </p:nvGrpSpPr>
          <p:grpSpPr>
            <a:xfrm rot="0">
              <a:off x="4188" y="0"/>
              <a:ext cx="3803296" cy="987072"/>
              <a:chOff x="0" y="0"/>
              <a:chExt cx="528345" cy="137122"/>
            </a:xfrm>
          </p:grpSpPr>
          <p:sp>
            <p:nvSpPr>
              <p:cNvPr name="Freeform 10" id="10"/>
              <p:cNvSpPr/>
              <p:nvPr/>
            </p:nvSpPr>
            <p:spPr>
              <a:xfrm flipH="false" flipV="false" rot="0">
                <a:off x="0" y="0"/>
                <a:ext cx="528345" cy="137122"/>
              </a:xfrm>
              <a:custGeom>
                <a:avLst/>
                <a:gdLst/>
                <a:ahLst/>
                <a:cxnLst/>
                <a:rect r="r" b="b" t="t" l="l"/>
                <a:pathLst>
                  <a:path h="137122" w="528345">
                    <a:moveTo>
                      <a:pt x="24427" y="0"/>
                    </a:moveTo>
                    <a:lnTo>
                      <a:pt x="503918" y="0"/>
                    </a:lnTo>
                    <a:cubicBezTo>
                      <a:pt x="510397" y="0"/>
                      <a:pt x="516610" y="2574"/>
                      <a:pt x="521191" y="7154"/>
                    </a:cubicBezTo>
                    <a:cubicBezTo>
                      <a:pt x="525772" y="11735"/>
                      <a:pt x="528345" y="17949"/>
                      <a:pt x="528345" y="24427"/>
                    </a:cubicBezTo>
                    <a:lnTo>
                      <a:pt x="528345" y="112695"/>
                    </a:lnTo>
                    <a:cubicBezTo>
                      <a:pt x="528345" y="119173"/>
                      <a:pt x="525772" y="125386"/>
                      <a:pt x="521191" y="129967"/>
                    </a:cubicBezTo>
                    <a:cubicBezTo>
                      <a:pt x="516610" y="134548"/>
                      <a:pt x="510397" y="137122"/>
                      <a:pt x="503918" y="137122"/>
                    </a:cubicBezTo>
                    <a:lnTo>
                      <a:pt x="24427" y="137122"/>
                    </a:lnTo>
                    <a:cubicBezTo>
                      <a:pt x="17949" y="137122"/>
                      <a:pt x="11735" y="134548"/>
                      <a:pt x="7154" y="129967"/>
                    </a:cubicBezTo>
                    <a:cubicBezTo>
                      <a:pt x="2574" y="125386"/>
                      <a:pt x="0" y="119173"/>
                      <a:pt x="0" y="112695"/>
                    </a:cubicBezTo>
                    <a:lnTo>
                      <a:pt x="0" y="24427"/>
                    </a:lnTo>
                    <a:cubicBezTo>
                      <a:pt x="0" y="17949"/>
                      <a:pt x="2574" y="11735"/>
                      <a:pt x="7154" y="7154"/>
                    </a:cubicBezTo>
                    <a:cubicBezTo>
                      <a:pt x="11735" y="2574"/>
                      <a:pt x="17949" y="0"/>
                      <a:pt x="24427" y="0"/>
                    </a:cubicBezTo>
                    <a:close/>
                  </a:path>
                </a:pathLst>
              </a:custGeom>
              <a:solidFill>
                <a:srgbClr val="121278"/>
              </a:solidFill>
              <a:ln w="19050" cap="sq">
                <a:solidFill>
                  <a:srgbClr val="24485E"/>
                </a:solidFill>
                <a:prstDash val="solid"/>
                <a:miter/>
              </a:ln>
            </p:spPr>
          </p:sp>
          <p:sp>
            <p:nvSpPr>
              <p:cNvPr name="TextBox 11" id="11"/>
              <p:cNvSpPr txBox="true"/>
              <p:nvPr/>
            </p:nvSpPr>
            <p:spPr>
              <a:xfrm>
                <a:off x="0" y="-47625"/>
                <a:ext cx="528345" cy="184747"/>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175655"/>
              <a:ext cx="3787133" cy="578612"/>
            </a:xfrm>
            <a:prstGeom prst="rect">
              <a:avLst/>
            </a:prstGeom>
          </p:spPr>
          <p:txBody>
            <a:bodyPr anchor="t" rtlCol="false" tIns="0" lIns="0" bIns="0" rIns="0">
              <a:spAutoFit/>
            </a:bodyPr>
            <a:lstStyle/>
            <a:p>
              <a:pPr algn="ctr">
                <a:lnSpc>
                  <a:spcPts val="3643"/>
                </a:lnSpc>
              </a:pPr>
              <a:r>
                <a:rPr lang="en-US" b="true" sz="2602" spc="-52">
                  <a:solidFill>
                    <a:srgbClr val="FBFCF8"/>
                  </a:solidFill>
                  <a:latin typeface="TDTD순고딕 Bold"/>
                  <a:ea typeface="TDTD순고딕 Bold"/>
                  <a:cs typeface="TDTD순고딕 Bold"/>
                  <a:sym typeface="TDTD순고딕 Bold"/>
                </a:rPr>
                <a:t>영상 분석</a:t>
              </a:r>
            </a:p>
          </p:txBody>
        </p:sp>
      </p:grpSp>
      <p:grpSp>
        <p:nvGrpSpPr>
          <p:cNvPr name="Group 13" id="13"/>
          <p:cNvGrpSpPr/>
          <p:nvPr/>
        </p:nvGrpSpPr>
        <p:grpSpPr>
          <a:xfrm rot="0">
            <a:off x="8826428" y="4044190"/>
            <a:ext cx="2855613" cy="740304"/>
            <a:chOff x="0" y="0"/>
            <a:chExt cx="3807483" cy="987072"/>
          </a:xfrm>
        </p:grpSpPr>
        <p:grpSp>
          <p:nvGrpSpPr>
            <p:cNvPr name="Group 14" id="14"/>
            <p:cNvGrpSpPr/>
            <p:nvPr/>
          </p:nvGrpSpPr>
          <p:grpSpPr>
            <a:xfrm rot="0">
              <a:off x="4188" y="0"/>
              <a:ext cx="3803296" cy="987072"/>
              <a:chOff x="0" y="0"/>
              <a:chExt cx="528345" cy="137122"/>
            </a:xfrm>
          </p:grpSpPr>
          <p:sp>
            <p:nvSpPr>
              <p:cNvPr name="Freeform 15" id="15"/>
              <p:cNvSpPr/>
              <p:nvPr/>
            </p:nvSpPr>
            <p:spPr>
              <a:xfrm flipH="false" flipV="false" rot="0">
                <a:off x="0" y="0"/>
                <a:ext cx="528345" cy="137122"/>
              </a:xfrm>
              <a:custGeom>
                <a:avLst/>
                <a:gdLst/>
                <a:ahLst/>
                <a:cxnLst/>
                <a:rect r="r" b="b" t="t" l="l"/>
                <a:pathLst>
                  <a:path h="137122" w="528345">
                    <a:moveTo>
                      <a:pt x="24427" y="0"/>
                    </a:moveTo>
                    <a:lnTo>
                      <a:pt x="503918" y="0"/>
                    </a:lnTo>
                    <a:cubicBezTo>
                      <a:pt x="510397" y="0"/>
                      <a:pt x="516610" y="2574"/>
                      <a:pt x="521191" y="7154"/>
                    </a:cubicBezTo>
                    <a:cubicBezTo>
                      <a:pt x="525772" y="11735"/>
                      <a:pt x="528345" y="17949"/>
                      <a:pt x="528345" y="24427"/>
                    </a:cubicBezTo>
                    <a:lnTo>
                      <a:pt x="528345" y="112695"/>
                    </a:lnTo>
                    <a:cubicBezTo>
                      <a:pt x="528345" y="119173"/>
                      <a:pt x="525772" y="125386"/>
                      <a:pt x="521191" y="129967"/>
                    </a:cubicBezTo>
                    <a:cubicBezTo>
                      <a:pt x="516610" y="134548"/>
                      <a:pt x="510397" y="137122"/>
                      <a:pt x="503918" y="137122"/>
                    </a:cubicBezTo>
                    <a:lnTo>
                      <a:pt x="24427" y="137122"/>
                    </a:lnTo>
                    <a:cubicBezTo>
                      <a:pt x="17949" y="137122"/>
                      <a:pt x="11735" y="134548"/>
                      <a:pt x="7154" y="129967"/>
                    </a:cubicBezTo>
                    <a:cubicBezTo>
                      <a:pt x="2574" y="125386"/>
                      <a:pt x="0" y="119173"/>
                      <a:pt x="0" y="112695"/>
                    </a:cubicBezTo>
                    <a:lnTo>
                      <a:pt x="0" y="24427"/>
                    </a:lnTo>
                    <a:cubicBezTo>
                      <a:pt x="0" y="17949"/>
                      <a:pt x="2574" y="11735"/>
                      <a:pt x="7154" y="7154"/>
                    </a:cubicBezTo>
                    <a:cubicBezTo>
                      <a:pt x="11735" y="2574"/>
                      <a:pt x="17949" y="0"/>
                      <a:pt x="24427" y="0"/>
                    </a:cubicBezTo>
                    <a:close/>
                  </a:path>
                </a:pathLst>
              </a:custGeom>
              <a:solidFill>
                <a:srgbClr val="121278"/>
              </a:solidFill>
              <a:ln w="19050" cap="sq">
                <a:solidFill>
                  <a:srgbClr val="24485E"/>
                </a:solidFill>
                <a:prstDash val="solid"/>
                <a:miter/>
              </a:ln>
            </p:spPr>
          </p:sp>
          <p:sp>
            <p:nvSpPr>
              <p:cNvPr name="TextBox 16" id="16"/>
              <p:cNvSpPr txBox="true"/>
              <p:nvPr/>
            </p:nvSpPr>
            <p:spPr>
              <a:xfrm>
                <a:off x="0" y="-47625"/>
                <a:ext cx="528345" cy="184747"/>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0" y="175655"/>
              <a:ext cx="3787133" cy="578612"/>
            </a:xfrm>
            <a:prstGeom prst="rect">
              <a:avLst/>
            </a:prstGeom>
          </p:spPr>
          <p:txBody>
            <a:bodyPr anchor="t" rtlCol="false" tIns="0" lIns="0" bIns="0" rIns="0">
              <a:spAutoFit/>
            </a:bodyPr>
            <a:lstStyle/>
            <a:p>
              <a:pPr algn="ctr">
                <a:lnSpc>
                  <a:spcPts val="3643"/>
                </a:lnSpc>
              </a:pPr>
              <a:r>
                <a:rPr lang="en-US" b="true" sz="2602" spc="-52">
                  <a:solidFill>
                    <a:srgbClr val="FBFCF8"/>
                  </a:solidFill>
                  <a:latin typeface="TDTD순고딕 Bold"/>
                  <a:ea typeface="TDTD순고딕 Bold"/>
                  <a:cs typeface="TDTD순고딕 Bold"/>
                  <a:sym typeface="TDTD순고딕 Bold"/>
                </a:rPr>
                <a:t>음성 분석</a:t>
              </a:r>
            </a:p>
          </p:txBody>
        </p:sp>
      </p:grpSp>
      <p:sp>
        <p:nvSpPr>
          <p:cNvPr name="AutoShape 18" id="18"/>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TextBox 19" id="19"/>
          <p:cNvSpPr txBox="true"/>
          <p:nvPr/>
        </p:nvSpPr>
        <p:spPr>
          <a:xfrm rot="0">
            <a:off x="1612825" y="1649170"/>
            <a:ext cx="6285387"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영상/음성 분석</a:t>
            </a:r>
          </a:p>
        </p:txBody>
      </p:sp>
      <p:grpSp>
        <p:nvGrpSpPr>
          <p:cNvPr name="Group 20" id="20"/>
          <p:cNvGrpSpPr/>
          <p:nvPr/>
        </p:nvGrpSpPr>
        <p:grpSpPr>
          <a:xfrm rot="0">
            <a:off x="5265596" y="4784494"/>
            <a:ext cx="938654" cy="678324"/>
            <a:chOff x="0" y="0"/>
            <a:chExt cx="330991" cy="239193"/>
          </a:xfrm>
        </p:grpSpPr>
        <p:sp>
          <p:nvSpPr>
            <p:cNvPr name="Freeform 21" id="21"/>
            <p:cNvSpPr/>
            <p:nvPr/>
          </p:nvSpPr>
          <p:spPr>
            <a:xfrm flipH="false" flipV="false" rot="0">
              <a:off x="0" y="0"/>
              <a:ext cx="330991" cy="239193"/>
            </a:xfrm>
            <a:custGeom>
              <a:avLst/>
              <a:gdLst/>
              <a:ahLst/>
              <a:cxnLst/>
              <a:rect r="r" b="b" t="t" l="l"/>
              <a:pathLst>
                <a:path h="239193" w="330991">
                  <a:moveTo>
                    <a:pt x="119596" y="0"/>
                  </a:moveTo>
                  <a:lnTo>
                    <a:pt x="211395" y="0"/>
                  </a:lnTo>
                  <a:cubicBezTo>
                    <a:pt x="243114" y="0"/>
                    <a:pt x="273534" y="12600"/>
                    <a:pt x="295962" y="35029"/>
                  </a:cubicBezTo>
                  <a:cubicBezTo>
                    <a:pt x="318391" y="57458"/>
                    <a:pt x="330991" y="87877"/>
                    <a:pt x="330991" y="119596"/>
                  </a:cubicBezTo>
                  <a:lnTo>
                    <a:pt x="330991" y="119596"/>
                  </a:lnTo>
                  <a:cubicBezTo>
                    <a:pt x="330991" y="151315"/>
                    <a:pt x="318391" y="181735"/>
                    <a:pt x="295962" y="204164"/>
                  </a:cubicBezTo>
                  <a:cubicBezTo>
                    <a:pt x="273534" y="226592"/>
                    <a:pt x="243114" y="239193"/>
                    <a:pt x="211395" y="239193"/>
                  </a:cubicBezTo>
                  <a:lnTo>
                    <a:pt x="119596" y="239193"/>
                  </a:lnTo>
                  <a:cubicBezTo>
                    <a:pt x="87877" y="239193"/>
                    <a:pt x="57458" y="226592"/>
                    <a:pt x="35029" y="204164"/>
                  </a:cubicBezTo>
                  <a:cubicBezTo>
                    <a:pt x="12600" y="181735"/>
                    <a:pt x="0" y="151315"/>
                    <a:pt x="0" y="119596"/>
                  </a:cubicBezTo>
                  <a:lnTo>
                    <a:pt x="0" y="119596"/>
                  </a:lnTo>
                  <a:cubicBezTo>
                    <a:pt x="0" y="87877"/>
                    <a:pt x="12600" y="57458"/>
                    <a:pt x="35029" y="35029"/>
                  </a:cubicBezTo>
                  <a:cubicBezTo>
                    <a:pt x="57458" y="12600"/>
                    <a:pt x="87877" y="0"/>
                    <a:pt x="119596" y="0"/>
                  </a:cubicBezTo>
                  <a:close/>
                </a:path>
              </a:pathLst>
            </a:custGeom>
            <a:solidFill>
              <a:srgbClr val="C1DEFF"/>
            </a:solidFill>
            <a:ln cap="rnd">
              <a:noFill/>
              <a:prstDash val="solid"/>
              <a:round/>
            </a:ln>
          </p:spPr>
        </p:sp>
        <p:sp>
          <p:nvSpPr>
            <p:cNvPr name="TextBox 22" id="22"/>
            <p:cNvSpPr txBox="true"/>
            <p:nvPr/>
          </p:nvSpPr>
          <p:spPr>
            <a:xfrm>
              <a:off x="0" y="-47625"/>
              <a:ext cx="330991" cy="286818"/>
            </a:xfrm>
            <a:prstGeom prst="rect">
              <a:avLst/>
            </a:prstGeom>
          </p:spPr>
          <p:txBody>
            <a:bodyPr anchor="ctr" rtlCol="false" tIns="50800" lIns="50800" bIns="50800" rIns="50800"/>
            <a:lstStyle/>
            <a:p>
              <a:pPr algn="ctr" marL="0" indent="0" lvl="0">
                <a:lnSpc>
                  <a:spcPts val="2250"/>
                </a:lnSpc>
                <a:spcBef>
                  <a:spcPct val="0"/>
                </a:spcBef>
              </a:pPr>
              <a:r>
                <a:rPr lang="en-US" b="true" sz="1500">
                  <a:solidFill>
                    <a:srgbClr val="166EE7"/>
                  </a:solidFill>
                  <a:latin typeface="Aileron Bold"/>
                  <a:ea typeface="Aileron Bold"/>
                  <a:cs typeface="Aileron Bold"/>
                  <a:sym typeface="Aileron Bold"/>
                </a:rPr>
                <a:t>태도</a:t>
              </a:r>
            </a:p>
          </p:txBody>
        </p:sp>
      </p:grpSp>
      <p:grpSp>
        <p:nvGrpSpPr>
          <p:cNvPr name="Group 23" id="23"/>
          <p:cNvGrpSpPr/>
          <p:nvPr/>
        </p:nvGrpSpPr>
        <p:grpSpPr>
          <a:xfrm rot="0">
            <a:off x="8129780" y="7262547"/>
            <a:ext cx="958459" cy="747866"/>
            <a:chOff x="0" y="0"/>
            <a:chExt cx="337975" cy="263715"/>
          </a:xfrm>
        </p:grpSpPr>
        <p:sp>
          <p:nvSpPr>
            <p:cNvPr name="Freeform 24" id="24"/>
            <p:cNvSpPr/>
            <p:nvPr/>
          </p:nvSpPr>
          <p:spPr>
            <a:xfrm flipH="false" flipV="false" rot="0">
              <a:off x="0" y="0"/>
              <a:ext cx="337975" cy="263715"/>
            </a:xfrm>
            <a:custGeom>
              <a:avLst/>
              <a:gdLst/>
              <a:ahLst/>
              <a:cxnLst/>
              <a:rect r="r" b="b" t="t" l="l"/>
              <a:pathLst>
                <a:path h="263715" w="337975">
                  <a:moveTo>
                    <a:pt x="131858" y="0"/>
                  </a:moveTo>
                  <a:lnTo>
                    <a:pt x="206117" y="0"/>
                  </a:lnTo>
                  <a:cubicBezTo>
                    <a:pt x="278940" y="0"/>
                    <a:pt x="337975" y="59035"/>
                    <a:pt x="337975" y="131858"/>
                  </a:cubicBezTo>
                  <a:lnTo>
                    <a:pt x="337975" y="131858"/>
                  </a:lnTo>
                  <a:cubicBezTo>
                    <a:pt x="337975" y="204681"/>
                    <a:pt x="278940" y="263715"/>
                    <a:pt x="206117" y="263715"/>
                  </a:cubicBezTo>
                  <a:lnTo>
                    <a:pt x="131858" y="263715"/>
                  </a:lnTo>
                  <a:cubicBezTo>
                    <a:pt x="59035" y="263715"/>
                    <a:pt x="0" y="204681"/>
                    <a:pt x="0" y="131858"/>
                  </a:cubicBezTo>
                  <a:lnTo>
                    <a:pt x="0" y="131858"/>
                  </a:lnTo>
                  <a:cubicBezTo>
                    <a:pt x="0" y="59035"/>
                    <a:pt x="59035" y="0"/>
                    <a:pt x="131858" y="0"/>
                  </a:cubicBezTo>
                  <a:close/>
                </a:path>
              </a:pathLst>
            </a:custGeom>
            <a:solidFill>
              <a:srgbClr val="5E17EB"/>
            </a:solidFill>
            <a:ln cap="rnd">
              <a:noFill/>
              <a:prstDash val="solid"/>
              <a:round/>
            </a:ln>
          </p:spPr>
        </p:sp>
        <p:sp>
          <p:nvSpPr>
            <p:cNvPr name="TextBox 25" id="25"/>
            <p:cNvSpPr txBox="true"/>
            <p:nvPr/>
          </p:nvSpPr>
          <p:spPr>
            <a:xfrm>
              <a:off x="0" y="-47625"/>
              <a:ext cx="337975" cy="311340"/>
            </a:xfrm>
            <a:prstGeom prst="rect">
              <a:avLst/>
            </a:prstGeom>
          </p:spPr>
          <p:txBody>
            <a:bodyPr anchor="ctr" rtlCol="false" tIns="50800" lIns="50800" bIns="50800" rIns="50800"/>
            <a:lstStyle/>
            <a:p>
              <a:pPr algn="ctr" marL="0" indent="0" lvl="0">
                <a:lnSpc>
                  <a:spcPts val="2250"/>
                </a:lnSpc>
                <a:spcBef>
                  <a:spcPct val="0"/>
                </a:spcBef>
              </a:pPr>
              <a:r>
                <a:rPr lang="en-US" b="true" sz="1500">
                  <a:solidFill>
                    <a:srgbClr val="FFFFFF"/>
                  </a:solidFill>
                  <a:latin typeface="Aileron Bold"/>
                  <a:ea typeface="Aileron Bold"/>
                  <a:cs typeface="Aileron Bold"/>
                  <a:sym typeface="Aileron Bold"/>
                </a:rPr>
                <a:t>감정</a:t>
              </a:r>
            </a:p>
          </p:txBody>
        </p:sp>
      </p:grpSp>
      <p:grpSp>
        <p:nvGrpSpPr>
          <p:cNvPr name="Group 26" id="26"/>
          <p:cNvGrpSpPr/>
          <p:nvPr/>
        </p:nvGrpSpPr>
        <p:grpSpPr>
          <a:xfrm rot="0">
            <a:off x="4760985" y="5648237"/>
            <a:ext cx="938654" cy="678324"/>
            <a:chOff x="0" y="0"/>
            <a:chExt cx="330991" cy="239193"/>
          </a:xfrm>
        </p:grpSpPr>
        <p:sp>
          <p:nvSpPr>
            <p:cNvPr name="Freeform 27" id="27"/>
            <p:cNvSpPr/>
            <p:nvPr/>
          </p:nvSpPr>
          <p:spPr>
            <a:xfrm flipH="false" flipV="false" rot="0">
              <a:off x="0" y="0"/>
              <a:ext cx="330991" cy="239193"/>
            </a:xfrm>
            <a:custGeom>
              <a:avLst/>
              <a:gdLst/>
              <a:ahLst/>
              <a:cxnLst/>
              <a:rect r="r" b="b" t="t" l="l"/>
              <a:pathLst>
                <a:path h="239193" w="330991">
                  <a:moveTo>
                    <a:pt x="119596" y="0"/>
                  </a:moveTo>
                  <a:lnTo>
                    <a:pt x="211395" y="0"/>
                  </a:lnTo>
                  <a:cubicBezTo>
                    <a:pt x="243114" y="0"/>
                    <a:pt x="273534" y="12600"/>
                    <a:pt x="295962" y="35029"/>
                  </a:cubicBezTo>
                  <a:cubicBezTo>
                    <a:pt x="318391" y="57458"/>
                    <a:pt x="330991" y="87877"/>
                    <a:pt x="330991" y="119596"/>
                  </a:cubicBezTo>
                  <a:lnTo>
                    <a:pt x="330991" y="119596"/>
                  </a:lnTo>
                  <a:cubicBezTo>
                    <a:pt x="330991" y="151315"/>
                    <a:pt x="318391" y="181735"/>
                    <a:pt x="295962" y="204164"/>
                  </a:cubicBezTo>
                  <a:cubicBezTo>
                    <a:pt x="273534" y="226592"/>
                    <a:pt x="243114" y="239193"/>
                    <a:pt x="211395" y="239193"/>
                  </a:cubicBezTo>
                  <a:lnTo>
                    <a:pt x="119596" y="239193"/>
                  </a:lnTo>
                  <a:cubicBezTo>
                    <a:pt x="87877" y="239193"/>
                    <a:pt x="57458" y="226592"/>
                    <a:pt x="35029" y="204164"/>
                  </a:cubicBezTo>
                  <a:cubicBezTo>
                    <a:pt x="12600" y="181735"/>
                    <a:pt x="0" y="151315"/>
                    <a:pt x="0" y="119596"/>
                  </a:cubicBezTo>
                  <a:lnTo>
                    <a:pt x="0" y="119596"/>
                  </a:lnTo>
                  <a:cubicBezTo>
                    <a:pt x="0" y="87877"/>
                    <a:pt x="12600" y="57458"/>
                    <a:pt x="35029" y="35029"/>
                  </a:cubicBezTo>
                  <a:cubicBezTo>
                    <a:pt x="57458" y="12600"/>
                    <a:pt x="87877" y="0"/>
                    <a:pt x="119596" y="0"/>
                  </a:cubicBezTo>
                  <a:close/>
                </a:path>
              </a:pathLst>
            </a:custGeom>
            <a:solidFill>
              <a:srgbClr val="C1DEFF"/>
            </a:solidFill>
            <a:ln cap="rnd">
              <a:noFill/>
              <a:prstDash val="solid"/>
              <a:round/>
            </a:ln>
          </p:spPr>
        </p:sp>
        <p:sp>
          <p:nvSpPr>
            <p:cNvPr name="TextBox 28" id="28"/>
            <p:cNvSpPr txBox="true"/>
            <p:nvPr/>
          </p:nvSpPr>
          <p:spPr>
            <a:xfrm>
              <a:off x="0" y="-47625"/>
              <a:ext cx="330991" cy="286818"/>
            </a:xfrm>
            <a:prstGeom prst="rect">
              <a:avLst/>
            </a:prstGeom>
          </p:spPr>
          <p:txBody>
            <a:bodyPr anchor="ctr" rtlCol="false" tIns="50800" lIns="50800" bIns="50800" rIns="50800"/>
            <a:lstStyle/>
            <a:p>
              <a:pPr algn="ctr" marL="0" indent="0" lvl="0">
                <a:lnSpc>
                  <a:spcPts val="2250"/>
                </a:lnSpc>
                <a:spcBef>
                  <a:spcPct val="0"/>
                </a:spcBef>
              </a:pPr>
              <a:r>
                <a:rPr lang="en-US" b="true" sz="1500">
                  <a:solidFill>
                    <a:srgbClr val="166EE7"/>
                  </a:solidFill>
                  <a:latin typeface="Aileron Bold"/>
                  <a:ea typeface="Aileron Bold"/>
                  <a:cs typeface="Aileron Bold"/>
                  <a:sym typeface="Aileron Bold"/>
                </a:rPr>
                <a:t>자세</a:t>
              </a:r>
            </a:p>
          </p:txBody>
        </p:sp>
      </p:grpSp>
      <p:grpSp>
        <p:nvGrpSpPr>
          <p:cNvPr name="Group 29" id="29"/>
          <p:cNvGrpSpPr/>
          <p:nvPr/>
        </p:nvGrpSpPr>
        <p:grpSpPr>
          <a:xfrm rot="0">
            <a:off x="5955220" y="5462817"/>
            <a:ext cx="938654" cy="678324"/>
            <a:chOff x="0" y="0"/>
            <a:chExt cx="330991" cy="239193"/>
          </a:xfrm>
        </p:grpSpPr>
        <p:sp>
          <p:nvSpPr>
            <p:cNvPr name="Freeform 30" id="30"/>
            <p:cNvSpPr/>
            <p:nvPr/>
          </p:nvSpPr>
          <p:spPr>
            <a:xfrm flipH="false" flipV="false" rot="0">
              <a:off x="0" y="0"/>
              <a:ext cx="330991" cy="239193"/>
            </a:xfrm>
            <a:custGeom>
              <a:avLst/>
              <a:gdLst/>
              <a:ahLst/>
              <a:cxnLst/>
              <a:rect r="r" b="b" t="t" l="l"/>
              <a:pathLst>
                <a:path h="239193" w="330991">
                  <a:moveTo>
                    <a:pt x="119596" y="0"/>
                  </a:moveTo>
                  <a:lnTo>
                    <a:pt x="211395" y="0"/>
                  </a:lnTo>
                  <a:cubicBezTo>
                    <a:pt x="243114" y="0"/>
                    <a:pt x="273534" y="12600"/>
                    <a:pt x="295962" y="35029"/>
                  </a:cubicBezTo>
                  <a:cubicBezTo>
                    <a:pt x="318391" y="57458"/>
                    <a:pt x="330991" y="87877"/>
                    <a:pt x="330991" y="119596"/>
                  </a:cubicBezTo>
                  <a:lnTo>
                    <a:pt x="330991" y="119596"/>
                  </a:lnTo>
                  <a:cubicBezTo>
                    <a:pt x="330991" y="151315"/>
                    <a:pt x="318391" y="181735"/>
                    <a:pt x="295962" y="204164"/>
                  </a:cubicBezTo>
                  <a:cubicBezTo>
                    <a:pt x="273534" y="226592"/>
                    <a:pt x="243114" y="239193"/>
                    <a:pt x="211395" y="239193"/>
                  </a:cubicBezTo>
                  <a:lnTo>
                    <a:pt x="119596" y="239193"/>
                  </a:lnTo>
                  <a:cubicBezTo>
                    <a:pt x="87877" y="239193"/>
                    <a:pt x="57458" y="226592"/>
                    <a:pt x="35029" y="204164"/>
                  </a:cubicBezTo>
                  <a:cubicBezTo>
                    <a:pt x="12600" y="181735"/>
                    <a:pt x="0" y="151315"/>
                    <a:pt x="0" y="119596"/>
                  </a:cubicBezTo>
                  <a:lnTo>
                    <a:pt x="0" y="119596"/>
                  </a:lnTo>
                  <a:cubicBezTo>
                    <a:pt x="0" y="87877"/>
                    <a:pt x="12600" y="57458"/>
                    <a:pt x="35029" y="35029"/>
                  </a:cubicBezTo>
                  <a:cubicBezTo>
                    <a:pt x="57458" y="12600"/>
                    <a:pt x="87877" y="0"/>
                    <a:pt x="119596" y="0"/>
                  </a:cubicBezTo>
                  <a:close/>
                </a:path>
              </a:pathLst>
            </a:custGeom>
            <a:solidFill>
              <a:srgbClr val="C1DEFF"/>
            </a:solidFill>
            <a:ln cap="rnd">
              <a:noFill/>
              <a:prstDash val="solid"/>
              <a:round/>
            </a:ln>
          </p:spPr>
        </p:sp>
        <p:sp>
          <p:nvSpPr>
            <p:cNvPr name="TextBox 31" id="31"/>
            <p:cNvSpPr txBox="true"/>
            <p:nvPr/>
          </p:nvSpPr>
          <p:spPr>
            <a:xfrm>
              <a:off x="0" y="-47625"/>
              <a:ext cx="330991" cy="286818"/>
            </a:xfrm>
            <a:prstGeom prst="rect">
              <a:avLst/>
            </a:prstGeom>
          </p:spPr>
          <p:txBody>
            <a:bodyPr anchor="ctr" rtlCol="false" tIns="50800" lIns="50800" bIns="50800" rIns="50800"/>
            <a:lstStyle/>
            <a:p>
              <a:pPr algn="ctr" marL="0" indent="0" lvl="0">
                <a:lnSpc>
                  <a:spcPts val="2250"/>
                </a:lnSpc>
                <a:spcBef>
                  <a:spcPct val="0"/>
                </a:spcBef>
              </a:pPr>
              <a:r>
                <a:rPr lang="en-US" b="true" sz="1500">
                  <a:solidFill>
                    <a:srgbClr val="166EE7"/>
                  </a:solidFill>
                  <a:latin typeface="Aileron Bold"/>
                  <a:ea typeface="Aileron Bold"/>
                  <a:cs typeface="Aileron Bold"/>
                  <a:sym typeface="Aileron Bold"/>
                </a:rPr>
                <a:t>눈빛</a:t>
              </a:r>
            </a:p>
          </p:txBody>
        </p:sp>
      </p:grpSp>
      <p:grpSp>
        <p:nvGrpSpPr>
          <p:cNvPr name="Group 32" id="32"/>
          <p:cNvGrpSpPr/>
          <p:nvPr/>
        </p:nvGrpSpPr>
        <p:grpSpPr>
          <a:xfrm rot="0">
            <a:off x="9895906" y="6613294"/>
            <a:ext cx="2859089" cy="2091157"/>
            <a:chOff x="0" y="0"/>
            <a:chExt cx="813143" cy="594738"/>
          </a:xfrm>
        </p:grpSpPr>
        <p:sp>
          <p:nvSpPr>
            <p:cNvPr name="Freeform 33" id="33"/>
            <p:cNvSpPr/>
            <p:nvPr/>
          </p:nvSpPr>
          <p:spPr>
            <a:xfrm flipH="false" flipV="false" rot="0">
              <a:off x="0" y="0"/>
              <a:ext cx="813143" cy="594739"/>
            </a:xfrm>
            <a:custGeom>
              <a:avLst/>
              <a:gdLst/>
              <a:ahLst/>
              <a:cxnLst/>
              <a:rect r="r" b="b" t="t" l="l"/>
              <a:pathLst>
                <a:path h="594739" w="813143">
                  <a:moveTo>
                    <a:pt x="406572" y="0"/>
                  </a:moveTo>
                  <a:cubicBezTo>
                    <a:pt x="182028" y="0"/>
                    <a:pt x="0" y="133137"/>
                    <a:pt x="0" y="297369"/>
                  </a:cubicBezTo>
                  <a:cubicBezTo>
                    <a:pt x="0" y="461602"/>
                    <a:pt x="182028" y="594739"/>
                    <a:pt x="406572" y="594739"/>
                  </a:cubicBezTo>
                  <a:cubicBezTo>
                    <a:pt x="631115" y="594739"/>
                    <a:pt x="813143" y="461602"/>
                    <a:pt x="813143" y="297369"/>
                  </a:cubicBezTo>
                  <a:cubicBezTo>
                    <a:pt x="813143" y="133137"/>
                    <a:pt x="631115" y="0"/>
                    <a:pt x="406572" y="0"/>
                  </a:cubicBezTo>
                  <a:close/>
                </a:path>
              </a:pathLst>
            </a:custGeom>
            <a:solidFill>
              <a:srgbClr val="000000">
                <a:alpha val="0"/>
              </a:srgbClr>
            </a:solidFill>
            <a:ln w="28575" cap="sq">
              <a:solidFill>
                <a:srgbClr val="24485E"/>
              </a:solidFill>
              <a:prstDash val="dash"/>
              <a:miter/>
            </a:ln>
          </p:spPr>
        </p:sp>
        <p:sp>
          <p:nvSpPr>
            <p:cNvPr name="TextBox 34" id="34"/>
            <p:cNvSpPr txBox="true"/>
            <p:nvPr/>
          </p:nvSpPr>
          <p:spPr>
            <a:xfrm>
              <a:off x="76232" y="8132"/>
              <a:ext cx="660679" cy="530850"/>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10041406" y="7422796"/>
            <a:ext cx="958459" cy="747866"/>
            <a:chOff x="0" y="0"/>
            <a:chExt cx="337975" cy="263715"/>
          </a:xfrm>
        </p:grpSpPr>
        <p:sp>
          <p:nvSpPr>
            <p:cNvPr name="Freeform 36" id="36"/>
            <p:cNvSpPr/>
            <p:nvPr/>
          </p:nvSpPr>
          <p:spPr>
            <a:xfrm flipH="false" flipV="false" rot="0">
              <a:off x="0" y="0"/>
              <a:ext cx="337975" cy="263715"/>
            </a:xfrm>
            <a:custGeom>
              <a:avLst/>
              <a:gdLst/>
              <a:ahLst/>
              <a:cxnLst/>
              <a:rect r="r" b="b" t="t" l="l"/>
              <a:pathLst>
                <a:path h="263715" w="337975">
                  <a:moveTo>
                    <a:pt x="131858" y="0"/>
                  </a:moveTo>
                  <a:lnTo>
                    <a:pt x="206117" y="0"/>
                  </a:lnTo>
                  <a:cubicBezTo>
                    <a:pt x="278940" y="0"/>
                    <a:pt x="337975" y="59035"/>
                    <a:pt x="337975" y="131858"/>
                  </a:cubicBezTo>
                  <a:lnTo>
                    <a:pt x="337975" y="131858"/>
                  </a:lnTo>
                  <a:cubicBezTo>
                    <a:pt x="337975" y="204681"/>
                    <a:pt x="278940" y="263715"/>
                    <a:pt x="206117" y="263715"/>
                  </a:cubicBezTo>
                  <a:lnTo>
                    <a:pt x="131858" y="263715"/>
                  </a:lnTo>
                  <a:cubicBezTo>
                    <a:pt x="59035" y="263715"/>
                    <a:pt x="0" y="204681"/>
                    <a:pt x="0" y="131858"/>
                  </a:cubicBezTo>
                  <a:lnTo>
                    <a:pt x="0" y="131858"/>
                  </a:lnTo>
                  <a:cubicBezTo>
                    <a:pt x="0" y="59035"/>
                    <a:pt x="59035" y="0"/>
                    <a:pt x="131858" y="0"/>
                  </a:cubicBezTo>
                  <a:close/>
                </a:path>
              </a:pathLst>
            </a:custGeom>
            <a:solidFill>
              <a:srgbClr val="5170FF"/>
            </a:solidFill>
            <a:ln cap="rnd">
              <a:noFill/>
              <a:prstDash val="solid"/>
              <a:round/>
            </a:ln>
          </p:spPr>
        </p:sp>
        <p:sp>
          <p:nvSpPr>
            <p:cNvPr name="TextBox 37" id="37"/>
            <p:cNvSpPr txBox="true"/>
            <p:nvPr/>
          </p:nvSpPr>
          <p:spPr>
            <a:xfrm>
              <a:off x="0" y="-47625"/>
              <a:ext cx="337975" cy="311340"/>
            </a:xfrm>
            <a:prstGeom prst="rect">
              <a:avLst/>
            </a:prstGeom>
          </p:spPr>
          <p:txBody>
            <a:bodyPr anchor="ctr" rtlCol="false" tIns="50800" lIns="50800" bIns="50800" rIns="50800"/>
            <a:lstStyle/>
            <a:p>
              <a:pPr algn="ctr" marL="0" indent="0" lvl="0">
                <a:lnSpc>
                  <a:spcPts val="2250"/>
                </a:lnSpc>
                <a:spcBef>
                  <a:spcPct val="0"/>
                </a:spcBef>
              </a:pPr>
              <a:r>
                <a:rPr lang="en-US" b="true" sz="1500">
                  <a:solidFill>
                    <a:srgbClr val="FFFFFF"/>
                  </a:solidFill>
                  <a:latin typeface="Aileron Bold"/>
                  <a:ea typeface="Aileron Bold"/>
                  <a:cs typeface="Aileron Bold"/>
                  <a:sym typeface="Aileron Bold"/>
                </a:rPr>
                <a:t>화자 분리</a:t>
              </a:r>
            </a:p>
          </p:txBody>
        </p:sp>
      </p:grpSp>
      <p:grpSp>
        <p:nvGrpSpPr>
          <p:cNvPr name="Group 38" id="38"/>
          <p:cNvGrpSpPr/>
          <p:nvPr/>
        </p:nvGrpSpPr>
        <p:grpSpPr>
          <a:xfrm rot="0">
            <a:off x="10195166" y="6485382"/>
            <a:ext cx="2474195" cy="641423"/>
            <a:chOff x="0" y="0"/>
            <a:chExt cx="3298926" cy="855231"/>
          </a:xfrm>
        </p:grpSpPr>
        <p:grpSp>
          <p:nvGrpSpPr>
            <p:cNvPr name="Group 39" id="39"/>
            <p:cNvGrpSpPr/>
            <p:nvPr/>
          </p:nvGrpSpPr>
          <p:grpSpPr>
            <a:xfrm rot="0">
              <a:off x="3629" y="0"/>
              <a:ext cx="3295298" cy="855231"/>
              <a:chOff x="0" y="0"/>
              <a:chExt cx="528345" cy="137122"/>
            </a:xfrm>
          </p:grpSpPr>
          <p:sp>
            <p:nvSpPr>
              <p:cNvPr name="Freeform 40" id="40"/>
              <p:cNvSpPr/>
              <p:nvPr/>
            </p:nvSpPr>
            <p:spPr>
              <a:xfrm flipH="false" flipV="false" rot="0">
                <a:off x="0" y="0"/>
                <a:ext cx="528345" cy="137122"/>
              </a:xfrm>
              <a:custGeom>
                <a:avLst/>
                <a:gdLst/>
                <a:ahLst/>
                <a:cxnLst/>
                <a:rect r="r" b="b" t="t" l="l"/>
                <a:pathLst>
                  <a:path h="137122" w="528345">
                    <a:moveTo>
                      <a:pt x="24427" y="0"/>
                    </a:moveTo>
                    <a:lnTo>
                      <a:pt x="503918" y="0"/>
                    </a:lnTo>
                    <a:cubicBezTo>
                      <a:pt x="510397" y="0"/>
                      <a:pt x="516610" y="2574"/>
                      <a:pt x="521191" y="7154"/>
                    </a:cubicBezTo>
                    <a:cubicBezTo>
                      <a:pt x="525772" y="11735"/>
                      <a:pt x="528345" y="17949"/>
                      <a:pt x="528345" y="24427"/>
                    </a:cubicBezTo>
                    <a:lnTo>
                      <a:pt x="528345" y="112695"/>
                    </a:lnTo>
                    <a:cubicBezTo>
                      <a:pt x="528345" y="119173"/>
                      <a:pt x="525772" y="125386"/>
                      <a:pt x="521191" y="129967"/>
                    </a:cubicBezTo>
                    <a:cubicBezTo>
                      <a:pt x="516610" y="134548"/>
                      <a:pt x="510397" y="137122"/>
                      <a:pt x="503918" y="137122"/>
                    </a:cubicBezTo>
                    <a:lnTo>
                      <a:pt x="24427" y="137122"/>
                    </a:lnTo>
                    <a:cubicBezTo>
                      <a:pt x="17949" y="137122"/>
                      <a:pt x="11735" y="134548"/>
                      <a:pt x="7154" y="129967"/>
                    </a:cubicBezTo>
                    <a:cubicBezTo>
                      <a:pt x="2574" y="125386"/>
                      <a:pt x="0" y="119173"/>
                      <a:pt x="0" y="112695"/>
                    </a:cubicBezTo>
                    <a:lnTo>
                      <a:pt x="0" y="24427"/>
                    </a:lnTo>
                    <a:cubicBezTo>
                      <a:pt x="0" y="17949"/>
                      <a:pt x="2574" y="11735"/>
                      <a:pt x="7154" y="7154"/>
                    </a:cubicBezTo>
                    <a:cubicBezTo>
                      <a:pt x="11735" y="2574"/>
                      <a:pt x="17949" y="0"/>
                      <a:pt x="24427" y="0"/>
                    </a:cubicBezTo>
                    <a:close/>
                  </a:path>
                </a:pathLst>
              </a:custGeom>
              <a:solidFill>
                <a:srgbClr val="121278"/>
              </a:solidFill>
              <a:ln w="19050" cap="sq">
                <a:solidFill>
                  <a:srgbClr val="24485E"/>
                </a:solidFill>
                <a:prstDash val="solid"/>
                <a:miter/>
              </a:ln>
            </p:spPr>
          </p:sp>
          <p:sp>
            <p:nvSpPr>
              <p:cNvPr name="TextBox 41" id="41"/>
              <p:cNvSpPr txBox="true"/>
              <p:nvPr/>
            </p:nvSpPr>
            <p:spPr>
              <a:xfrm>
                <a:off x="0" y="-47625"/>
                <a:ext cx="528345" cy="184747"/>
              </a:xfrm>
              <a:prstGeom prst="rect">
                <a:avLst/>
              </a:prstGeom>
            </p:spPr>
            <p:txBody>
              <a:bodyPr anchor="ctr" rtlCol="false" tIns="50800" lIns="50800" bIns="50800" rIns="50800"/>
              <a:lstStyle/>
              <a:p>
                <a:pPr algn="ctr">
                  <a:lnSpc>
                    <a:spcPts val="2660"/>
                  </a:lnSpc>
                </a:pPr>
              </a:p>
            </p:txBody>
          </p:sp>
        </p:grpSp>
        <p:sp>
          <p:nvSpPr>
            <p:cNvPr name="TextBox 42" id="42"/>
            <p:cNvSpPr txBox="true"/>
            <p:nvPr/>
          </p:nvSpPr>
          <p:spPr>
            <a:xfrm rot="0">
              <a:off x="0" y="154085"/>
              <a:ext cx="3281294" cy="499437"/>
            </a:xfrm>
            <a:prstGeom prst="rect">
              <a:avLst/>
            </a:prstGeom>
          </p:spPr>
          <p:txBody>
            <a:bodyPr anchor="t" rtlCol="false" tIns="0" lIns="0" bIns="0" rIns="0">
              <a:spAutoFit/>
            </a:bodyPr>
            <a:lstStyle/>
            <a:p>
              <a:pPr algn="ctr">
                <a:lnSpc>
                  <a:spcPts val="3156"/>
                </a:lnSpc>
              </a:pPr>
              <a:r>
                <a:rPr lang="en-US" b="true" sz="2254" spc="-45">
                  <a:solidFill>
                    <a:srgbClr val="FBFCF8"/>
                  </a:solidFill>
                  <a:latin typeface="TDTD순고딕 Bold"/>
                  <a:ea typeface="TDTD순고딕 Bold"/>
                  <a:cs typeface="TDTD순고딕 Bold"/>
                  <a:sym typeface="TDTD순고딕 Bold"/>
                </a:rPr>
                <a:t>문맥 이해</a:t>
              </a:r>
            </a:p>
          </p:txBody>
        </p:sp>
      </p:grpSp>
      <p:grpSp>
        <p:nvGrpSpPr>
          <p:cNvPr name="Group 43" id="43"/>
          <p:cNvGrpSpPr/>
          <p:nvPr/>
        </p:nvGrpSpPr>
        <p:grpSpPr>
          <a:xfrm rot="0">
            <a:off x="10953034" y="7888806"/>
            <a:ext cx="958459" cy="747866"/>
            <a:chOff x="0" y="0"/>
            <a:chExt cx="337975" cy="263715"/>
          </a:xfrm>
        </p:grpSpPr>
        <p:sp>
          <p:nvSpPr>
            <p:cNvPr name="Freeform 44" id="44"/>
            <p:cNvSpPr/>
            <p:nvPr/>
          </p:nvSpPr>
          <p:spPr>
            <a:xfrm flipH="false" flipV="false" rot="0">
              <a:off x="0" y="0"/>
              <a:ext cx="337975" cy="263715"/>
            </a:xfrm>
            <a:custGeom>
              <a:avLst/>
              <a:gdLst/>
              <a:ahLst/>
              <a:cxnLst/>
              <a:rect r="r" b="b" t="t" l="l"/>
              <a:pathLst>
                <a:path h="263715" w="337975">
                  <a:moveTo>
                    <a:pt x="131858" y="0"/>
                  </a:moveTo>
                  <a:lnTo>
                    <a:pt x="206117" y="0"/>
                  </a:lnTo>
                  <a:cubicBezTo>
                    <a:pt x="278940" y="0"/>
                    <a:pt x="337975" y="59035"/>
                    <a:pt x="337975" y="131858"/>
                  </a:cubicBezTo>
                  <a:lnTo>
                    <a:pt x="337975" y="131858"/>
                  </a:lnTo>
                  <a:cubicBezTo>
                    <a:pt x="337975" y="204681"/>
                    <a:pt x="278940" y="263715"/>
                    <a:pt x="206117" y="263715"/>
                  </a:cubicBezTo>
                  <a:lnTo>
                    <a:pt x="131858" y="263715"/>
                  </a:lnTo>
                  <a:cubicBezTo>
                    <a:pt x="59035" y="263715"/>
                    <a:pt x="0" y="204681"/>
                    <a:pt x="0" y="131858"/>
                  </a:cubicBezTo>
                  <a:lnTo>
                    <a:pt x="0" y="131858"/>
                  </a:lnTo>
                  <a:cubicBezTo>
                    <a:pt x="0" y="59035"/>
                    <a:pt x="59035" y="0"/>
                    <a:pt x="131858" y="0"/>
                  </a:cubicBezTo>
                  <a:close/>
                </a:path>
              </a:pathLst>
            </a:custGeom>
            <a:solidFill>
              <a:srgbClr val="5170FF"/>
            </a:solidFill>
            <a:ln cap="rnd">
              <a:noFill/>
              <a:prstDash val="solid"/>
              <a:round/>
            </a:ln>
          </p:spPr>
        </p:sp>
        <p:sp>
          <p:nvSpPr>
            <p:cNvPr name="TextBox 45" id="45"/>
            <p:cNvSpPr txBox="true"/>
            <p:nvPr/>
          </p:nvSpPr>
          <p:spPr>
            <a:xfrm>
              <a:off x="0" y="-47625"/>
              <a:ext cx="337975" cy="311340"/>
            </a:xfrm>
            <a:prstGeom prst="rect">
              <a:avLst/>
            </a:prstGeom>
          </p:spPr>
          <p:txBody>
            <a:bodyPr anchor="ctr" rtlCol="false" tIns="50800" lIns="50800" bIns="50800" rIns="50800"/>
            <a:lstStyle/>
            <a:p>
              <a:pPr algn="ctr" marL="0" indent="0" lvl="0">
                <a:lnSpc>
                  <a:spcPts val="2250"/>
                </a:lnSpc>
                <a:spcBef>
                  <a:spcPct val="0"/>
                </a:spcBef>
              </a:pPr>
              <a:r>
                <a:rPr lang="en-US" b="true" sz="1500">
                  <a:solidFill>
                    <a:srgbClr val="FFFFFF"/>
                  </a:solidFill>
                  <a:latin typeface="Aileron Bold"/>
                  <a:ea typeface="Aileron Bold"/>
                  <a:cs typeface="Aileron Bold"/>
                  <a:sym typeface="Aileron Bold"/>
                </a:rPr>
                <a:t>답변 적절성</a:t>
              </a:r>
            </a:p>
          </p:txBody>
        </p:sp>
      </p:grpSp>
      <p:sp>
        <p:nvSpPr>
          <p:cNvPr name="AutoShape 46" id="46"/>
          <p:cNvSpPr/>
          <p:nvPr/>
        </p:nvSpPr>
        <p:spPr>
          <a:xfrm flipH="true" flipV="true">
            <a:off x="12503857" y="1963637"/>
            <a:ext cx="1442" cy="143385"/>
          </a:xfrm>
          <a:prstGeom prst="line">
            <a:avLst/>
          </a:prstGeom>
          <a:ln cap="flat" w="9525">
            <a:solidFill>
              <a:srgbClr val="1FB5FF"/>
            </a:solidFill>
            <a:prstDash val="sysDash"/>
            <a:headEnd type="none" len="sm" w="sm"/>
            <a:tailEnd type="none" len="sm" w="sm"/>
          </a:ln>
        </p:spPr>
      </p:sp>
      <p:grpSp>
        <p:nvGrpSpPr>
          <p:cNvPr name="Group 47" id="47"/>
          <p:cNvGrpSpPr/>
          <p:nvPr/>
        </p:nvGrpSpPr>
        <p:grpSpPr>
          <a:xfrm rot="2700000">
            <a:off x="12457413" y="2124667"/>
            <a:ext cx="85198" cy="85198"/>
            <a:chOff x="0" y="0"/>
            <a:chExt cx="50173" cy="50173"/>
          </a:xfrm>
        </p:grpSpPr>
        <p:sp>
          <p:nvSpPr>
            <p:cNvPr name="Freeform 48" id="48"/>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49" id="49"/>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50" id="50"/>
          <p:cNvGrpSpPr/>
          <p:nvPr/>
        </p:nvGrpSpPr>
        <p:grpSpPr>
          <a:xfrm rot="0">
            <a:off x="11559494" y="381061"/>
            <a:ext cx="1888727" cy="1582576"/>
            <a:chOff x="0" y="0"/>
            <a:chExt cx="721293" cy="604376"/>
          </a:xfrm>
        </p:grpSpPr>
        <p:sp>
          <p:nvSpPr>
            <p:cNvPr name="Freeform 51" id="51"/>
            <p:cNvSpPr/>
            <p:nvPr/>
          </p:nvSpPr>
          <p:spPr>
            <a:xfrm flipH="false" flipV="false" rot="0">
              <a:off x="0" y="0"/>
              <a:ext cx="721293" cy="604376"/>
            </a:xfrm>
            <a:custGeom>
              <a:avLst/>
              <a:gdLst/>
              <a:ahLst/>
              <a:cxnLst/>
              <a:rect r="r" b="b" t="t" l="l"/>
              <a:pathLst>
                <a:path h="604376" w="721293">
                  <a:moveTo>
                    <a:pt x="0" y="0"/>
                  </a:moveTo>
                  <a:lnTo>
                    <a:pt x="721293" y="0"/>
                  </a:lnTo>
                  <a:lnTo>
                    <a:pt x="721293" y="604376"/>
                  </a:lnTo>
                  <a:lnTo>
                    <a:pt x="0" y="604376"/>
                  </a:lnTo>
                  <a:close/>
                </a:path>
              </a:pathLst>
            </a:custGeom>
            <a:solidFill>
              <a:srgbClr val="FFFFFF"/>
            </a:solidFill>
            <a:ln w="66675" cap="sq">
              <a:solidFill>
                <a:srgbClr val="146FEA"/>
              </a:solidFill>
              <a:prstDash val="solid"/>
              <a:miter/>
            </a:ln>
          </p:spPr>
        </p:sp>
        <p:sp>
          <p:nvSpPr>
            <p:cNvPr name="TextBox 52" id="52"/>
            <p:cNvSpPr txBox="true"/>
            <p:nvPr/>
          </p:nvSpPr>
          <p:spPr>
            <a:xfrm>
              <a:off x="0" y="-47625"/>
              <a:ext cx="721293" cy="652001"/>
            </a:xfrm>
            <a:prstGeom prst="rect">
              <a:avLst/>
            </a:prstGeom>
          </p:spPr>
          <p:txBody>
            <a:bodyPr anchor="ctr" rtlCol="false" tIns="50800" lIns="50800" bIns="50800" rIns="50800"/>
            <a:lstStyle/>
            <a:p>
              <a:pPr algn="ctr">
                <a:lnSpc>
                  <a:spcPts val="2659"/>
                </a:lnSpc>
                <a:spcBef>
                  <a:spcPct val="0"/>
                </a:spcBef>
              </a:pPr>
            </a:p>
          </p:txBody>
        </p:sp>
      </p:grpSp>
      <p:sp>
        <p:nvSpPr>
          <p:cNvPr name="AutoShape 53" id="53"/>
          <p:cNvSpPr/>
          <p:nvPr/>
        </p:nvSpPr>
        <p:spPr>
          <a:xfrm>
            <a:off x="11682041" y="841933"/>
            <a:ext cx="1470967" cy="0"/>
          </a:xfrm>
          <a:prstGeom prst="line">
            <a:avLst/>
          </a:prstGeom>
          <a:ln cap="flat" w="9525">
            <a:solidFill>
              <a:srgbClr val="1FB5FF"/>
            </a:solidFill>
            <a:prstDash val="sysDash"/>
            <a:headEnd type="none" len="sm" w="sm"/>
            <a:tailEnd type="none" len="sm" w="sm"/>
          </a:ln>
        </p:spPr>
      </p:sp>
      <p:sp>
        <p:nvSpPr>
          <p:cNvPr name="TextBox 54" id="54"/>
          <p:cNvSpPr txBox="true"/>
          <p:nvPr/>
        </p:nvSpPr>
        <p:spPr>
          <a:xfrm rot="0">
            <a:off x="11643011" y="852832"/>
            <a:ext cx="1593514" cy="960931"/>
          </a:xfrm>
          <a:prstGeom prst="rect">
            <a:avLst/>
          </a:prstGeom>
        </p:spPr>
        <p:txBody>
          <a:bodyPr anchor="t" rtlCol="false" tIns="0" lIns="0" bIns="0" rIns="0">
            <a:spAutoFit/>
          </a:bodyPr>
          <a:lstStyle/>
          <a:p>
            <a:pPr algn="l" marL="327571" indent="-163786" lvl="1">
              <a:lnSpc>
                <a:spcPts val="2579"/>
              </a:lnSpc>
              <a:buFont typeface="Arial"/>
              <a:buChar char="•"/>
            </a:pPr>
            <a:r>
              <a:rPr lang="en-US" sz="1517" spc="16">
                <a:solidFill>
                  <a:srgbClr val="004AAD"/>
                </a:solidFill>
                <a:latin typeface="Nanum Gothic"/>
                <a:ea typeface="Nanum Gothic"/>
                <a:cs typeface="Nanum Gothic"/>
                <a:sym typeface="Nanum Gothic"/>
              </a:rPr>
              <a:t>AI 질문 추천</a:t>
            </a:r>
          </a:p>
          <a:p>
            <a:pPr algn="l" marL="327571" indent="-163786" lvl="1">
              <a:lnSpc>
                <a:spcPts val="2579"/>
              </a:lnSpc>
              <a:buFont typeface="Arial"/>
              <a:buChar char="•"/>
            </a:pPr>
            <a:r>
              <a:rPr lang="en-US" b="true" sz="1517" spc="16">
                <a:solidFill>
                  <a:srgbClr val="004AAD"/>
                </a:solidFill>
                <a:latin typeface="Nanum Gothic Bold"/>
                <a:ea typeface="Nanum Gothic Bold"/>
                <a:cs typeface="Nanum Gothic Bold"/>
                <a:sym typeface="Nanum Gothic Bold"/>
              </a:rPr>
              <a:t>영상/음성 분석</a:t>
            </a:r>
          </a:p>
          <a:p>
            <a:pPr algn="l" marL="327571" indent="-163786" lvl="1">
              <a:lnSpc>
                <a:spcPts val="2579"/>
              </a:lnSpc>
              <a:buFont typeface="Arial"/>
              <a:buChar char="•"/>
            </a:pPr>
            <a:r>
              <a:rPr lang="en-US" sz="1517" spc="16">
                <a:solidFill>
                  <a:srgbClr val="004AAD"/>
                </a:solidFill>
                <a:latin typeface="Nanum Gothic"/>
                <a:ea typeface="Nanum Gothic"/>
                <a:cs typeface="Nanum Gothic"/>
                <a:sym typeface="Nanum Gothic"/>
              </a:rPr>
              <a:t>AI 평가 제시</a:t>
            </a:r>
          </a:p>
        </p:txBody>
      </p:sp>
      <p:sp>
        <p:nvSpPr>
          <p:cNvPr name="TextBox 55" id="55"/>
          <p:cNvSpPr txBox="true"/>
          <p:nvPr/>
        </p:nvSpPr>
        <p:spPr>
          <a:xfrm rot="0">
            <a:off x="11288515" y="452887"/>
            <a:ext cx="2435327" cy="308084"/>
          </a:xfrm>
          <a:prstGeom prst="rect">
            <a:avLst/>
          </a:prstGeom>
        </p:spPr>
        <p:txBody>
          <a:bodyPr anchor="t" rtlCol="false" tIns="0" lIns="0" bIns="0" rIns="0">
            <a:spAutoFit/>
          </a:bodyPr>
          <a:lstStyle/>
          <a:p>
            <a:pPr algn="ctr">
              <a:lnSpc>
                <a:spcPts val="2317"/>
              </a:lnSpc>
            </a:pPr>
            <a:r>
              <a:rPr lang="en-US" b="true" sz="1931">
                <a:solidFill>
                  <a:srgbClr val="004AAD"/>
                </a:solidFill>
                <a:latin typeface="Nanum Gothic Ultra-Bold"/>
                <a:ea typeface="Nanum Gothic Ultra-Bold"/>
                <a:cs typeface="Nanum Gothic Ultra-Bold"/>
                <a:sym typeface="Nanum Gothic Ultra-Bold"/>
              </a:rPr>
              <a:t>면접</a:t>
            </a:r>
          </a:p>
        </p:txBody>
      </p:sp>
      <p:sp>
        <p:nvSpPr>
          <p:cNvPr name="AutoShape 56" id="56"/>
          <p:cNvSpPr/>
          <p:nvPr/>
        </p:nvSpPr>
        <p:spPr>
          <a:xfrm flipV="true">
            <a:off x="10654978" y="1813763"/>
            <a:ext cx="0" cy="288956"/>
          </a:xfrm>
          <a:prstGeom prst="line">
            <a:avLst/>
          </a:prstGeom>
          <a:ln cap="flat" w="9525">
            <a:solidFill>
              <a:srgbClr val="1FB5FF"/>
            </a:solidFill>
            <a:prstDash val="sysDash"/>
            <a:headEnd type="none" len="sm" w="sm"/>
            <a:tailEnd type="none" len="sm" w="sm"/>
          </a:ln>
        </p:spPr>
      </p:sp>
      <p:grpSp>
        <p:nvGrpSpPr>
          <p:cNvPr name="Group 57" id="57"/>
          <p:cNvGrpSpPr/>
          <p:nvPr/>
        </p:nvGrpSpPr>
        <p:grpSpPr>
          <a:xfrm rot="2700000">
            <a:off x="10612949" y="2120364"/>
            <a:ext cx="85198" cy="85198"/>
            <a:chOff x="0" y="0"/>
            <a:chExt cx="50173" cy="50173"/>
          </a:xfrm>
        </p:grpSpPr>
        <p:sp>
          <p:nvSpPr>
            <p:cNvPr name="Freeform 58" id="58"/>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59" id="59"/>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60" id="60"/>
          <p:cNvGrpSpPr/>
          <p:nvPr/>
        </p:nvGrpSpPr>
        <p:grpSpPr>
          <a:xfrm rot="0">
            <a:off x="9865902" y="1105928"/>
            <a:ext cx="1578153" cy="707835"/>
            <a:chOff x="0" y="0"/>
            <a:chExt cx="929365" cy="416840"/>
          </a:xfrm>
        </p:grpSpPr>
        <p:sp>
          <p:nvSpPr>
            <p:cNvPr name="Freeform 61" id="61"/>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62" id="62"/>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63" id="63"/>
          <p:cNvSpPr/>
          <p:nvPr/>
        </p:nvSpPr>
        <p:spPr>
          <a:xfrm flipV="true">
            <a:off x="9857905" y="1506173"/>
            <a:ext cx="1586150" cy="0"/>
          </a:xfrm>
          <a:prstGeom prst="line">
            <a:avLst/>
          </a:prstGeom>
          <a:ln cap="flat" w="9525">
            <a:solidFill>
              <a:srgbClr val="1FB5FF"/>
            </a:solidFill>
            <a:prstDash val="sysDash"/>
            <a:headEnd type="none" len="sm" w="sm"/>
            <a:tailEnd type="none" len="sm" w="sm"/>
          </a:ln>
        </p:spPr>
      </p:sp>
      <p:sp>
        <p:nvSpPr>
          <p:cNvPr name="TextBox 64" id="64"/>
          <p:cNvSpPr txBox="true"/>
          <p:nvPr/>
        </p:nvSpPr>
        <p:spPr>
          <a:xfrm rot="0">
            <a:off x="10035779" y="1539510"/>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직무 적합성 평가</a:t>
            </a:r>
          </a:p>
        </p:txBody>
      </p:sp>
      <p:sp>
        <p:nvSpPr>
          <p:cNvPr name="TextBox 65" id="65"/>
          <p:cNvSpPr txBox="true"/>
          <p:nvPr/>
        </p:nvSpPr>
        <p:spPr>
          <a:xfrm rot="0">
            <a:off x="9865902" y="1219722"/>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직무적성 문제 생성</a:t>
            </a:r>
          </a:p>
        </p:txBody>
      </p:sp>
      <p:sp>
        <p:nvSpPr>
          <p:cNvPr name="TextBox 66" id="66"/>
          <p:cNvSpPr txBox="true"/>
          <p:nvPr/>
        </p:nvSpPr>
        <p:spPr>
          <a:xfrm rot="0">
            <a:off x="15248422" y="1138756"/>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67" id="67"/>
          <p:cNvSpPr txBox="true"/>
          <p:nvPr/>
        </p:nvSpPr>
        <p:spPr>
          <a:xfrm rot="0">
            <a:off x="8230921" y="1091181"/>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AutoShape 68" id="68"/>
          <p:cNvSpPr/>
          <p:nvPr/>
        </p:nvSpPr>
        <p:spPr>
          <a:xfrm flipV="true">
            <a:off x="14510528" y="1809460"/>
            <a:ext cx="0" cy="288956"/>
          </a:xfrm>
          <a:prstGeom prst="line">
            <a:avLst/>
          </a:prstGeom>
          <a:ln cap="flat" w="9525">
            <a:solidFill>
              <a:srgbClr val="1FB5FF"/>
            </a:solidFill>
            <a:prstDash val="sysDash"/>
            <a:headEnd type="none" len="sm" w="sm"/>
            <a:tailEnd type="none" len="sm" w="sm"/>
          </a:ln>
        </p:spPr>
      </p:sp>
      <p:grpSp>
        <p:nvGrpSpPr>
          <p:cNvPr name="Group 69" id="69"/>
          <p:cNvGrpSpPr/>
          <p:nvPr/>
        </p:nvGrpSpPr>
        <p:grpSpPr>
          <a:xfrm rot="2700000">
            <a:off x="14468498" y="2116060"/>
            <a:ext cx="85198" cy="85198"/>
            <a:chOff x="0" y="0"/>
            <a:chExt cx="50173" cy="50173"/>
          </a:xfrm>
        </p:grpSpPr>
        <p:sp>
          <p:nvSpPr>
            <p:cNvPr name="Freeform 70" id="70"/>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71" id="71"/>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72" id="72"/>
          <p:cNvGrpSpPr/>
          <p:nvPr/>
        </p:nvGrpSpPr>
        <p:grpSpPr>
          <a:xfrm rot="0">
            <a:off x="13721451" y="1101624"/>
            <a:ext cx="1578153" cy="707835"/>
            <a:chOff x="0" y="0"/>
            <a:chExt cx="929365" cy="416840"/>
          </a:xfrm>
        </p:grpSpPr>
        <p:sp>
          <p:nvSpPr>
            <p:cNvPr name="Freeform 73" id="73"/>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9525" cap="sq">
              <a:solidFill>
                <a:srgbClr val="146FEA"/>
              </a:solidFill>
              <a:prstDash val="solid"/>
              <a:miter/>
            </a:ln>
          </p:spPr>
        </p:sp>
        <p:sp>
          <p:nvSpPr>
            <p:cNvPr name="TextBox 74" id="74"/>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75" id="75"/>
          <p:cNvSpPr/>
          <p:nvPr/>
        </p:nvSpPr>
        <p:spPr>
          <a:xfrm flipV="true">
            <a:off x="13713454" y="1501870"/>
            <a:ext cx="1586150" cy="0"/>
          </a:xfrm>
          <a:prstGeom prst="line">
            <a:avLst/>
          </a:prstGeom>
          <a:ln cap="flat" w="9525">
            <a:solidFill>
              <a:srgbClr val="1FB5FF"/>
            </a:solidFill>
            <a:prstDash val="sysDash"/>
            <a:headEnd type="none" len="sm" w="sm"/>
            <a:tailEnd type="none" len="sm" w="sm"/>
          </a:ln>
        </p:spPr>
      </p:sp>
      <p:sp>
        <p:nvSpPr>
          <p:cNvPr name="TextBox 76" id="76"/>
          <p:cNvSpPr txBox="true"/>
          <p:nvPr/>
        </p:nvSpPr>
        <p:spPr>
          <a:xfrm rot="0">
            <a:off x="13891329" y="1535207"/>
            <a:ext cx="1238398" cy="194696"/>
          </a:xfrm>
          <a:prstGeom prst="rect">
            <a:avLst/>
          </a:prstGeom>
        </p:spPr>
        <p:txBody>
          <a:bodyPr anchor="t" rtlCol="false" tIns="0" lIns="0" bIns="0" rIns="0">
            <a:spAutoFit/>
          </a:bodyPr>
          <a:lstStyle/>
          <a:p>
            <a:pPr algn="ctr">
              <a:lnSpc>
                <a:spcPts val="1672"/>
              </a:lnSpc>
            </a:pPr>
            <a:r>
              <a:rPr lang="en-US" sz="983" spc="10">
                <a:solidFill>
                  <a:srgbClr val="004AAD"/>
                </a:solidFill>
                <a:latin typeface="Nanum Gothic"/>
                <a:ea typeface="Nanum Gothic"/>
                <a:cs typeface="Nanum Gothic"/>
                <a:sym typeface="Nanum Gothic"/>
              </a:rPr>
              <a:t>최종 선발</a:t>
            </a:r>
          </a:p>
        </p:txBody>
      </p:sp>
      <p:sp>
        <p:nvSpPr>
          <p:cNvPr name="TextBox 77" id="77"/>
          <p:cNvSpPr txBox="true"/>
          <p:nvPr/>
        </p:nvSpPr>
        <p:spPr>
          <a:xfrm rot="0">
            <a:off x="13721451" y="1215418"/>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최종 선발시스템</a:t>
            </a:r>
          </a:p>
        </p:txBody>
      </p:sp>
      <p:grpSp>
        <p:nvGrpSpPr>
          <p:cNvPr name="Group 78" id="78"/>
          <p:cNvGrpSpPr/>
          <p:nvPr/>
        </p:nvGrpSpPr>
        <p:grpSpPr>
          <a:xfrm rot="0">
            <a:off x="16861012" y="253951"/>
            <a:ext cx="1212657" cy="671714"/>
            <a:chOff x="0" y="0"/>
            <a:chExt cx="427611" cy="236862"/>
          </a:xfrm>
        </p:grpSpPr>
        <p:sp>
          <p:nvSpPr>
            <p:cNvPr name="Freeform 79" id="79"/>
            <p:cNvSpPr/>
            <p:nvPr/>
          </p:nvSpPr>
          <p:spPr>
            <a:xfrm flipH="false" flipV="false" rot="0">
              <a:off x="0" y="0"/>
              <a:ext cx="427611" cy="236862"/>
            </a:xfrm>
            <a:custGeom>
              <a:avLst/>
              <a:gdLst/>
              <a:ahLst/>
              <a:cxnLst/>
              <a:rect r="r" b="b" t="t" l="l"/>
              <a:pathLst>
                <a:path h="236862" w="427611">
                  <a:moveTo>
                    <a:pt x="118431" y="0"/>
                  </a:moveTo>
                  <a:lnTo>
                    <a:pt x="309180" y="0"/>
                  </a:lnTo>
                  <a:cubicBezTo>
                    <a:pt x="374588" y="0"/>
                    <a:pt x="427611" y="53023"/>
                    <a:pt x="427611" y="118431"/>
                  </a:cubicBezTo>
                  <a:lnTo>
                    <a:pt x="427611" y="118431"/>
                  </a:lnTo>
                  <a:cubicBezTo>
                    <a:pt x="427611" y="183839"/>
                    <a:pt x="374588" y="236862"/>
                    <a:pt x="309180" y="236862"/>
                  </a:cubicBezTo>
                  <a:lnTo>
                    <a:pt x="118431" y="236862"/>
                  </a:lnTo>
                  <a:cubicBezTo>
                    <a:pt x="53023" y="236862"/>
                    <a:pt x="0" y="183839"/>
                    <a:pt x="0" y="118431"/>
                  </a:cubicBezTo>
                  <a:lnTo>
                    <a:pt x="0" y="118431"/>
                  </a:lnTo>
                  <a:cubicBezTo>
                    <a:pt x="0" y="53023"/>
                    <a:pt x="53023" y="0"/>
                    <a:pt x="118431" y="0"/>
                  </a:cubicBezTo>
                  <a:close/>
                </a:path>
              </a:pathLst>
            </a:custGeom>
            <a:solidFill>
              <a:srgbClr val="C1DEFF"/>
            </a:solidFill>
            <a:ln cap="rnd">
              <a:noFill/>
              <a:prstDash val="solid"/>
              <a:round/>
            </a:ln>
          </p:spPr>
        </p:sp>
        <p:sp>
          <p:nvSpPr>
            <p:cNvPr name="TextBox 80" id="80"/>
            <p:cNvSpPr txBox="true"/>
            <p:nvPr/>
          </p:nvSpPr>
          <p:spPr>
            <a:xfrm>
              <a:off x="0" y="-66675"/>
              <a:ext cx="427611" cy="303537"/>
            </a:xfrm>
            <a:prstGeom prst="rect">
              <a:avLst/>
            </a:prstGeom>
          </p:spPr>
          <p:txBody>
            <a:bodyPr anchor="ctr" rtlCol="false" tIns="50800" lIns="50800" bIns="50800" rIns="50800"/>
            <a:lstStyle/>
            <a:p>
              <a:pPr algn="ctr" marL="0" indent="0" lvl="0">
                <a:lnSpc>
                  <a:spcPts val="3000"/>
                </a:lnSpc>
                <a:spcBef>
                  <a:spcPct val="0"/>
                </a:spcBef>
              </a:pPr>
              <a:r>
                <a:rPr lang="en-US" sz="2000">
                  <a:solidFill>
                    <a:srgbClr val="166EE7"/>
                  </a:solidFill>
                  <a:latin typeface="Aileron"/>
                  <a:ea typeface="Aileron"/>
                  <a:cs typeface="Aileron"/>
                  <a:sym typeface="Aileron"/>
                </a:rPr>
                <a:t>채우자..</a:t>
              </a:r>
            </a:p>
          </p:txBody>
        </p:sp>
      </p:grpSp>
      <p:sp>
        <p:nvSpPr>
          <p:cNvPr name="Freeform 81" id="81"/>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82" id="82"/>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grpSp>
        <p:nvGrpSpPr>
          <p:cNvPr name="Group 83" id="83"/>
          <p:cNvGrpSpPr/>
          <p:nvPr/>
        </p:nvGrpSpPr>
        <p:grpSpPr>
          <a:xfrm rot="0">
            <a:off x="7127445" y="4414342"/>
            <a:ext cx="938654" cy="678324"/>
            <a:chOff x="0" y="0"/>
            <a:chExt cx="330991" cy="239193"/>
          </a:xfrm>
        </p:grpSpPr>
        <p:sp>
          <p:nvSpPr>
            <p:cNvPr name="Freeform 84" id="84"/>
            <p:cNvSpPr/>
            <p:nvPr/>
          </p:nvSpPr>
          <p:spPr>
            <a:xfrm flipH="false" flipV="false" rot="0">
              <a:off x="0" y="0"/>
              <a:ext cx="330991" cy="239193"/>
            </a:xfrm>
            <a:custGeom>
              <a:avLst/>
              <a:gdLst/>
              <a:ahLst/>
              <a:cxnLst/>
              <a:rect r="r" b="b" t="t" l="l"/>
              <a:pathLst>
                <a:path h="239193" w="330991">
                  <a:moveTo>
                    <a:pt x="119596" y="0"/>
                  </a:moveTo>
                  <a:lnTo>
                    <a:pt x="211395" y="0"/>
                  </a:lnTo>
                  <a:cubicBezTo>
                    <a:pt x="243114" y="0"/>
                    <a:pt x="273534" y="12600"/>
                    <a:pt x="295962" y="35029"/>
                  </a:cubicBezTo>
                  <a:cubicBezTo>
                    <a:pt x="318391" y="57458"/>
                    <a:pt x="330991" y="87877"/>
                    <a:pt x="330991" y="119596"/>
                  </a:cubicBezTo>
                  <a:lnTo>
                    <a:pt x="330991" y="119596"/>
                  </a:lnTo>
                  <a:cubicBezTo>
                    <a:pt x="330991" y="151315"/>
                    <a:pt x="318391" y="181735"/>
                    <a:pt x="295962" y="204164"/>
                  </a:cubicBezTo>
                  <a:cubicBezTo>
                    <a:pt x="273534" y="226592"/>
                    <a:pt x="243114" y="239193"/>
                    <a:pt x="211395" y="239193"/>
                  </a:cubicBezTo>
                  <a:lnTo>
                    <a:pt x="119596" y="239193"/>
                  </a:lnTo>
                  <a:cubicBezTo>
                    <a:pt x="87877" y="239193"/>
                    <a:pt x="57458" y="226592"/>
                    <a:pt x="35029" y="204164"/>
                  </a:cubicBezTo>
                  <a:cubicBezTo>
                    <a:pt x="12600" y="181735"/>
                    <a:pt x="0" y="151315"/>
                    <a:pt x="0" y="119596"/>
                  </a:cubicBezTo>
                  <a:lnTo>
                    <a:pt x="0" y="119596"/>
                  </a:lnTo>
                  <a:cubicBezTo>
                    <a:pt x="0" y="87877"/>
                    <a:pt x="12600" y="57458"/>
                    <a:pt x="35029" y="35029"/>
                  </a:cubicBezTo>
                  <a:cubicBezTo>
                    <a:pt x="57458" y="12600"/>
                    <a:pt x="87877" y="0"/>
                    <a:pt x="119596" y="0"/>
                  </a:cubicBezTo>
                  <a:close/>
                </a:path>
              </a:pathLst>
            </a:custGeom>
            <a:solidFill>
              <a:srgbClr val="C1DEFF"/>
            </a:solidFill>
            <a:ln cap="rnd">
              <a:noFill/>
              <a:prstDash val="solid"/>
              <a:round/>
            </a:ln>
          </p:spPr>
        </p:sp>
        <p:sp>
          <p:nvSpPr>
            <p:cNvPr name="TextBox 85" id="85"/>
            <p:cNvSpPr txBox="true"/>
            <p:nvPr/>
          </p:nvSpPr>
          <p:spPr>
            <a:xfrm>
              <a:off x="0" y="-47625"/>
              <a:ext cx="330991" cy="286818"/>
            </a:xfrm>
            <a:prstGeom prst="rect">
              <a:avLst/>
            </a:prstGeom>
          </p:spPr>
          <p:txBody>
            <a:bodyPr anchor="ctr" rtlCol="false" tIns="50800" lIns="50800" bIns="50800" rIns="50800"/>
            <a:lstStyle/>
            <a:p>
              <a:pPr algn="ctr" marL="0" indent="0" lvl="0">
                <a:lnSpc>
                  <a:spcPts val="2250"/>
                </a:lnSpc>
                <a:spcBef>
                  <a:spcPct val="0"/>
                </a:spcBef>
              </a:pPr>
              <a:r>
                <a:rPr lang="en-US" sz="1500">
                  <a:solidFill>
                    <a:srgbClr val="166EE7"/>
                  </a:solidFill>
                  <a:latin typeface="Aileron"/>
                  <a:ea typeface="Aileron"/>
                  <a:cs typeface="Aileron"/>
                  <a:sym typeface="Aileron"/>
                </a:rPr>
                <a:t>표정</a:t>
              </a:r>
            </a:p>
          </p:txBody>
        </p:sp>
      </p:grpSp>
      <p:grpSp>
        <p:nvGrpSpPr>
          <p:cNvPr name="Group 86" id="86"/>
          <p:cNvGrpSpPr/>
          <p:nvPr/>
        </p:nvGrpSpPr>
        <p:grpSpPr>
          <a:xfrm rot="0">
            <a:off x="7650551" y="6378939"/>
            <a:ext cx="958459" cy="747866"/>
            <a:chOff x="0" y="0"/>
            <a:chExt cx="337975" cy="263715"/>
          </a:xfrm>
        </p:grpSpPr>
        <p:sp>
          <p:nvSpPr>
            <p:cNvPr name="Freeform 87" id="87"/>
            <p:cNvSpPr/>
            <p:nvPr/>
          </p:nvSpPr>
          <p:spPr>
            <a:xfrm flipH="false" flipV="false" rot="0">
              <a:off x="0" y="0"/>
              <a:ext cx="337975" cy="263715"/>
            </a:xfrm>
            <a:custGeom>
              <a:avLst/>
              <a:gdLst/>
              <a:ahLst/>
              <a:cxnLst/>
              <a:rect r="r" b="b" t="t" l="l"/>
              <a:pathLst>
                <a:path h="263715" w="337975">
                  <a:moveTo>
                    <a:pt x="131858" y="0"/>
                  </a:moveTo>
                  <a:lnTo>
                    <a:pt x="206117" y="0"/>
                  </a:lnTo>
                  <a:cubicBezTo>
                    <a:pt x="278940" y="0"/>
                    <a:pt x="337975" y="59035"/>
                    <a:pt x="337975" y="131858"/>
                  </a:cubicBezTo>
                  <a:lnTo>
                    <a:pt x="337975" y="131858"/>
                  </a:lnTo>
                  <a:cubicBezTo>
                    <a:pt x="337975" y="204681"/>
                    <a:pt x="278940" y="263715"/>
                    <a:pt x="206117" y="263715"/>
                  </a:cubicBezTo>
                  <a:lnTo>
                    <a:pt x="131858" y="263715"/>
                  </a:lnTo>
                  <a:cubicBezTo>
                    <a:pt x="59035" y="263715"/>
                    <a:pt x="0" y="204681"/>
                    <a:pt x="0" y="131858"/>
                  </a:cubicBezTo>
                  <a:lnTo>
                    <a:pt x="0" y="131858"/>
                  </a:lnTo>
                  <a:cubicBezTo>
                    <a:pt x="0" y="59035"/>
                    <a:pt x="59035" y="0"/>
                    <a:pt x="131858" y="0"/>
                  </a:cubicBezTo>
                  <a:close/>
                </a:path>
              </a:pathLst>
            </a:custGeom>
            <a:solidFill>
              <a:srgbClr val="5E17EB"/>
            </a:solidFill>
            <a:ln cap="rnd">
              <a:noFill/>
              <a:prstDash val="solid"/>
              <a:round/>
            </a:ln>
          </p:spPr>
        </p:sp>
        <p:sp>
          <p:nvSpPr>
            <p:cNvPr name="TextBox 88" id="88"/>
            <p:cNvSpPr txBox="true"/>
            <p:nvPr/>
          </p:nvSpPr>
          <p:spPr>
            <a:xfrm>
              <a:off x="0" y="-47625"/>
              <a:ext cx="337975" cy="311340"/>
            </a:xfrm>
            <a:prstGeom prst="rect">
              <a:avLst/>
            </a:prstGeom>
          </p:spPr>
          <p:txBody>
            <a:bodyPr anchor="ctr" rtlCol="false" tIns="50800" lIns="50800" bIns="50800" rIns="50800"/>
            <a:lstStyle/>
            <a:p>
              <a:pPr algn="ctr" marL="0" indent="0" lvl="0">
                <a:lnSpc>
                  <a:spcPts val="2250"/>
                </a:lnSpc>
                <a:spcBef>
                  <a:spcPct val="0"/>
                </a:spcBef>
              </a:pPr>
              <a:r>
                <a:rPr lang="en-US" b="true" sz="1500">
                  <a:solidFill>
                    <a:srgbClr val="FFFFFF"/>
                  </a:solidFill>
                  <a:latin typeface="Aileron Bold"/>
                  <a:ea typeface="Aileron Bold"/>
                  <a:cs typeface="Aileron Bold"/>
                  <a:sym typeface="Aileron Bold"/>
                </a:rPr>
                <a:t>답변 시간</a:t>
              </a:r>
            </a:p>
          </p:txBody>
        </p:sp>
      </p:grpSp>
      <p:grpSp>
        <p:nvGrpSpPr>
          <p:cNvPr name="Group 89" id="89"/>
          <p:cNvGrpSpPr/>
          <p:nvPr/>
        </p:nvGrpSpPr>
        <p:grpSpPr>
          <a:xfrm rot="0">
            <a:off x="8826428" y="6432161"/>
            <a:ext cx="958459" cy="747866"/>
            <a:chOff x="0" y="0"/>
            <a:chExt cx="337975" cy="263715"/>
          </a:xfrm>
        </p:grpSpPr>
        <p:sp>
          <p:nvSpPr>
            <p:cNvPr name="Freeform 90" id="90"/>
            <p:cNvSpPr/>
            <p:nvPr/>
          </p:nvSpPr>
          <p:spPr>
            <a:xfrm flipH="false" flipV="false" rot="0">
              <a:off x="0" y="0"/>
              <a:ext cx="337975" cy="263715"/>
            </a:xfrm>
            <a:custGeom>
              <a:avLst/>
              <a:gdLst/>
              <a:ahLst/>
              <a:cxnLst/>
              <a:rect r="r" b="b" t="t" l="l"/>
              <a:pathLst>
                <a:path h="263715" w="337975">
                  <a:moveTo>
                    <a:pt x="131858" y="0"/>
                  </a:moveTo>
                  <a:lnTo>
                    <a:pt x="206117" y="0"/>
                  </a:lnTo>
                  <a:cubicBezTo>
                    <a:pt x="278940" y="0"/>
                    <a:pt x="337975" y="59035"/>
                    <a:pt x="337975" y="131858"/>
                  </a:cubicBezTo>
                  <a:lnTo>
                    <a:pt x="337975" y="131858"/>
                  </a:lnTo>
                  <a:cubicBezTo>
                    <a:pt x="337975" y="204681"/>
                    <a:pt x="278940" y="263715"/>
                    <a:pt x="206117" y="263715"/>
                  </a:cubicBezTo>
                  <a:lnTo>
                    <a:pt x="131858" y="263715"/>
                  </a:lnTo>
                  <a:cubicBezTo>
                    <a:pt x="59035" y="263715"/>
                    <a:pt x="0" y="204681"/>
                    <a:pt x="0" y="131858"/>
                  </a:cubicBezTo>
                  <a:lnTo>
                    <a:pt x="0" y="131858"/>
                  </a:lnTo>
                  <a:cubicBezTo>
                    <a:pt x="0" y="59035"/>
                    <a:pt x="59035" y="0"/>
                    <a:pt x="131858" y="0"/>
                  </a:cubicBezTo>
                  <a:close/>
                </a:path>
              </a:pathLst>
            </a:custGeom>
            <a:solidFill>
              <a:srgbClr val="5E17EB"/>
            </a:solidFill>
            <a:ln cap="rnd">
              <a:noFill/>
              <a:prstDash val="solid"/>
              <a:round/>
            </a:ln>
          </p:spPr>
        </p:sp>
        <p:sp>
          <p:nvSpPr>
            <p:cNvPr name="TextBox 91" id="91"/>
            <p:cNvSpPr txBox="true"/>
            <p:nvPr/>
          </p:nvSpPr>
          <p:spPr>
            <a:xfrm>
              <a:off x="0" y="-47625"/>
              <a:ext cx="337975" cy="311340"/>
            </a:xfrm>
            <a:prstGeom prst="rect">
              <a:avLst/>
            </a:prstGeom>
          </p:spPr>
          <p:txBody>
            <a:bodyPr anchor="ctr" rtlCol="false" tIns="50800" lIns="50800" bIns="50800" rIns="50800"/>
            <a:lstStyle/>
            <a:p>
              <a:pPr algn="ctr" marL="0" indent="0" lvl="0">
                <a:lnSpc>
                  <a:spcPts val="2250"/>
                </a:lnSpc>
                <a:spcBef>
                  <a:spcPct val="0"/>
                </a:spcBef>
              </a:pPr>
              <a:r>
                <a:rPr lang="en-US" sz="1500">
                  <a:solidFill>
                    <a:srgbClr val="FFFFFF"/>
                  </a:solidFill>
                  <a:latin typeface="Aileron"/>
                  <a:ea typeface="Aileron"/>
                  <a:cs typeface="Aileron"/>
                  <a:sym typeface="Aileron"/>
                </a:rPr>
                <a:t>침묵 비율</a:t>
              </a:r>
            </a:p>
          </p:txBody>
        </p:sp>
      </p:grpSp>
      <p:grpSp>
        <p:nvGrpSpPr>
          <p:cNvPr name="Group 92" id="92"/>
          <p:cNvGrpSpPr/>
          <p:nvPr/>
        </p:nvGrpSpPr>
        <p:grpSpPr>
          <a:xfrm rot="0">
            <a:off x="8510361" y="5545348"/>
            <a:ext cx="958459" cy="747866"/>
            <a:chOff x="0" y="0"/>
            <a:chExt cx="337975" cy="263715"/>
          </a:xfrm>
        </p:grpSpPr>
        <p:sp>
          <p:nvSpPr>
            <p:cNvPr name="Freeform 93" id="93"/>
            <p:cNvSpPr/>
            <p:nvPr/>
          </p:nvSpPr>
          <p:spPr>
            <a:xfrm flipH="false" flipV="false" rot="0">
              <a:off x="0" y="0"/>
              <a:ext cx="337975" cy="263715"/>
            </a:xfrm>
            <a:custGeom>
              <a:avLst/>
              <a:gdLst/>
              <a:ahLst/>
              <a:cxnLst/>
              <a:rect r="r" b="b" t="t" l="l"/>
              <a:pathLst>
                <a:path h="263715" w="337975">
                  <a:moveTo>
                    <a:pt x="131858" y="0"/>
                  </a:moveTo>
                  <a:lnTo>
                    <a:pt x="206117" y="0"/>
                  </a:lnTo>
                  <a:cubicBezTo>
                    <a:pt x="278940" y="0"/>
                    <a:pt x="337975" y="59035"/>
                    <a:pt x="337975" y="131858"/>
                  </a:cubicBezTo>
                  <a:lnTo>
                    <a:pt x="337975" y="131858"/>
                  </a:lnTo>
                  <a:cubicBezTo>
                    <a:pt x="337975" y="204681"/>
                    <a:pt x="278940" y="263715"/>
                    <a:pt x="206117" y="263715"/>
                  </a:cubicBezTo>
                  <a:lnTo>
                    <a:pt x="131858" y="263715"/>
                  </a:lnTo>
                  <a:cubicBezTo>
                    <a:pt x="59035" y="263715"/>
                    <a:pt x="0" y="204681"/>
                    <a:pt x="0" y="131858"/>
                  </a:cubicBezTo>
                  <a:lnTo>
                    <a:pt x="0" y="131858"/>
                  </a:lnTo>
                  <a:cubicBezTo>
                    <a:pt x="0" y="59035"/>
                    <a:pt x="59035" y="0"/>
                    <a:pt x="131858" y="0"/>
                  </a:cubicBezTo>
                  <a:close/>
                </a:path>
              </a:pathLst>
            </a:custGeom>
            <a:solidFill>
              <a:srgbClr val="5E17EB"/>
            </a:solidFill>
            <a:ln cap="rnd">
              <a:noFill/>
              <a:prstDash val="solid"/>
              <a:round/>
            </a:ln>
          </p:spPr>
        </p:sp>
        <p:sp>
          <p:nvSpPr>
            <p:cNvPr name="TextBox 94" id="94"/>
            <p:cNvSpPr txBox="true"/>
            <p:nvPr/>
          </p:nvSpPr>
          <p:spPr>
            <a:xfrm>
              <a:off x="0" y="-47625"/>
              <a:ext cx="337975" cy="311340"/>
            </a:xfrm>
            <a:prstGeom prst="rect">
              <a:avLst/>
            </a:prstGeom>
          </p:spPr>
          <p:txBody>
            <a:bodyPr anchor="ctr" rtlCol="false" tIns="50800" lIns="50800" bIns="50800" rIns="50800"/>
            <a:lstStyle/>
            <a:p>
              <a:pPr algn="ctr" marL="0" indent="0" lvl="0">
                <a:lnSpc>
                  <a:spcPts val="2250"/>
                </a:lnSpc>
                <a:spcBef>
                  <a:spcPct val="0"/>
                </a:spcBef>
              </a:pPr>
              <a:r>
                <a:rPr lang="en-US" b="true" sz="1500">
                  <a:solidFill>
                    <a:srgbClr val="FFFFFF"/>
                  </a:solidFill>
                  <a:latin typeface="Aileron Bold"/>
                  <a:ea typeface="Aileron Bold"/>
                  <a:cs typeface="Aileron Bold"/>
                  <a:sym typeface="Aileron Bold"/>
                </a:rPr>
                <a:t>발화 시간</a:t>
              </a:r>
            </a:p>
          </p:txBody>
        </p:sp>
      </p:grpSp>
      <p:grpSp>
        <p:nvGrpSpPr>
          <p:cNvPr name="Group 95" id="95"/>
          <p:cNvGrpSpPr/>
          <p:nvPr/>
        </p:nvGrpSpPr>
        <p:grpSpPr>
          <a:xfrm rot="0">
            <a:off x="9386673" y="4946419"/>
            <a:ext cx="958459" cy="747866"/>
            <a:chOff x="0" y="0"/>
            <a:chExt cx="337975" cy="263715"/>
          </a:xfrm>
        </p:grpSpPr>
        <p:sp>
          <p:nvSpPr>
            <p:cNvPr name="Freeform 96" id="96"/>
            <p:cNvSpPr/>
            <p:nvPr/>
          </p:nvSpPr>
          <p:spPr>
            <a:xfrm flipH="false" flipV="false" rot="0">
              <a:off x="0" y="0"/>
              <a:ext cx="337975" cy="263715"/>
            </a:xfrm>
            <a:custGeom>
              <a:avLst/>
              <a:gdLst/>
              <a:ahLst/>
              <a:cxnLst/>
              <a:rect r="r" b="b" t="t" l="l"/>
              <a:pathLst>
                <a:path h="263715" w="337975">
                  <a:moveTo>
                    <a:pt x="131858" y="0"/>
                  </a:moveTo>
                  <a:lnTo>
                    <a:pt x="206117" y="0"/>
                  </a:lnTo>
                  <a:cubicBezTo>
                    <a:pt x="278940" y="0"/>
                    <a:pt x="337975" y="59035"/>
                    <a:pt x="337975" y="131858"/>
                  </a:cubicBezTo>
                  <a:lnTo>
                    <a:pt x="337975" y="131858"/>
                  </a:lnTo>
                  <a:cubicBezTo>
                    <a:pt x="337975" y="204681"/>
                    <a:pt x="278940" y="263715"/>
                    <a:pt x="206117" y="263715"/>
                  </a:cubicBezTo>
                  <a:lnTo>
                    <a:pt x="131858" y="263715"/>
                  </a:lnTo>
                  <a:cubicBezTo>
                    <a:pt x="59035" y="263715"/>
                    <a:pt x="0" y="204681"/>
                    <a:pt x="0" y="131858"/>
                  </a:cubicBezTo>
                  <a:lnTo>
                    <a:pt x="0" y="131858"/>
                  </a:lnTo>
                  <a:cubicBezTo>
                    <a:pt x="0" y="59035"/>
                    <a:pt x="59035" y="0"/>
                    <a:pt x="131858" y="0"/>
                  </a:cubicBezTo>
                  <a:close/>
                </a:path>
              </a:pathLst>
            </a:custGeom>
            <a:solidFill>
              <a:srgbClr val="5E17EB"/>
            </a:solidFill>
            <a:ln cap="rnd">
              <a:noFill/>
              <a:prstDash val="solid"/>
              <a:round/>
            </a:ln>
          </p:spPr>
        </p:sp>
        <p:sp>
          <p:nvSpPr>
            <p:cNvPr name="TextBox 97" id="97"/>
            <p:cNvSpPr txBox="true"/>
            <p:nvPr/>
          </p:nvSpPr>
          <p:spPr>
            <a:xfrm>
              <a:off x="0" y="-47625"/>
              <a:ext cx="337975" cy="311340"/>
            </a:xfrm>
            <a:prstGeom prst="rect">
              <a:avLst/>
            </a:prstGeom>
          </p:spPr>
          <p:txBody>
            <a:bodyPr anchor="ctr" rtlCol="false" tIns="50800" lIns="50800" bIns="50800" rIns="50800"/>
            <a:lstStyle/>
            <a:p>
              <a:pPr algn="ctr" marL="0" indent="0" lvl="0">
                <a:lnSpc>
                  <a:spcPts val="2250"/>
                </a:lnSpc>
                <a:spcBef>
                  <a:spcPct val="0"/>
                </a:spcBef>
              </a:pPr>
              <a:r>
                <a:rPr lang="en-US" b="true" sz="1500">
                  <a:solidFill>
                    <a:srgbClr val="FFFFFF"/>
                  </a:solidFill>
                  <a:latin typeface="Aileron Bold"/>
                  <a:ea typeface="Aileron Bold"/>
                  <a:cs typeface="Aileron Bold"/>
                  <a:sym typeface="Aileron Bold"/>
                </a:rPr>
                <a:t>말 속도</a:t>
              </a:r>
            </a:p>
          </p:txBody>
        </p:sp>
      </p:grpSp>
      <p:grpSp>
        <p:nvGrpSpPr>
          <p:cNvPr name="Group 98" id="98"/>
          <p:cNvGrpSpPr/>
          <p:nvPr/>
        </p:nvGrpSpPr>
        <p:grpSpPr>
          <a:xfrm rot="0">
            <a:off x="10315719" y="5460769"/>
            <a:ext cx="1116545" cy="747866"/>
            <a:chOff x="0" y="0"/>
            <a:chExt cx="393720" cy="263715"/>
          </a:xfrm>
        </p:grpSpPr>
        <p:sp>
          <p:nvSpPr>
            <p:cNvPr name="Freeform 99" id="99"/>
            <p:cNvSpPr/>
            <p:nvPr/>
          </p:nvSpPr>
          <p:spPr>
            <a:xfrm flipH="false" flipV="false" rot="0">
              <a:off x="0" y="0"/>
              <a:ext cx="393720" cy="263715"/>
            </a:xfrm>
            <a:custGeom>
              <a:avLst/>
              <a:gdLst/>
              <a:ahLst/>
              <a:cxnLst/>
              <a:rect r="r" b="b" t="t" l="l"/>
              <a:pathLst>
                <a:path h="263715" w="393720">
                  <a:moveTo>
                    <a:pt x="131858" y="0"/>
                  </a:moveTo>
                  <a:lnTo>
                    <a:pt x="261862" y="0"/>
                  </a:lnTo>
                  <a:cubicBezTo>
                    <a:pt x="296833" y="0"/>
                    <a:pt x="330372" y="13892"/>
                    <a:pt x="355100" y="38620"/>
                  </a:cubicBezTo>
                  <a:cubicBezTo>
                    <a:pt x="379828" y="63348"/>
                    <a:pt x="393720" y="96887"/>
                    <a:pt x="393720" y="131858"/>
                  </a:cubicBezTo>
                  <a:lnTo>
                    <a:pt x="393720" y="131858"/>
                  </a:lnTo>
                  <a:cubicBezTo>
                    <a:pt x="393720" y="204681"/>
                    <a:pt x="334685" y="263715"/>
                    <a:pt x="261862" y="263715"/>
                  </a:cubicBezTo>
                  <a:lnTo>
                    <a:pt x="131858" y="263715"/>
                  </a:lnTo>
                  <a:cubicBezTo>
                    <a:pt x="59035" y="263715"/>
                    <a:pt x="0" y="204681"/>
                    <a:pt x="0" y="131858"/>
                  </a:cubicBezTo>
                  <a:lnTo>
                    <a:pt x="0" y="131858"/>
                  </a:lnTo>
                  <a:cubicBezTo>
                    <a:pt x="0" y="59035"/>
                    <a:pt x="59035" y="0"/>
                    <a:pt x="131858" y="0"/>
                  </a:cubicBezTo>
                  <a:close/>
                </a:path>
              </a:pathLst>
            </a:custGeom>
            <a:solidFill>
              <a:srgbClr val="5E17EB"/>
            </a:solidFill>
            <a:ln cap="rnd">
              <a:noFill/>
              <a:prstDash val="solid"/>
              <a:round/>
            </a:ln>
          </p:spPr>
        </p:sp>
        <p:sp>
          <p:nvSpPr>
            <p:cNvPr name="TextBox 100" id="100"/>
            <p:cNvSpPr txBox="true"/>
            <p:nvPr/>
          </p:nvSpPr>
          <p:spPr>
            <a:xfrm>
              <a:off x="0" y="-47625"/>
              <a:ext cx="393720" cy="311340"/>
            </a:xfrm>
            <a:prstGeom prst="rect">
              <a:avLst/>
            </a:prstGeom>
          </p:spPr>
          <p:txBody>
            <a:bodyPr anchor="ctr" rtlCol="false" tIns="50800" lIns="50800" bIns="50800" rIns="50800"/>
            <a:lstStyle/>
            <a:p>
              <a:pPr algn="ctr" marL="0" indent="0" lvl="0">
                <a:lnSpc>
                  <a:spcPts val="2250"/>
                </a:lnSpc>
                <a:spcBef>
                  <a:spcPct val="0"/>
                </a:spcBef>
              </a:pPr>
              <a:r>
                <a:rPr lang="en-US" sz="1500">
                  <a:solidFill>
                    <a:srgbClr val="FFFFFF"/>
                  </a:solidFill>
                  <a:latin typeface="Aileron"/>
                  <a:ea typeface="Aileron"/>
                  <a:cs typeface="Aileron"/>
                  <a:sym typeface="Aileron"/>
                </a:rPr>
                <a:t>음성 에너지 평균</a:t>
              </a: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grpSp>
        <p:nvGrpSpPr>
          <p:cNvPr name="Group 3" id="3"/>
          <p:cNvGrpSpPr/>
          <p:nvPr/>
        </p:nvGrpSpPr>
        <p:grpSpPr>
          <a:xfrm rot="0">
            <a:off x="1698421" y="4525997"/>
            <a:ext cx="8940740" cy="1438301"/>
            <a:chOff x="0" y="0"/>
            <a:chExt cx="2811553" cy="452296"/>
          </a:xfrm>
        </p:grpSpPr>
        <p:sp>
          <p:nvSpPr>
            <p:cNvPr name="Freeform 4" id="4"/>
            <p:cNvSpPr/>
            <p:nvPr/>
          </p:nvSpPr>
          <p:spPr>
            <a:xfrm flipH="false" flipV="false" rot="0">
              <a:off x="0" y="0"/>
              <a:ext cx="2811553" cy="452296"/>
            </a:xfrm>
            <a:custGeom>
              <a:avLst/>
              <a:gdLst/>
              <a:ahLst/>
              <a:cxnLst/>
              <a:rect r="r" b="b" t="t" l="l"/>
              <a:pathLst>
                <a:path h="452296" w="2811553">
                  <a:moveTo>
                    <a:pt x="0" y="0"/>
                  </a:moveTo>
                  <a:lnTo>
                    <a:pt x="2811553" y="0"/>
                  </a:lnTo>
                  <a:lnTo>
                    <a:pt x="2811553" y="452296"/>
                  </a:lnTo>
                  <a:lnTo>
                    <a:pt x="0" y="452296"/>
                  </a:lnTo>
                  <a:close/>
                </a:path>
              </a:pathLst>
            </a:custGeom>
            <a:solidFill>
              <a:srgbClr val="FFFFFF"/>
            </a:solidFill>
            <a:ln w="19050" cap="sq">
              <a:solidFill>
                <a:srgbClr val="1FB5FF"/>
              </a:solidFill>
              <a:prstDash val="solid"/>
              <a:miter/>
            </a:ln>
          </p:spPr>
        </p:sp>
        <p:sp>
          <p:nvSpPr>
            <p:cNvPr name="TextBox 5" id="5"/>
            <p:cNvSpPr txBox="true"/>
            <p:nvPr/>
          </p:nvSpPr>
          <p:spPr>
            <a:xfrm>
              <a:off x="0" y="-47625"/>
              <a:ext cx="2811553" cy="499921"/>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698421" y="6107377"/>
            <a:ext cx="8940740" cy="1438301"/>
            <a:chOff x="0" y="0"/>
            <a:chExt cx="2811553" cy="452296"/>
          </a:xfrm>
        </p:grpSpPr>
        <p:sp>
          <p:nvSpPr>
            <p:cNvPr name="Freeform 7" id="7"/>
            <p:cNvSpPr/>
            <p:nvPr/>
          </p:nvSpPr>
          <p:spPr>
            <a:xfrm flipH="false" flipV="false" rot="0">
              <a:off x="0" y="0"/>
              <a:ext cx="2811553" cy="452296"/>
            </a:xfrm>
            <a:custGeom>
              <a:avLst/>
              <a:gdLst/>
              <a:ahLst/>
              <a:cxnLst/>
              <a:rect r="r" b="b" t="t" l="l"/>
              <a:pathLst>
                <a:path h="452296" w="2811553">
                  <a:moveTo>
                    <a:pt x="0" y="0"/>
                  </a:moveTo>
                  <a:lnTo>
                    <a:pt x="2811553" y="0"/>
                  </a:lnTo>
                  <a:lnTo>
                    <a:pt x="2811553" y="452296"/>
                  </a:lnTo>
                  <a:lnTo>
                    <a:pt x="0" y="452296"/>
                  </a:lnTo>
                  <a:close/>
                </a:path>
              </a:pathLst>
            </a:custGeom>
            <a:solidFill>
              <a:srgbClr val="FFFFFF"/>
            </a:solidFill>
            <a:ln w="19050" cap="sq">
              <a:solidFill>
                <a:srgbClr val="1FB5FF"/>
              </a:solidFill>
              <a:prstDash val="solid"/>
              <a:miter/>
            </a:ln>
          </p:spPr>
        </p:sp>
        <p:sp>
          <p:nvSpPr>
            <p:cNvPr name="TextBox 8" id="8"/>
            <p:cNvSpPr txBox="true"/>
            <p:nvPr/>
          </p:nvSpPr>
          <p:spPr>
            <a:xfrm>
              <a:off x="0" y="-47625"/>
              <a:ext cx="2811553" cy="499921"/>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698421" y="7689272"/>
            <a:ext cx="8940740" cy="1438301"/>
            <a:chOff x="0" y="0"/>
            <a:chExt cx="2811553" cy="452296"/>
          </a:xfrm>
        </p:grpSpPr>
        <p:sp>
          <p:nvSpPr>
            <p:cNvPr name="Freeform 10" id="10"/>
            <p:cNvSpPr/>
            <p:nvPr/>
          </p:nvSpPr>
          <p:spPr>
            <a:xfrm flipH="false" flipV="false" rot="0">
              <a:off x="0" y="0"/>
              <a:ext cx="2811553" cy="452296"/>
            </a:xfrm>
            <a:custGeom>
              <a:avLst/>
              <a:gdLst/>
              <a:ahLst/>
              <a:cxnLst/>
              <a:rect r="r" b="b" t="t" l="l"/>
              <a:pathLst>
                <a:path h="452296" w="2811553">
                  <a:moveTo>
                    <a:pt x="0" y="0"/>
                  </a:moveTo>
                  <a:lnTo>
                    <a:pt x="2811553" y="0"/>
                  </a:lnTo>
                  <a:lnTo>
                    <a:pt x="2811553" y="452296"/>
                  </a:lnTo>
                  <a:lnTo>
                    <a:pt x="0" y="452296"/>
                  </a:lnTo>
                  <a:close/>
                </a:path>
              </a:pathLst>
            </a:custGeom>
            <a:solidFill>
              <a:srgbClr val="FFFFFF"/>
            </a:solidFill>
            <a:ln w="19050" cap="sq">
              <a:solidFill>
                <a:srgbClr val="1FB5FF"/>
              </a:solidFill>
              <a:prstDash val="solid"/>
              <a:miter/>
            </a:ln>
          </p:spPr>
        </p:sp>
        <p:sp>
          <p:nvSpPr>
            <p:cNvPr name="TextBox 11" id="11"/>
            <p:cNvSpPr txBox="true"/>
            <p:nvPr/>
          </p:nvSpPr>
          <p:spPr>
            <a:xfrm>
              <a:off x="0" y="-47625"/>
              <a:ext cx="2811553" cy="499921"/>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700000">
            <a:off x="1388446" y="4932834"/>
            <a:ext cx="619950" cy="624627"/>
            <a:chOff x="0" y="0"/>
            <a:chExt cx="194953" cy="196424"/>
          </a:xfrm>
        </p:grpSpPr>
        <p:sp>
          <p:nvSpPr>
            <p:cNvPr name="Freeform 13" id="13"/>
            <p:cNvSpPr/>
            <p:nvPr/>
          </p:nvSpPr>
          <p:spPr>
            <a:xfrm flipH="false" flipV="false" rot="0">
              <a:off x="0" y="0"/>
              <a:ext cx="194953" cy="196424"/>
            </a:xfrm>
            <a:custGeom>
              <a:avLst/>
              <a:gdLst/>
              <a:ahLst/>
              <a:cxnLst/>
              <a:rect r="r" b="b" t="t" l="l"/>
              <a:pathLst>
                <a:path h="196424" w="194953">
                  <a:moveTo>
                    <a:pt x="0" y="0"/>
                  </a:moveTo>
                  <a:lnTo>
                    <a:pt x="194953" y="0"/>
                  </a:lnTo>
                  <a:lnTo>
                    <a:pt x="194953" y="196424"/>
                  </a:lnTo>
                  <a:lnTo>
                    <a:pt x="0" y="196424"/>
                  </a:lnTo>
                  <a:close/>
                </a:path>
              </a:pathLst>
            </a:custGeom>
            <a:solidFill>
              <a:srgbClr val="000000">
                <a:alpha val="0"/>
              </a:srgbClr>
            </a:solidFill>
            <a:ln w="19050" cap="sq">
              <a:solidFill>
                <a:srgbClr val="1FB5FF"/>
              </a:solidFill>
              <a:prstDash val="solid"/>
              <a:miter/>
            </a:ln>
          </p:spPr>
        </p:sp>
        <p:sp>
          <p:nvSpPr>
            <p:cNvPr name="TextBox 14" id="14"/>
            <p:cNvSpPr txBox="true"/>
            <p:nvPr/>
          </p:nvSpPr>
          <p:spPr>
            <a:xfrm>
              <a:off x="0" y="-47625"/>
              <a:ext cx="194953" cy="244049"/>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2700000">
            <a:off x="1388446" y="6522466"/>
            <a:ext cx="619950" cy="624627"/>
            <a:chOff x="0" y="0"/>
            <a:chExt cx="194953" cy="196424"/>
          </a:xfrm>
        </p:grpSpPr>
        <p:sp>
          <p:nvSpPr>
            <p:cNvPr name="Freeform 16" id="16"/>
            <p:cNvSpPr/>
            <p:nvPr/>
          </p:nvSpPr>
          <p:spPr>
            <a:xfrm flipH="false" flipV="false" rot="0">
              <a:off x="0" y="0"/>
              <a:ext cx="194953" cy="196424"/>
            </a:xfrm>
            <a:custGeom>
              <a:avLst/>
              <a:gdLst/>
              <a:ahLst/>
              <a:cxnLst/>
              <a:rect r="r" b="b" t="t" l="l"/>
              <a:pathLst>
                <a:path h="196424" w="194953">
                  <a:moveTo>
                    <a:pt x="0" y="0"/>
                  </a:moveTo>
                  <a:lnTo>
                    <a:pt x="194953" y="0"/>
                  </a:lnTo>
                  <a:lnTo>
                    <a:pt x="194953" y="196424"/>
                  </a:lnTo>
                  <a:lnTo>
                    <a:pt x="0" y="196424"/>
                  </a:lnTo>
                  <a:close/>
                </a:path>
              </a:pathLst>
            </a:custGeom>
            <a:solidFill>
              <a:srgbClr val="000000">
                <a:alpha val="0"/>
              </a:srgbClr>
            </a:solidFill>
            <a:ln w="19050" cap="sq">
              <a:solidFill>
                <a:srgbClr val="1FB5FF"/>
              </a:solidFill>
              <a:prstDash val="solid"/>
              <a:miter/>
            </a:ln>
          </p:spPr>
        </p:sp>
        <p:sp>
          <p:nvSpPr>
            <p:cNvPr name="TextBox 17" id="17"/>
            <p:cNvSpPr txBox="true"/>
            <p:nvPr/>
          </p:nvSpPr>
          <p:spPr>
            <a:xfrm>
              <a:off x="0" y="-47625"/>
              <a:ext cx="194953" cy="244049"/>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2700000">
            <a:off x="1388446" y="8104362"/>
            <a:ext cx="619950" cy="624627"/>
            <a:chOff x="0" y="0"/>
            <a:chExt cx="194953" cy="196424"/>
          </a:xfrm>
        </p:grpSpPr>
        <p:sp>
          <p:nvSpPr>
            <p:cNvPr name="Freeform 19" id="19"/>
            <p:cNvSpPr/>
            <p:nvPr/>
          </p:nvSpPr>
          <p:spPr>
            <a:xfrm flipH="false" flipV="false" rot="0">
              <a:off x="0" y="0"/>
              <a:ext cx="194953" cy="196424"/>
            </a:xfrm>
            <a:custGeom>
              <a:avLst/>
              <a:gdLst/>
              <a:ahLst/>
              <a:cxnLst/>
              <a:rect r="r" b="b" t="t" l="l"/>
              <a:pathLst>
                <a:path h="196424" w="194953">
                  <a:moveTo>
                    <a:pt x="0" y="0"/>
                  </a:moveTo>
                  <a:lnTo>
                    <a:pt x="194953" y="0"/>
                  </a:lnTo>
                  <a:lnTo>
                    <a:pt x="194953" y="196424"/>
                  </a:lnTo>
                  <a:lnTo>
                    <a:pt x="0" y="196424"/>
                  </a:lnTo>
                  <a:close/>
                </a:path>
              </a:pathLst>
            </a:custGeom>
            <a:solidFill>
              <a:srgbClr val="000000">
                <a:alpha val="0"/>
              </a:srgbClr>
            </a:solidFill>
            <a:ln w="19050" cap="sq">
              <a:solidFill>
                <a:srgbClr val="1FB5FF"/>
              </a:solidFill>
              <a:prstDash val="solid"/>
              <a:miter/>
            </a:ln>
          </p:spPr>
        </p:sp>
        <p:sp>
          <p:nvSpPr>
            <p:cNvPr name="TextBox 20" id="20"/>
            <p:cNvSpPr txBox="true"/>
            <p:nvPr/>
          </p:nvSpPr>
          <p:spPr>
            <a:xfrm>
              <a:off x="0" y="-47625"/>
              <a:ext cx="194953" cy="244049"/>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1612825" y="1649170"/>
            <a:ext cx="8428581"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평가 제시 Agent</a:t>
            </a:r>
          </a:p>
        </p:txBody>
      </p:sp>
      <p:grpSp>
        <p:nvGrpSpPr>
          <p:cNvPr name="Group 22" id="22"/>
          <p:cNvGrpSpPr/>
          <p:nvPr/>
        </p:nvGrpSpPr>
        <p:grpSpPr>
          <a:xfrm rot="0">
            <a:off x="1615966" y="3337126"/>
            <a:ext cx="2852472" cy="740304"/>
            <a:chOff x="0" y="0"/>
            <a:chExt cx="528345" cy="137122"/>
          </a:xfrm>
        </p:grpSpPr>
        <p:sp>
          <p:nvSpPr>
            <p:cNvPr name="Freeform 23" id="23"/>
            <p:cNvSpPr/>
            <p:nvPr/>
          </p:nvSpPr>
          <p:spPr>
            <a:xfrm flipH="false" flipV="false" rot="0">
              <a:off x="0" y="0"/>
              <a:ext cx="528345" cy="137122"/>
            </a:xfrm>
            <a:custGeom>
              <a:avLst/>
              <a:gdLst/>
              <a:ahLst/>
              <a:cxnLst/>
              <a:rect r="r" b="b" t="t" l="l"/>
              <a:pathLst>
                <a:path h="137122" w="528345">
                  <a:moveTo>
                    <a:pt x="24427" y="0"/>
                  </a:moveTo>
                  <a:lnTo>
                    <a:pt x="503918" y="0"/>
                  </a:lnTo>
                  <a:cubicBezTo>
                    <a:pt x="510397" y="0"/>
                    <a:pt x="516610" y="2574"/>
                    <a:pt x="521191" y="7154"/>
                  </a:cubicBezTo>
                  <a:cubicBezTo>
                    <a:pt x="525772" y="11735"/>
                    <a:pt x="528345" y="17949"/>
                    <a:pt x="528345" y="24427"/>
                  </a:cubicBezTo>
                  <a:lnTo>
                    <a:pt x="528345" y="112695"/>
                  </a:lnTo>
                  <a:cubicBezTo>
                    <a:pt x="528345" y="119173"/>
                    <a:pt x="525772" y="125386"/>
                    <a:pt x="521191" y="129967"/>
                  </a:cubicBezTo>
                  <a:cubicBezTo>
                    <a:pt x="516610" y="134548"/>
                    <a:pt x="510397" y="137122"/>
                    <a:pt x="503918" y="137122"/>
                  </a:cubicBezTo>
                  <a:lnTo>
                    <a:pt x="24427" y="137122"/>
                  </a:lnTo>
                  <a:cubicBezTo>
                    <a:pt x="17949" y="137122"/>
                    <a:pt x="11735" y="134548"/>
                    <a:pt x="7154" y="129967"/>
                  </a:cubicBezTo>
                  <a:cubicBezTo>
                    <a:pt x="2574" y="125386"/>
                    <a:pt x="0" y="119173"/>
                    <a:pt x="0" y="112695"/>
                  </a:cubicBezTo>
                  <a:lnTo>
                    <a:pt x="0" y="24427"/>
                  </a:lnTo>
                  <a:cubicBezTo>
                    <a:pt x="0" y="17949"/>
                    <a:pt x="2574" y="11735"/>
                    <a:pt x="7154" y="7154"/>
                  </a:cubicBezTo>
                  <a:cubicBezTo>
                    <a:pt x="11735" y="2574"/>
                    <a:pt x="17949" y="0"/>
                    <a:pt x="24427" y="0"/>
                  </a:cubicBezTo>
                  <a:close/>
                </a:path>
              </a:pathLst>
            </a:custGeom>
            <a:solidFill>
              <a:srgbClr val="121278"/>
            </a:solidFill>
            <a:ln w="19050" cap="sq">
              <a:solidFill>
                <a:srgbClr val="24485E"/>
              </a:solidFill>
              <a:prstDash val="solid"/>
              <a:miter/>
            </a:ln>
          </p:spPr>
        </p:sp>
        <p:sp>
          <p:nvSpPr>
            <p:cNvPr name="TextBox 24" id="24"/>
            <p:cNvSpPr txBox="true"/>
            <p:nvPr/>
          </p:nvSpPr>
          <p:spPr>
            <a:xfrm>
              <a:off x="0" y="-47625"/>
              <a:ext cx="528345" cy="184747"/>
            </a:xfrm>
            <a:prstGeom prst="rect">
              <a:avLst/>
            </a:prstGeom>
          </p:spPr>
          <p:txBody>
            <a:bodyPr anchor="ctr" rtlCol="false" tIns="50800" lIns="50800" bIns="50800" rIns="50800"/>
            <a:lstStyle/>
            <a:p>
              <a:pPr algn="ctr">
                <a:lnSpc>
                  <a:spcPts val="2659"/>
                </a:lnSpc>
              </a:pPr>
            </a:p>
          </p:txBody>
        </p:sp>
      </p:grpSp>
      <p:sp>
        <p:nvSpPr>
          <p:cNvPr name="AutoShape 25" id="25"/>
          <p:cNvSpPr/>
          <p:nvPr/>
        </p:nvSpPr>
        <p:spPr>
          <a:xfrm flipH="true" flipV="true">
            <a:off x="12503857" y="1963637"/>
            <a:ext cx="1442" cy="143385"/>
          </a:xfrm>
          <a:prstGeom prst="line">
            <a:avLst/>
          </a:prstGeom>
          <a:ln cap="flat" w="9525">
            <a:solidFill>
              <a:srgbClr val="1FB5FF"/>
            </a:solidFill>
            <a:prstDash val="sysDash"/>
            <a:headEnd type="none" len="sm" w="sm"/>
            <a:tailEnd type="none" len="sm" w="sm"/>
          </a:ln>
        </p:spPr>
      </p:sp>
      <p:grpSp>
        <p:nvGrpSpPr>
          <p:cNvPr name="Group 26" id="26"/>
          <p:cNvGrpSpPr/>
          <p:nvPr/>
        </p:nvGrpSpPr>
        <p:grpSpPr>
          <a:xfrm rot="2700000">
            <a:off x="12457413" y="2124667"/>
            <a:ext cx="85198" cy="85198"/>
            <a:chOff x="0" y="0"/>
            <a:chExt cx="50173" cy="50173"/>
          </a:xfrm>
        </p:grpSpPr>
        <p:sp>
          <p:nvSpPr>
            <p:cNvPr name="Freeform 27" id="27"/>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8" id="28"/>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1559494" y="381061"/>
            <a:ext cx="1888727" cy="1582576"/>
            <a:chOff x="0" y="0"/>
            <a:chExt cx="721293" cy="604376"/>
          </a:xfrm>
        </p:grpSpPr>
        <p:sp>
          <p:nvSpPr>
            <p:cNvPr name="Freeform 30" id="30"/>
            <p:cNvSpPr/>
            <p:nvPr/>
          </p:nvSpPr>
          <p:spPr>
            <a:xfrm flipH="false" flipV="false" rot="0">
              <a:off x="0" y="0"/>
              <a:ext cx="721293" cy="604376"/>
            </a:xfrm>
            <a:custGeom>
              <a:avLst/>
              <a:gdLst/>
              <a:ahLst/>
              <a:cxnLst/>
              <a:rect r="r" b="b" t="t" l="l"/>
              <a:pathLst>
                <a:path h="604376" w="721293">
                  <a:moveTo>
                    <a:pt x="0" y="0"/>
                  </a:moveTo>
                  <a:lnTo>
                    <a:pt x="721293" y="0"/>
                  </a:lnTo>
                  <a:lnTo>
                    <a:pt x="721293" y="604376"/>
                  </a:lnTo>
                  <a:lnTo>
                    <a:pt x="0" y="604376"/>
                  </a:lnTo>
                  <a:close/>
                </a:path>
              </a:pathLst>
            </a:custGeom>
            <a:solidFill>
              <a:srgbClr val="FFFFFF"/>
            </a:solidFill>
            <a:ln w="66675" cap="sq">
              <a:solidFill>
                <a:srgbClr val="146FEA"/>
              </a:solidFill>
              <a:prstDash val="solid"/>
              <a:miter/>
            </a:ln>
          </p:spPr>
        </p:sp>
        <p:sp>
          <p:nvSpPr>
            <p:cNvPr name="TextBox 31" id="31"/>
            <p:cNvSpPr txBox="true"/>
            <p:nvPr/>
          </p:nvSpPr>
          <p:spPr>
            <a:xfrm>
              <a:off x="0" y="-47625"/>
              <a:ext cx="721293" cy="652001"/>
            </a:xfrm>
            <a:prstGeom prst="rect">
              <a:avLst/>
            </a:prstGeom>
          </p:spPr>
          <p:txBody>
            <a:bodyPr anchor="ctr" rtlCol="false" tIns="50800" lIns="50800" bIns="50800" rIns="50800"/>
            <a:lstStyle/>
            <a:p>
              <a:pPr algn="ctr">
                <a:lnSpc>
                  <a:spcPts val="2659"/>
                </a:lnSpc>
                <a:spcBef>
                  <a:spcPct val="0"/>
                </a:spcBef>
              </a:pPr>
            </a:p>
          </p:txBody>
        </p:sp>
      </p:grpSp>
      <p:sp>
        <p:nvSpPr>
          <p:cNvPr name="AutoShape 32" id="32"/>
          <p:cNvSpPr/>
          <p:nvPr/>
        </p:nvSpPr>
        <p:spPr>
          <a:xfrm>
            <a:off x="11682041" y="841933"/>
            <a:ext cx="1470967" cy="0"/>
          </a:xfrm>
          <a:prstGeom prst="line">
            <a:avLst/>
          </a:prstGeom>
          <a:ln cap="flat" w="9525">
            <a:solidFill>
              <a:srgbClr val="1FB5FF"/>
            </a:solidFill>
            <a:prstDash val="sysDash"/>
            <a:headEnd type="none" len="sm" w="sm"/>
            <a:tailEnd type="none" len="sm" w="sm"/>
          </a:ln>
        </p:spPr>
      </p:sp>
      <p:sp>
        <p:nvSpPr>
          <p:cNvPr name="AutoShape 33" id="33"/>
          <p:cNvSpPr/>
          <p:nvPr/>
        </p:nvSpPr>
        <p:spPr>
          <a:xfrm flipV="true">
            <a:off x="10654978" y="1813763"/>
            <a:ext cx="0" cy="288956"/>
          </a:xfrm>
          <a:prstGeom prst="line">
            <a:avLst/>
          </a:prstGeom>
          <a:ln cap="flat" w="9525">
            <a:solidFill>
              <a:srgbClr val="1FB5FF"/>
            </a:solidFill>
            <a:prstDash val="sysDash"/>
            <a:headEnd type="none" len="sm" w="sm"/>
            <a:tailEnd type="none" len="sm" w="sm"/>
          </a:ln>
        </p:spPr>
      </p:sp>
      <p:grpSp>
        <p:nvGrpSpPr>
          <p:cNvPr name="Group 34" id="34"/>
          <p:cNvGrpSpPr/>
          <p:nvPr/>
        </p:nvGrpSpPr>
        <p:grpSpPr>
          <a:xfrm rot="2700000">
            <a:off x="10612949" y="2120364"/>
            <a:ext cx="85198" cy="85198"/>
            <a:chOff x="0" y="0"/>
            <a:chExt cx="50173" cy="50173"/>
          </a:xfrm>
        </p:grpSpPr>
        <p:sp>
          <p:nvSpPr>
            <p:cNvPr name="Freeform 35" id="35"/>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36" id="36"/>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37" id="37"/>
          <p:cNvGrpSpPr/>
          <p:nvPr/>
        </p:nvGrpSpPr>
        <p:grpSpPr>
          <a:xfrm rot="0">
            <a:off x="9865902" y="1105928"/>
            <a:ext cx="1578153" cy="707835"/>
            <a:chOff x="0" y="0"/>
            <a:chExt cx="929365" cy="416840"/>
          </a:xfrm>
        </p:grpSpPr>
        <p:sp>
          <p:nvSpPr>
            <p:cNvPr name="Freeform 38" id="38"/>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39" id="39"/>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40" id="40"/>
          <p:cNvSpPr/>
          <p:nvPr/>
        </p:nvSpPr>
        <p:spPr>
          <a:xfrm flipV="true">
            <a:off x="9857905" y="1506173"/>
            <a:ext cx="1586150" cy="0"/>
          </a:xfrm>
          <a:prstGeom prst="line">
            <a:avLst/>
          </a:prstGeom>
          <a:ln cap="flat" w="9525">
            <a:solidFill>
              <a:srgbClr val="1FB5FF"/>
            </a:solidFill>
            <a:prstDash val="sysDash"/>
            <a:headEnd type="none" len="sm" w="sm"/>
            <a:tailEnd type="none" len="sm" w="sm"/>
          </a:ln>
        </p:spPr>
      </p:sp>
      <p:sp>
        <p:nvSpPr>
          <p:cNvPr name="TextBox 41" id="41"/>
          <p:cNvSpPr txBox="true"/>
          <p:nvPr/>
        </p:nvSpPr>
        <p:spPr>
          <a:xfrm rot="0">
            <a:off x="15248422" y="1138756"/>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AutoShape 42" id="42"/>
          <p:cNvSpPr/>
          <p:nvPr/>
        </p:nvSpPr>
        <p:spPr>
          <a:xfrm flipV="true">
            <a:off x="14510528" y="1809460"/>
            <a:ext cx="0" cy="288956"/>
          </a:xfrm>
          <a:prstGeom prst="line">
            <a:avLst/>
          </a:prstGeom>
          <a:ln cap="flat" w="9525">
            <a:solidFill>
              <a:srgbClr val="1FB5FF"/>
            </a:solidFill>
            <a:prstDash val="sysDash"/>
            <a:headEnd type="none" len="sm" w="sm"/>
            <a:tailEnd type="none" len="sm" w="sm"/>
          </a:ln>
        </p:spPr>
      </p:sp>
      <p:grpSp>
        <p:nvGrpSpPr>
          <p:cNvPr name="Group 43" id="43"/>
          <p:cNvGrpSpPr/>
          <p:nvPr/>
        </p:nvGrpSpPr>
        <p:grpSpPr>
          <a:xfrm rot="2700000">
            <a:off x="14468498" y="2116060"/>
            <a:ext cx="85198" cy="85198"/>
            <a:chOff x="0" y="0"/>
            <a:chExt cx="50173" cy="50173"/>
          </a:xfrm>
        </p:grpSpPr>
        <p:sp>
          <p:nvSpPr>
            <p:cNvPr name="Freeform 44" id="44"/>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45" id="45"/>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46" id="46"/>
          <p:cNvGrpSpPr/>
          <p:nvPr/>
        </p:nvGrpSpPr>
        <p:grpSpPr>
          <a:xfrm rot="0">
            <a:off x="13721451" y="1101624"/>
            <a:ext cx="1578153" cy="707835"/>
            <a:chOff x="0" y="0"/>
            <a:chExt cx="929365" cy="416840"/>
          </a:xfrm>
        </p:grpSpPr>
        <p:sp>
          <p:nvSpPr>
            <p:cNvPr name="Freeform 47" id="47"/>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9525" cap="sq">
              <a:solidFill>
                <a:srgbClr val="146FEA"/>
              </a:solidFill>
              <a:prstDash val="solid"/>
              <a:miter/>
            </a:ln>
          </p:spPr>
        </p:sp>
        <p:sp>
          <p:nvSpPr>
            <p:cNvPr name="TextBox 48" id="48"/>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49" id="49"/>
          <p:cNvSpPr/>
          <p:nvPr/>
        </p:nvSpPr>
        <p:spPr>
          <a:xfrm flipV="true">
            <a:off x="13713454" y="1501870"/>
            <a:ext cx="1586150" cy="0"/>
          </a:xfrm>
          <a:prstGeom prst="line">
            <a:avLst/>
          </a:prstGeom>
          <a:ln cap="flat" w="9525">
            <a:solidFill>
              <a:srgbClr val="1FB5FF"/>
            </a:solidFill>
            <a:prstDash val="sysDash"/>
            <a:headEnd type="none" len="sm" w="sm"/>
            <a:tailEnd type="none" len="sm" w="sm"/>
          </a:ln>
        </p:spPr>
      </p:sp>
      <p:sp>
        <p:nvSpPr>
          <p:cNvPr name="Freeform 50" id="50"/>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51" id="51"/>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sp>
        <p:nvSpPr>
          <p:cNvPr name="TextBox 52" id="52"/>
          <p:cNvSpPr txBox="true"/>
          <p:nvPr/>
        </p:nvSpPr>
        <p:spPr>
          <a:xfrm rot="0">
            <a:off x="4425077" y="4893955"/>
            <a:ext cx="5938541" cy="981728"/>
          </a:xfrm>
          <a:prstGeom prst="rect">
            <a:avLst/>
          </a:prstGeom>
        </p:spPr>
        <p:txBody>
          <a:bodyPr anchor="t" rtlCol="false" tIns="0" lIns="0" bIns="0" rIns="0">
            <a:spAutoFit/>
          </a:bodyPr>
          <a:lstStyle/>
          <a:p>
            <a:pPr algn="just">
              <a:lnSpc>
                <a:spcPts val="2579"/>
              </a:lnSpc>
            </a:pPr>
            <a:r>
              <a:rPr lang="en-US" b="true" sz="1842" spc="20">
                <a:solidFill>
                  <a:srgbClr val="004AAD"/>
                </a:solidFill>
                <a:latin typeface="Nanum Gothic Bold"/>
                <a:ea typeface="Nanum Gothic Bold"/>
                <a:cs typeface="Nanum Gothic Bold"/>
                <a:sym typeface="Nanum Gothic Bold"/>
              </a:rPr>
              <a:t>인성 중심 평가</a:t>
            </a:r>
          </a:p>
          <a:p>
            <a:pPr algn="just">
              <a:lnSpc>
                <a:spcPts val="2579"/>
              </a:lnSpc>
            </a:pPr>
            <a:r>
              <a:rPr lang="en-US" sz="1842" spc="20">
                <a:solidFill>
                  <a:srgbClr val="004AAD"/>
                </a:solidFill>
                <a:latin typeface="Nanum Gothic"/>
                <a:ea typeface="Nanum Gothic"/>
                <a:cs typeface="Nanum Gothic"/>
                <a:sym typeface="Nanum Gothic"/>
              </a:rPr>
              <a:t>답변, 태도, 관련성, 언어 능력, 비언어적 행동, 심리적 특성  평가</a:t>
            </a:r>
          </a:p>
        </p:txBody>
      </p:sp>
      <p:sp>
        <p:nvSpPr>
          <p:cNvPr name="TextBox 53" id="53"/>
          <p:cNvSpPr txBox="true"/>
          <p:nvPr/>
        </p:nvSpPr>
        <p:spPr>
          <a:xfrm rot="0">
            <a:off x="4425077" y="6347130"/>
            <a:ext cx="5938541" cy="981728"/>
          </a:xfrm>
          <a:prstGeom prst="rect">
            <a:avLst/>
          </a:prstGeom>
        </p:spPr>
        <p:txBody>
          <a:bodyPr anchor="t" rtlCol="false" tIns="0" lIns="0" bIns="0" rIns="0">
            <a:spAutoFit/>
          </a:bodyPr>
          <a:lstStyle/>
          <a:p>
            <a:pPr algn="just">
              <a:lnSpc>
                <a:spcPts val="2579"/>
              </a:lnSpc>
            </a:pPr>
            <a:r>
              <a:rPr lang="en-US" b="true" sz="1842" spc="20">
                <a:solidFill>
                  <a:srgbClr val="004AAD"/>
                </a:solidFill>
                <a:latin typeface="Nanum Gothic Bold"/>
                <a:ea typeface="Nanum Gothic Bold"/>
                <a:cs typeface="Nanum Gothic Bold"/>
                <a:sym typeface="Nanum Gothic Bold"/>
              </a:rPr>
              <a:t>직무 역량 중심</a:t>
            </a:r>
          </a:p>
          <a:p>
            <a:pPr algn="just">
              <a:lnSpc>
                <a:spcPts val="2579"/>
              </a:lnSpc>
            </a:pPr>
            <a:r>
              <a:rPr lang="en-US" sz="1842" spc="20">
                <a:solidFill>
                  <a:srgbClr val="004AAD"/>
                </a:solidFill>
                <a:latin typeface="Nanum Gothic"/>
                <a:ea typeface="Nanum Gothic"/>
                <a:cs typeface="Nanum Gothic"/>
                <a:sym typeface="Nanum Gothic"/>
              </a:rPr>
              <a:t>프로젝트 경험, 직무 적합성, 기술 스택, 업무 이해도, 경력 활용, 항목별 평가 점수 제시</a:t>
            </a:r>
          </a:p>
        </p:txBody>
      </p:sp>
      <p:sp>
        <p:nvSpPr>
          <p:cNvPr name="TextBox 54" id="54"/>
          <p:cNvSpPr txBox="true"/>
          <p:nvPr/>
        </p:nvSpPr>
        <p:spPr>
          <a:xfrm rot="0">
            <a:off x="4393672" y="7949169"/>
            <a:ext cx="5969946" cy="648524"/>
          </a:xfrm>
          <a:prstGeom prst="rect">
            <a:avLst/>
          </a:prstGeom>
        </p:spPr>
        <p:txBody>
          <a:bodyPr anchor="t" rtlCol="false" tIns="0" lIns="0" bIns="0" rIns="0">
            <a:spAutoFit/>
          </a:bodyPr>
          <a:lstStyle/>
          <a:p>
            <a:pPr algn="just">
              <a:lnSpc>
                <a:spcPts val="2579"/>
              </a:lnSpc>
            </a:pPr>
            <a:r>
              <a:rPr lang="en-US" b="true" sz="1842" spc="20">
                <a:solidFill>
                  <a:srgbClr val="004AAD"/>
                </a:solidFill>
                <a:latin typeface="Nanum Gothic Bold"/>
                <a:ea typeface="Nanum Gothic Bold"/>
                <a:cs typeface="Nanum Gothic Bold"/>
                <a:sym typeface="Nanum Gothic Bold"/>
              </a:rPr>
              <a:t>기업 문화 적합도 중심</a:t>
            </a:r>
          </a:p>
          <a:p>
            <a:pPr algn="just">
              <a:lnSpc>
                <a:spcPts val="2579"/>
              </a:lnSpc>
            </a:pPr>
            <a:r>
              <a:rPr lang="en-US" sz="1842" spc="20">
                <a:solidFill>
                  <a:srgbClr val="004AAD"/>
                </a:solidFill>
                <a:latin typeface="Nanum Gothic"/>
                <a:ea typeface="Nanum Gothic"/>
                <a:cs typeface="Nanum Gothic"/>
                <a:sym typeface="Nanum Gothic"/>
              </a:rPr>
              <a:t>기업 인재상, 문화, 핵심 가치, 뉴스, 상황대처 능력</a:t>
            </a:r>
          </a:p>
        </p:txBody>
      </p:sp>
      <p:sp>
        <p:nvSpPr>
          <p:cNvPr name="TextBox 55" id="55"/>
          <p:cNvSpPr txBox="true"/>
          <p:nvPr/>
        </p:nvSpPr>
        <p:spPr>
          <a:xfrm rot="0">
            <a:off x="2355864" y="5053670"/>
            <a:ext cx="1083671" cy="360534"/>
          </a:xfrm>
          <a:prstGeom prst="rect">
            <a:avLst/>
          </a:prstGeom>
        </p:spPr>
        <p:txBody>
          <a:bodyPr anchor="t" rtlCol="false" tIns="0" lIns="0" bIns="0" rIns="0">
            <a:spAutoFit/>
          </a:bodyPr>
          <a:lstStyle/>
          <a:p>
            <a:pPr algn="l">
              <a:lnSpc>
                <a:spcPts val="2814"/>
              </a:lnSpc>
            </a:pPr>
            <a:r>
              <a:rPr lang="en-US" sz="2345" b="true">
                <a:solidFill>
                  <a:srgbClr val="004AAD"/>
                </a:solidFill>
                <a:latin typeface="Nanum Gothic Bold"/>
                <a:ea typeface="Nanum Gothic Bold"/>
                <a:cs typeface="Nanum Gothic Bold"/>
                <a:sym typeface="Nanum Gothic Bold"/>
              </a:rPr>
              <a:t> AI 면접</a:t>
            </a:r>
          </a:p>
        </p:txBody>
      </p:sp>
      <p:sp>
        <p:nvSpPr>
          <p:cNvPr name="TextBox 56" id="56"/>
          <p:cNvSpPr txBox="true"/>
          <p:nvPr/>
        </p:nvSpPr>
        <p:spPr>
          <a:xfrm rot="0">
            <a:off x="2355864" y="6641497"/>
            <a:ext cx="1625095" cy="360534"/>
          </a:xfrm>
          <a:prstGeom prst="rect">
            <a:avLst/>
          </a:prstGeom>
        </p:spPr>
        <p:txBody>
          <a:bodyPr anchor="t" rtlCol="false" tIns="0" lIns="0" bIns="0" rIns="0">
            <a:spAutoFit/>
          </a:bodyPr>
          <a:lstStyle/>
          <a:p>
            <a:pPr algn="l">
              <a:lnSpc>
                <a:spcPts val="2814"/>
              </a:lnSpc>
            </a:pPr>
            <a:r>
              <a:rPr lang="en-US" sz="2345" b="true">
                <a:solidFill>
                  <a:srgbClr val="004AAD"/>
                </a:solidFill>
                <a:latin typeface="Nanum Gothic Ultra-Bold"/>
                <a:ea typeface="Nanum Gothic Ultra-Bold"/>
                <a:cs typeface="Nanum Gothic Ultra-Bold"/>
                <a:sym typeface="Nanum Gothic Ultra-Bold"/>
              </a:rPr>
              <a:t>실무진 면접</a:t>
            </a:r>
          </a:p>
        </p:txBody>
      </p:sp>
      <p:sp>
        <p:nvSpPr>
          <p:cNvPr name="TextBox 57" id="57"/>
          <p:cNvSpPr txBox="true"/>
          <p:nvPr/>
        </p:nvSpPr>
        <p:spPr>
          <a:xfrm rot="0">
            <a:off x="2355864" y="8267013"/>
            <a:ext cx="1625095" cy="360534"/>
          </a:xfrm>
          <a:prstGeom prst="rect">
            <a:avLst/>
          </a:prstGeom>
        </p:spPr>
        <p:txBody>
          <a:bodyPr anchor="t" rtlCol="false" tIns="0" lIns="0" bIns="0" rIns="0">
            <a:spAutoFit/>
          </a:bodyPr>
          <a:lstStyle/>
          <a:p>
            <a:pPr algn="l">
              <a:lnSpc>
                <a:spcPts val="2814"/>
              </a:lnSpc>
            </a:pPr>
            <a:r>
              <a:rPr lang="en-US" sz="2345" b="true">
                <a:solidFill>
                  <a:srgbClr val="004AAD"/>
                </a:solidFill>
                <a:latin typeface="Nanum Gothic Ultra-Bold"/>
                <a:ea typeface="Nanum Gothic Ultra-Bold"/>
                <a:cs typeface="Nanum Gothic Ultra-Bold"/>
                <a:sym typeface="Nanum Gothic Ultra-Bold"/>
              </a:rPr>
              <a:t>임원진 면접</a:t>
            </a:r>
          </a:p>
        </p:txBody>
      </p:sp>
      <p:sp>
        <p:nvSpPr>
          <p:cNvPr name="TextBox 58" id="58"/>
          <p:cNvSpPr txBox="true"/>
          <p:nvPr/>
        </p:nvSpPr>
        <p:spPr>
          <a:xfrm rot="0">
            <a:off x="1612825" y="3454579"/>
            <a:ext cx="2840350" cy="448247"/>
          </a:xfrm>
          <a:prstGeom prst="rect">
            <a:avLst/>
          </a:prstGeom>
        </p:spPr>
        <p:txBody>
          <a:bodyPr anchor="t" rtlCol="false" tIns="0" lIns="0" bIns="0" rIns="0">
            <a:spAutoFit/>
          </a:bodyPr>
          <a:lstStyle/>
          <a:p>
            <a:pPr algn="ctr">
              <a:lnSpc>
                <a:spcPts val="3643"/>
              </a:lnSpc>
            </a:pPr>
            <a:r>
              <a:rPr lang="en-US" b="true" sz="2602" spc="-52">
                <a:solidFill>
                  <a:srgbClr val="FBFCF8"/>
                </a:solidFill>
                <a:latin typeface="TDTD순고딕 Bold"/>
                <a:ea typeface="TDTD순고딕 Bold"/>
                <a:cs typeface="TDTD순고딕 Bold"/>
                <a:sym typeface="TDTD순고딕 Bold"/>
              </a:rPr>
              <a:t>AI 평가 항목</a:t>
            </a:r>
          </a:p>
        </p:txBody>
      </p:sp>
      <p:sp>
        <p:nvSpPr>
          <p:cNvPr name="TextBox 59" id="59"/>
          <p:cNvSpPr txBox="true"/>
          <p:nvPr/>
        </p:nvSpPr>
        <p:spPr>
          <a:xfrm rot="0">
            <a:off x="11643011" y="852832"/>
            <a:ext cx="1593514" cy="960931"/>
          </a:xfrm>
          <a:prstGeom prst="rect">
            <a:avLst/>
          </a:prstGeom>
        </p:spPr>
        <p:txBody>
          <a:bodyPr anchor="t" rtlCol="false" tIns="0" lIns="0" bIns="0" rIns="0">
            <a:spAutoFit/>
          </a:bodyPr>
          <a:lstStyle/>
          <a:p>
            <a:pPr algn="l" marL="327571" indent="-163786" lvl="1">
              <a:lnSpc>
                <a:spcPts val="2579"/>
              </a:lnSpc>
              <a:buFont typeface="Arial"/>
              <a:buChar char="•"/>
            </a:pPr>
            <a:r>
              <a:rPr lang="en-US" sz="1517" spc="16">
                <a:solidFill>
                  <a:srgbClr val="004AAD"/>
                </a:solidFill>
                <a:latin typeface="Nanum Gothic"/>
                <a:ea typeface="Nanum Gothic"/>
                <a:cs typeface="Nanum Gothic"/>
                <a:sym typeface="Nanum Gothic"/>
              </a:rPr>
              <a:t>AI 질문 추천</a:t>
            </a:r>
          </a:p>
          <a:p>
            <a:pPr algn="l" marL="327571" indent="-163786" lvl="1">
              <a:lnSpc>
                <a:spcPts val="2579"/>
              </a:lnSpc>
              <a:buFont typeface="Arial"/>
              <a:buChar char="•"/>
            </a:pPr>
            <a:r>
              <a:rPr lang="en-US" sz="1517" spc="16">
                <a:solidFill>
                  <a:srgbClr val="004AAD"/>
                </a:solidFill>
                <a:latin typeface="Nanum Gothic"/>
                <a:ea typeface="Nanum Gothic"/>
                <a:cs typeface="Nanum Gothic"/>
                <a:sym typeface="Nanum Gothic"/>
              </a:rPr>
              <a:t>영상/음성 분석</a:t>
            </a:r>
          </a:p>
          <a:p>
            <a:pPr algn="l" marL="327571" indent="-163786" lvl="1">
              <a:lnSpc>
                <a:spcPts val="2579"/>
              </a:lnSpc>
              <a:buFont typeface="Arial"/>
              <a:buChar char="•"/>
            </a:pPr>
            <a:r>
              <a:rPr lang="en-US" b="true" sz="1517" spc="16">
                <a:solidFill>
                  <a:srgbClr val="004AAD"/>
                </a:solidFill>
                <a:latin typeface="Nanum Gothic Bold"/>
                <a:ea typeface="Nanum Gothic Bold"/>
                <a:cs typeface="Nanum Gothic Bold"/>
                <a:sym typeface="Nanum Gothic Bold"/>
              </a:rPr>
              <a:t>AI 평가 제시</a:t>
            </a:r>
          </a:p>
        </p:txBody>
      </p:sp>
      <p:sp>
        <p:nvSpPr>
          <p:cNvPr name="TextBox 60" id="60"/>
          <p:cNvSpPr txBox="true"/>
          <p:nvPr/>
        </p:nvSpPr>
        <p:spPr>
          <a:xfrm rot="0">
            <a:off x="11288515" y="452887"/>
            <a:ext cx="2435327" cy="308084"/>
          </a:xfrm>
          <a:prstGeom prst="rect">
            <a:avLst/>
          </a:prstGeom>
        </p:spPr>
        <p:txBody>
          <a:bodyPr anchor="t" rtlCol="false" tIns="0" lIns="0" bIns="0" rIns="0">
            <a:spAutoFit/>
          </a:bodyPr>
          <a:lstStyle/>
          <a:p>
            <a:pPr algn="ctr">
              <a:lnSpc>
                <a:spcPts val="2317"/>
              </a:lnSpc>
            </a:pPr>
            <a:r>
              <a:rPr lang="en-US" b="true" sz="1931">
                <a:solidFill>
                  <a:srgbClr val="004AAD"/>
                </a:solidFill>
                <a:latin typeface="Nanum Gothic Ultra-Bold"/>
                <a:ea typeface="Nanum Gothic Ultra-Bold"/>
                <a:cs typeface="Nanum Gothic Ultra-Bold"/>
                <a:sym typeface="Nanum Gothic Ultra-Bold"/>
              </a:rPr>
              <a:t>면접</a:t>
            </a:r>
          </a:p>
        </p:txBody>
      </p:sp>
      <p:sp>
        <p:nvSpPr>
          <p:cNvPr name="TextBox 61" id="61"/>
          <p:cNvSpPr txBox="true"/>
          <p:nvPr/>
        </p:nvSpPr>
        <p:spPr>
          <a:xfrm rot="0">
            <a:off x="10035779" y="1539510"/>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직무 적합성 평가</a:t>
            </a:r>
          </a:p>
        </p:txBody>
      </p:sp>
      <p:sp>
        <p:nvSpPr>
          <p:cNvPr name="TextBox 62" id="62"/>
          <p:cNvSpPr txBox="true"/>
          <p:nvPr/>
        </p:nvSpPr>
        <p:spPr>
          <a:xfrm rot="0">
            <a:off x="9865902" y="1219722"/>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직무적성 문제 생성</a:t>
            </a:r>
          </a:p>
        </p:txBody>
      </p:sp>
      <p:sp>
        <p:nvSpPr>
          <p:cNvPr name="TextBox 63" id="63"/>
          <p:cNvSpPr txBox="true"/>
          <p:nvPr/>
        </p:nvSpPr>
        <p:spPr>
          <a:xfrm rot="0">
            <a:off x="8230921" y="1091181"/>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64" id="64"/>
          <p:cNvSpPr txBox="true"/>
          <p:nvPr/>
        </p:nvSpPr>
        <p:spPr>
          <a:xfrm rot="0">
            <a:off x="13891329" y="1535207"/>
            <a:ext cx="1238398" cy="194696"/>
          </a:xfrm>
          <a:prstGeom prst="rect">
            <a:avLst/>
          </a:prstGeom>
        </p:spPr>
        <p:txBody>
          <a:bodyPr anchor="t" rtlCol="false" tIns="0" lIns="0" bIns="0" rIns="0">
            <a:spAutoFit/>
          </a:bodyPr>
          <a:lstStyle/>
          <a:p>
            <a:pPr algn="ctr">
              <a:lnSpc>
                <a:spcPts val="1672"/>
              </a:lnSpc>
            </a:pPr>
            <a:r>
              <a:rPr lang="en-US" sz="983" spc="10">
                <a:solidFill>
                  <a:srgbClr val="004AAD"/>
                </a:solidFill>
                <a:latin typeface="Nanum Gothic"/>
                <a:ea typeface="Nanum Gothic"/>
                <a:cs typeface="Nanum Gothic"/>
                <a:sym typeface="Nanum Gothic"/>
              </a:rPr>
              <a:t>최종 선발</a:t>
            </a:r>
          </a:p>
        </p:txBody>
      </p:sp>
      <p:sp>
        <p:nvSpPr>
          <p:cNvPr name="TextBox 65" id="65"/>
          <p:cNvSpPr txBox="true"/>
          <p:nvPr/>
        </p:nvSpPr>
        <p:spPr>
          <a:xfrm rot="0">
            <a:off x="13721451" y="1215418"/>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최종 선발시스템</a:t>
            </a:r>
          </a:p>
        </p:txBody>
      </p:sp>
      <p:grpSp>
        <p:nvGrpSpPr>
          <p:cNvPr name="Group 66" id="66"/>
          <p:cNvGrpSpPr/>
          <p:nvPr/>
        </p:nvGrpSpPr>
        <p:grpSpPr>
          <a:xfrm rot="0">
            <a:off x="10980614" y="4525997"/>
            <a:ext cx="6788100" cy="3084271"/>
            <a:chOff x="0" y="0"/>
            <a:chExt cx="2061341" cy="936600"/>
          </a:xfrm>
        </p:grpSpPr>
        <p:sp>
          <p:nvSpPr>
            <p:cNvPr name="Freeform 67" id="67"/>
            <p:cNvSpPr/>
            <p:nvPr/>
          </p:nvSpPr>
          <p:spPr>
            <a:xfrm flipH="false" flipV="false" rot="0">
              <a:off x="0" y="0"/>
              <a:ext cx="2061341" cy="936600"/>
            </a:xfrm>
            <a:custGeom>
              <a:avLst/>
              <a:gdLst/>
              <a:ahLst/>
              <a:cxnLst/>
              <a:rect r="r" b="b" t="t" l="l"/>
              <a:pathLst>
                <a:path h="936600" w="2061341">
                  <a:moveTo>
                    <a:pt x="34215" y="0"/>
                  </a:moveTo>
                  <a:lnTo>
                    <a:pt x="2027126" y="0"/>
                  </a:lnTo>
                  <a:cubicBezTo>
                    <a:pt x="2046023" y="0"/>
                    <a:pt x="2061341" y="15319"/>
                    <a:pt x="2061341" y="34215"/>
                  </a:cubicBezTo>
                  <a:lnTo>
                    <a:pt x="2061341" y="902385"/>
                  </a:lnTo>
                  <a:cubicBezTo>
                    <a:pt x="2061341" y="921281"/>
                    <a:pt x="2046023" y="936600"/>
                    <a:pt x="2027126" y="936600"/>
                  </a:cubicBezTo>
                  <a:lnTo>
                    <a:pt x="34215" y="936600"/>
                  </a:lnTo>
                  <a:cubicBezTo>
                    <a:pt x="15319" y="936600"/>
                    <a:pt x="0" y="921281"/>
                    <a:pt x="0" y="902385"/>
                  </a:cubicBezTo>
                  <a:lnTo>
                    <a:pt x="0" y="34215"/>
                  </a:lnTo>
                  <a:cubicBezTo>
                    <a:pt x="0" y="15319"/>
                    <a:pt x="15319" y="0"/>
                    <a:pt x="34215" y="0"/>
                  </a:cubicBezTo>
                  <a:close/>
                </a:path>
              </a:pathLst>
            </a:custGeom>
            <a:solidFill>
              <a:srgbClr val="FFFFFF"/>
            </a:solidFill>
            <a:ln w="19050" cap="rnd">
              <a:solidFill>
                <a:srgbClr val="1FB5FF"/>
              </a:solidFill>
              <a:prstDash val="solid"/>
              <a:round/>
            </a:ln>
          </p:spPr>
        </p:sp>
        <p:sp>
          <p:nvSpPr>
            <p:cNvPr name="TextBox 68" id="68"/>
            <p:cNvSpPr txBox="true"/>
            <p:nvPr/>
          </p:nvSpPr>
          <p:spPr>
            <a:xfrm>
              <a:off x="0" y="-47625"/>
              <a:ext cx="2061341" cy="984225"/>
            </a:xfrm>
            <a:prstGeom prst="rect">
              <a:avLst/>
            </a:prstGeom>
          </p:spPr>
          <p:txBody>
            <a:bodyPr anchor="ctr" rtlCol="false" tIns="50800" lIns="50800" bIns="50800" rIns="50800"/>
            <a:lstStyle/>
            <a:p>
              <a:pPr algn="l">
                <a:lnSpc>
                  <a:spcPts val="2659"/>
                </a:lnSpc>
              </a:pPr>
              <a:r>
                <a:rPr lang="en-US" sz="1899">
                  <a:solidFill>
                    <a:srgbClr val="1D2A3A"/>
                  </a:solidFill>
                  <a:latin typeface="210 디딤고딕"/>
                  <a:ea typeface="210 디딤고딕"/>
                  <a:cs typeface="210 디딤고딕"/>
                  <a:sym typeface="210 디딤고딕"/>
                </a:rPr>
                <a:t> 팀워크   95.00   A   팀워크에서 매우 우수한 역량을 보여줍니다.</a:t>
              </a:r>
            </a:p>
            <a:p>
              <a:pPr algn="l">
                <a:lnSpc>
                  <a:spcPts val="2659"/>
                </a:lnSpc>
              </a:pPr>
            </a:p>
            <a:p>
              <a:pPr algn="l">
                <a:lnSpc>
                  <a:spcPts val="2659"/>
                </a:lnSpc>
                <a:spcBef>
                  <a:spcPct val="0"/>
                </a:spcBef>
              </a:pPr>
              <a:r>
                <a:rPr lang="en-US" sz="1899">
                  <a:solidFill>
                    <a:srgbClr val="1D2A3A"/>
                  </a:solidFill>
                  <a:latin typeface="210 디딤고딕"/>
                  <a:ea typeface="210 디딤고딕"/>
                  <a:cs typeface="210 디딤고딕"/>
                  <a:sym typeface="210 디딤고딕"/>
                </a:rPr>
                <a:t> speech_rate    </a:t>
              </a:r>
              <a:r>
                <a:rPr lang="en-US" sz="1899">
                  <a:solidFill>
                    <a:srgbClr val="1D2A3A"/>
                  </a:solidFill>
                  <a:latin typeface="210 디딤고딕"/>
                  <a:ea typeface="210 디딤고딕"/>
                  <a:cs typeface="210 디딤고딕"/>
                  <a:sym typeface="210 디딤고딕"/>
                </a:rPr>
                <a:t>155.6    상    발화 속도가 매우 자연스러움</a:t>
              </a:r>
            </a:p>
            <a:p>
              <a:pPr algn="l">
                <a:lnSpc>
                  <a:spcPts val="2659"/>
                </a:lnSpc>
                <a:spcBef>
                  <a:spcPct val="0"/>
                </a:spcBef>
              </a:pPr>
              <a:r>
                <a:rPr lang="en-US" sz="1899">
                  <a:solidFill>
                    <a:srgbClr val="1D2A3A"/>
                  </a:solidFill>
                  <a:latin typeface="210 디딤고딕"/>
                  <a:ea typeface="210 디딤고딕"/>
                  <a:cs typeface="210 디딤고딕"/>
                  <a:sym typeface="210 디딤고딕"/>
                </a:rPr>
                <a:t> smile_frequency 2 상 미소 빈도가 높음 </a:t>
              </a:r>
            </a:p>
            <a:p>
              <a:pPr algn="l">
                <a:lnSpc>
                  <a:spcPts val="2659"/>
                </a:lnSpc>
                <a:spcBef>
                  <a:spcPct val="0"/>
                </a:spcBef>
              </a:pPr>
              <a:r>
                <a:rPr lang="en-US" sz="1899">
                  <a:solidFill>
                    <a:srgbClr val="1D2A3A"/>
                  </a:solidFill>
                  <a:latin typeface="210 디딤고딕"/>
                  <a:ea typeface="210 디딤고딕"/>
                  <a:cs typeface="210 디딤고딕"/>
                  <a:sym typeface="210 디딤고딕"/>
                </a:rPr>
                <a:t> eye_contact_ratio 0.9 중 시선이 대체로 정면</a:t>
              </a:r>
            </a:p>
            <a:p>
              <a:pPr algn="l">
                <a:lnSpc>
                  <a:spcPts val="2659"/>
                </a:lnSpc>
                <a:spcBef>
                  <a:spcPct val="0"/>
                </a:spcBef>
              </a:pPr>
              <a:r>
                <a:rPr lang="en-US" sz="1899">
                  <a:solidFill>
                    <a:srgbClr val="1D2A3A"/>
                  </a:solidFill>
                  <a:latin typeface="210 디딤고딕"/>
                  <a:ea typeface="210 디딤고딕"/>
                  <a:cs typeface="210 디딤고딕"/>
                  <a:sym typeface="210 디딤고딕"/>
                </a:rPr>
                <a:t> redundancy_score 0.05 중 중복 단어 사용이 약간 있음</a:t>
              </a:r>
            </a:p>
            <a:p>
              <a:pPr algn="l">
                <a:lnSpc>
                  <a:spcPts val="2659"/>
                </a:lnSpc>
                <a:spcBef>
                  <a:spcPct val="0"/>
                </a:spcBef>
              </a:pPr>
              <a:r>
                <a:rPr lang="en-US" sz="1899">
                  <a:solidFill>
                    <a:srgbClr val="1D2A3A"/>
                  </a:solidFill>
                  <a:latin typeface="210 디딤고딕"/>
                  <a:ea typeface="210 디딤고딕"/>
                  <a:cs typeface="210 디딤고딕"/>
                  <a:sym typeface="210 디딤고딕"/>
                </a:rPr>
                <a:t> total_silence_time 1.1 상 침묵이 거의 없음</a:t>
              </a:r>
            </a:p>
            <a:p>
              <a:pPr algn="l">
                <a:lnSpc>
                  <a:spcPts val="2659"/>
                </a:lnSpc>
                <a:spcBef>
                  <a:spcPct val="0"/>
                </a:spcBef>
              </a:pPr>
              <a:r>
                <a:rPr lang="en-US" sz="1899">
                  <a:solidFill>
                    <a:srgbClr val="1D2A3A"/>
                  </a:solidFill>
                  <a:latin typeface="210 디딤고딕"/>
                  <a:ea typeface="210 디딤고딕"/>
                  <a:cs typeface="210 디딤고딕"/>
                  <a:sym typeface="210 디딤고딕"/>
                </a:rPr>
                <a:t> pronunciation_score 0.92 상 발음이 매우 정확함</a:t>
              </a:r>
            </a:p>
            <a:p>
              <a:pPr algn="l">
                <a:lnSpc>
                  <a:spcPts val="2659"/>
                </a:lnSpc>
                <a:spcBef>
                  <a:spcPct val="0"/>
                </a:spcBef>
              </a:pPr>
              <a:r>
                <a:rPr lang="en-US" sz="1899">
                  <a:solidFill>
                    <a:srgbClr val="1D2A3A"/>
                  </a:solidFill>
                  <a:latin typeface="210 디딤고딕"/>
                  <a:ea typeface="210 디딤고딕"/>
                  <a:cs typeface="210 디딤고딕"/>
                  <a:sym typeface="210 디딤고딕"/>
                </a:rPr>
                <a:t> posture_changes 1 상 자세가 안정적임</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TextBox 3" id="3"/>
          <p:cNvSpPr txBox="true"/>
          <p:nvPr/>
        </p:nvSpPr>
        <p:spPr>
          <a:xfrm rot="0">
            <a:off x="1612825" y="1649170"/>
            <a:ext cx="8428581"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01. </a:t>
            </a:r>
            <a:r>
              <a:rPr lang="en-US" sz="5600">
                <a:solidFill>
                  <a:srgbClr val="004AAD"/>
                </a:solidFill>
                <a:latin typeface="TDTD원고딕"/>
                <a:ea typeface="TDTD원고딕"/>
                <a:cs typeface="TDTD원고딕"/>
                <a:sym typeface="TDTD원고딕"/>
              </a:rPr>
              <a:t> 프로젝트 배경</a:t>
            </a:r>
          </a:p>
        </p:txBody>
      </p:sp>
      <p:pic>
        <p:nvPicPr>
          <p:cNvPr name="Picture 4" id="4"/>
          <p:cNvPicPr>
            <a:picLocks noChangeAspect="true"/>
          </p:cNvPicPr>
          <p:nvPr/>
        </p:nvPicPr>
        <p:blipFill>
          <a:blip r:embed="rId2"/>
          <a:stretch>
            <a:fillRect/>
          </a:stretch>
        </p:blipFill>
        <p:spPr>
          <a:xfrm rot="0">
            <a:off x="1532852" y="2984878"/>
            <a:ext cx="3051618" cy="3051618"/>
          </a:xfrm>
          <a:prstGeom prst="rect">
            <a:avLst/>
          </a:prstGeom>
        </p:spPr>
      </p:pic>
      <p:pic>
        <p:nvPicPr>
          <p:cNvPr name="Picture 5" id="5"/>
          <p:cNvPicPr>
            <a:picLocks noChangeAspect="true"/>
          </p:cNvPicPr>
          <p:nvPr/>
        </p:nvPicPr>
        <p:blipFill>
          <a:blip r:embed="rId3"/>
          <a:stretch>
            <a:fillRect/>
          </a:stretch>
        </p:blipFill>
        <p:spPr>
          <a:xfrm rot="0">
            <a:off x="5736064" y="2984878"/>
            <a:ext cx="3051618" cy="3051618"/>
          </a:xfrm>
          <a:prstGeom prst="rect">
            <a:avLst/>
          </a:prstGeom>
        </p:spPr>
      </p:pic>
      <p:pic>
        <p:nvPicPr>
          <p:cNvPr name="Picture 6" id="6"/>
          <p:cNvPicPr>
            <a:picLocks noChangeAspect="true"/>
          </p:cNvPicPr>
          <p:nvPr/>
        </p:nvPicPr>
        <p:blipFill>
          <a:blip r:embed="rId4"/>
          <a:stretch>
            <a:fillRect/>
          </a:stretch>
        </p:blipFill>
        <p:spPr>
          <a:xfrm rot="0">
            <a:off x="9801558" y="2984878"/>
            <a:ext cx="3051618" cy="3051618"/>
          </a:xfrm>
          <a:prstGeom prst="rect">
            <a:avLst/>
          </a:prstGeom>
        </p:spPr>
      </p:pic>
      <p:sp>
        <p:nvSpPr>
          <p:cNvPr name="AutoShape 7" id="7"/>
          <p:cNvSpPr/>
          <p:nvPr/>
        </p:nvSpPr>
        <p:spPr>
          <a:xfrm flipV="true">
            <a:off x="1285982" y="7159656"/>
            <a:ext cx="15703635" cy="0"/>
          </a:xfrm>
          <a:prstGeom prst="line">
            <a:avLst/>
          </a:prstGeom>
          <a:ln cap="flat" w="19050">
            <a:solidFill>
              <a:srgbClr val="1FB5FF"/>
            </a:solidFill>
            <a:prstDash val="sysDash"/>
            <a:headEnd type="none" len="sm" w="sm"/>
            <a:tailEnd type="none" len="sm" w="sm"/>
          </a:ln>
        </p:spPr>
      </p:sp>
      <p:grpSp>
        <p:nvGrpSpPr>
          <p:cNvPr name="Group 8" id="8"/>
          <p:cNvGrpSpPr/>
          <p:nvPr/>
        </p:nvGrpSpPr>
        <p:grpSpPr>
          <a:xfrm rot="0">
            <a:off x="1377172" y="6346809"/>
            <a:ext cx="3292949" cy="1625694"/>
            <a:chOff x="0" y="0"/>
            <a:chExt cx="867279" cy="428166"/>
          </a:xfrm>
        </p:grpSpPr>
        <p:sp>
          <p:nvSpPr>
            <p:cNvPr name="Freeform 9" id="9"/>
            <p:cNvSpPr/>
            <p:nvPr/>
          </p:nvSpPr>
          <p:spPr>
            <a:xfrm flipH="false" flipV="false" rot="0">
              <a:off x="0" y="0"/>
              <a:ext cx="867279" cy="428166"/>
            </a:xfrm>
            <a:custGeom>
              <a:avLst/>
              <a:gdLst/>
              <a:ahLst/>
              <a:cxnLst/>
              <a:rect r="r" b="b" t="t" l="l"/>
              <a:pathLst>
                <a:path h="428166" w="867279">
                  <a:moveTo>
                    <a:pt x="0" y="0"/>
                  </a:moveTo>
                  <a:lnTo>
                    <a:pt x="867279" y="0"/>
                  </a:lnTo>
                  <a:lnTo>
                    <a:pt x="867279" y="428166"/>
                  </a:lnTo>
                  <a:lnTo>
                    <a:pt x="0" y="428166"/>
                  </a:lnTo>
                  <a:close/>
                </a:path>
              </a:pathLst>
            </a:custGeom>
            <a:solidFill>
              <a:srgbClr val="FFFFFF"/>
            </a:solidFill>
            <a:ln w="19050" cap="sq">
              <a:solidFill>
                <a:srgbClr val="1FB5FF"/>
              </a:solidFill>
              <a:prstDash val="solid"/>
              <a:miter/>
            </a:ln>
          </p:spPr>
        </p:sp>
        <p:sp>
          <p:nvSpPr>
            <p:cNvPr name="TextBox 10" id="10"/>
            <p:cNvSpPr txBox="true"/>
            <p:nvPr/>
          </p:nvSpPr>
          <p:spPr>
            <a:xfrm>
              <a:off x="0" y="-47625"/>
              <a:ext cx="867279" cy="47579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585918" y="6346809"/>
            <a:ext cx="3292949" cy="1625694"/>
            <a:chOff x="0" y="0"/>
            <a:chExt cx="867279" cy="428166"/>
          </a:xfrm>
        </p:grpSpPr>
        <p:sp>
          <p:nvSpPr>
            <p:cNvPr name="Freeform 12" id="12"/>
            <p:cNvSpPr/>
            <p:nvPr/>
          </p:nvSpPr>
          <p:spPr>
            <a:xfrm flipH="false" flipV="false" rot="0">
              <a:off x="0" y="0"/>
              <a:ext cx="867279" cy="428166"/>
            </a:xfrm>
            <a:custGeom>
              <a:avLst/>
              <a:gdLst/>
              <a:ahLst/>
              <a:cxnLst/>
              <a:rect r="r" b="b" t="t" l="l"/>
              <a:pathLst>
                <a:path h="428166" w="867279">
                  <a:moveTo>
                    <a:pt x="0" y="0"/>
                  </a:moveTo>
                  <a:lnTo>
                    <a:pt x="867279" y="0"/>
                  </a:lnTo>
                  <a:lnTo>
                    <a:pt x="867279" y="428166"/>
                  </a:lnTo>
                  <a:lnTo>
                    <a:pt x="0" y="428166"/>
                  </a:lnTo>
                  <a:close/>
                </a:path>
              </a:pathLst>
            </a:custGeom>
            <a:solidFill>
              <a:srgbClr val="FFFFFF"/>
            </a:solidFill>
            <a:ln w="19050" cap="sq">
              <a:solidFill>
                <a:srgbClr val="1FB5FF"/>
              </a:solidFill>
              <a:prstDash val="solid"/>
              <a:miter/>
            </a:ln>
          </p:spPr>
        </p:sp>
        <p:sp>
          <p:nvSpPr>
            <p:cNvPr name="TextBox 13" id="13"/>
            <p:cNvSpPr txBox="true"/>
            <p:nvPr/>
          </p:nvSpPr>
          <p:spPr>
            <a:xfrm>
              <a:off x="0" y="-47625"/>
              <a:ext cx="867279" cy="475791"/>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9645878" y="6346809"/>
            <a:ext cx="3292949" cy="1625694"/>
            <a:chOff x="0" y="0"/>
            <a:chExt cx="867279" cy="428166"/>
          </a:xfrm>
        </p:grpSpPr>
        <p:sp>
          <p:nvSpPr>
            <p:cNvPr name="Freeform 15" id="15"/>
            <p:cNvSpPr/>
            <p:nvPr/>
          </p:nvSpPr>
          <p:spPr>
            <a:xfrm flipH="false" flipV="false" rot="0">
              <a:off x="0" y="0"/>
              <a:ext cx="867279" cy="428166"/>
            </a:xfrm>
            <a:custGeom>
              <a:avLst/>
              <a:gdLst/>
              <a:ahLst/>
              <a:cxnLst/>
              <a:rect r="r" b="b" t="t" l="l"/>
              <a:pathLst>
                <a:path h="428166" w="867279">
                  <a:moveTo>
                    <a:pt x="0" y="0"/>
                  </a:moveTo>
                  <a:lnTo>
                    <a:pt x="867279" y="0"/>
                  </a:lnTo>
                  <a:lnTo>
                    <a:pt x="867279" y="428166"/>
                  </a:lnTo>
                  <a:lnTo>
                    <a:pt x="0" y="428166"/>
                  </a:lnTo>
                  <a:close/>
                </a:path>
              </a:pathLst>
            </a:custGeom>
            <a:solidFill>
              <a:srgbClr val="FFFFFF"/>
            </a:solidFill>
            <a:ln w="19050" cap="sq">
              <a:solidFill>
                <a:srgbClr val="1FB5FF"/>
              </a:solidFill>
              <a:prstDash val="solid"/>
              <a:miter/>
            </a:ln>
          </p:spPr>
        </p:sp>
        <p:sp>
          <p:nvSpPr>
            <p:cNvPr name="TextBox 16" id="16"/>
            <p:cNvSpPr txBox="true"/>
            <p:nvPr/>
          </p:nvSpPr>
          <p:spPr>
            <a:xfrm>
              <a:off x="0" y="-47625"/>
              <a:ext cx="867279" cy="475791"/>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377172" y="6751216"/>
            <a:ext cx="3292949" cy="847725"/>
          </a:xfrm>
          <a:prstGeom prst="rect">
            <a:avLst/>
          </a:prstGeom>
        </p:spPr>
        <p:txBody>
          <a:bodyPr anchor="t" rtlCol="false" tIns="0" lIns="0" bIns="0" rIns="0">
            <a:spAutoFit/>
          </a:bodyPr>
          <a:lstStyle/>
          <a:p>
            <a:pPr algn="ctr">
              <a:lnSpc>
                <a:spcPts val="3359"/>
              </a:lnSpc>
            </a:pPr>
            <a:r>
              <a:rPr lang="en-US" sz="2799" b="true">
                <a:solidFill>
                  <a:srgbClr val="004AAD"/>
                </a:solidFill>
                <a:latin typeface="Nanum Gothic Ultra-Bold"/>
                <a:ea typeface="Nanum Gothic Ultra-Bold"/>
                <a:cs typeface="Nanum Gothic Ultra-Bold"/>
                <a:sym typeface="Nanum Gothic Ultra-Bold"/>
              </a:rPr>
              <a:t>채용 1건당</a:t>
            </a:r>
          </a:p>
          <a:p>
            <a:pPr algn="ctr" marL="0" indent="0" lvl="0">
              <a:lnSpc>
                <a:spcPts val="3359"/>
              </a:lnSpc>
              <a:spcBef>
                <a:spcPct val="0"/>
              </a:spcBef>
            </a:pPr>
            <a:r>
              <a:rPr lang="en-US" b="true" sz="2799">
                <a:solidFill>
                  <a:srgbClr val="004AAD"/>
                </a:solidFill>
                <a:latin typeface="Nanum Gothic Ultra-Bold"/>
                <a:ea typeface="Nanum Gothic Ultra-Bold"/>
                <a:cs typeface="Nanum Gothic Ultra-Bold"/>
                <a:sym typeface="Nanum Gothic Ultra-Bold"/>
              </a:rPr>
              <a:t>평균 32일 소요</a:t>
            </a:r>
          </a:p>
        </p:txBody>
      </p:sp>
      <p:sp>
        <p:nvSpPr>
          <p:cNvPr name="TextBox 18" id="18"/>
          <p:cNvSpPr txBox="true"/>
          <p:nvPr/>
        </p:nvSpPr>
        <p:spPr>
          <a:xfrm rot="0">
            <a:off x="9645878" y="6751216"/>
            <a:ext cx="3292949" cy="847725"/>
          </a:xfrm>
          <a:prstGeom prst="rect">
            <a:avLst/>
          </a:prstGeom>
        </p:spPr>
        <p:txBody>
          <a:bodyPr anchor="t" rtlCol="false" tIns="0" lIns="0" bIns="0" rIns="0">
            <a:spAutoFit/>
          </a:bodyPr>
          <a:lstStyle/>
          <a:p>
            <a:pPr algn="ctr" marL="0" indent="0" lvl="0">
              <a:lnSpc>
                <a:spcPts val="3359"/>
              </a:lnSpc>
              <a:spcBef>
                <a:spcPct val="0"/>
              </a:spcBef>
            </a:pPr>
            <a:r>
              <a:rPr lang="en-US" b="true" sz="2799">
                <a:solidFill>
                  <a:srgbClr val="004AAD"/>
                </a:solidFill>
                <a:latin typeface="Nanum Gothic Ultra-Bold"/>
                <a:ea typeface="Nanum Gothic Ultra-Bold"/>
                <a:cs typeface="Nanum Gothic Ultra-Bold"/>
                <a:sym typeface="Nanum Gothic Ultra-Bold"/>
              </a:rPr>
              <a:t>인사담당자 업무시간 50% 채용에 소모</a:t>
            </a:r>
          </a:p>
        </p:txBody>
      </p:sp>
      <p:sp>
        <p:nvSpPr>
          <p:cNvPr name="TextBox 19" id="19"/>
          <p:cNvSpPr txBox="true"/>
          <p:nvPr/>
        </p:nvSpPr>
        <p:spPr>
          <a:xfrm rot="0">
            <a:off x="2396219" y="4291612"/>
            <a:ext cx="1254855" cy="428625"/>
          </a:xfrm>
          <a:prstGeom prst="rect">
            <a:avLst/>
          </a:prstGeom>
        </p:spPr>
        <p:txBody>
          <a:bodyPr anchor="t" rtlCol="false" tIns="0" lIns="0" bIns="0" rIns="0">
            <a:spAutoFit/>
          </a:bodyPr>
          <a:lstStyle/>
          <a:p>
            <a:pPr algn="ctr" marL="0" indent="0" lvl="0">
              <a:lnSpc>
                <a:spcPts val="3359"/>
              </a:lnSpc>
              <a:spcBef>
                <a:spcPct val="0"/>
              </a:spcBef>
            </a:pPr>
            <a:r>
              <a:rPr lang="en-US" b="true" sz="2799">
                <a:solidFill>
                  <a:srgbClr val="004AAD"/>
                </a:solidFill>
                <a:latin typeface="Nanum Gothic Ultra-Bold"/>
                <a:ea typeface="Nanum Gothic Ultra-Bold"/>
                <a:cs typeface="Nanum Gothic Ultra-Bold"/>
                <a:sym typeface="Nanum Gothic Ultra-Bold"/>
              </a:rPr>
              <a:t>32일</a:t>
            </a:r>
          </a:p>
        </p:txBody>
      </p:sp>
      <p:sp>
        <p:nvSpPr>
          <p:cNvPr name="TextBox 20" id="20"/>
          <p:cNvSpPr txBox="true"/>
          <p:nvPr/>
        </p:nvSpPr>
        <p:spPr>
          <a:xfrm rot="0">
            <a:off x="6406817" y="4291612"/>
            <a:ext cx="1651151" cy="428625"/>
          </a:xfrm>
          <a:prstGeom prst="rect">
            <a:avLst/>
          </a:prstGeom>
        </p:spPr>
        <p:txBody>
          <a:bodyPr anchor="t" rtlCol="false" tIns="0" lIns="0" bIns="0" rIns="0">
            <a:spAutoFit/>
          </a:bodyPr>
          <a:lstStyle/>
          <a:p>
            <a:pPr algn="ctr" marL="0" indent="0" lvl="0">
              <a:lnSpc>
                <a:spcPts val="3359"/>
              </a:lnSpc>
              <a:spcBef>
                <a:spcPct val="0"/>
              </a:spcBef>
            </a:pPr>
            <a:r>
              <a:rPr lang="en-US" b="true" sz="2799">
                <a:solidFill>
                  <a:srgbClr val="004AAD"/>
                </a:solidFill>
                <a:latin typeface="Nanum Gothic Ultra-Bold"/>
                <a:ea typeface="Nanum Gothic Ultra-Bold"/>
                <a:cs typeface="Nanum Gothic Ultra-Bold"/>
                <a:sym typeface="Nanum Gothic Ultra-Bold"/>
              </a:rPr>
              <a:t>1,272만원</a:t>
            </a:r>
          </a:p>
        </p:txBody>
      </p:sp>
      <p:sp>
        <p:nvSpPr>
          <p:cNvPr name="TextBox 21" id="21"/>
          <p:cNvSpPr txBox="true"/>
          <p:nvPr/>
        </p:nvSpPr>
        <p:spPr>
          <a:xfrm rot="0">
            <a:off x="5615398" y="6751216"/>
            <a:ext cx="3292949" cy="847725"/>
          </a:xfrm>
          <a:prstGeom prst="rect">
            <a:avLst/>
          </a:prstGeom>
        </p:spPr>
        <p:txBody>
          <a:bodyPr anchor="t" rtlCol="false" tIns="0" lIns="0" bIns="0" rIns="0">
            <a:spAutoFit/>
          </a:bodyPr>
          <a:lstStyle/>
          <a:p>
            <a:pPr algn="ctr">
              <a:lnSpc>
                <a:spcPts val="3359"/>
              </a:lnSpc>
            </a:pPr>
            <a:r>
              <a:rPr lang="en-US" sz="2799" b="true">
                <a:solidFill>
                  <a:srgbClr val="004AAD"/>
                </a:solidFill>
                <a:latin typeface="Nanum Gothic Ultra-Bold"/>
                <a:ea typeface="Nanum Gothic Ultra-Bold"/>
                <a:cs typeface="Nanum Gothic Ultra-Bold"/>
                <a:sym typeface="Nanum Gothic Ultra-Bold"/>
              </a:rPr>
              <a:t>채용 1건당</a:t>
            </a:r>
          </a:p>
          <a:p>
            <a:pPr algn="ctr" marL="0" indent="0" lvl="0">
              <a:lnSpc>
                <a:spcPts val="3359"/>
              </a:lnSpc>
              <a:spcBef>
                <a:spcPct val="0"/>
              </a:spcBef>
            </a:pPr>
            <a:r>
              <a:rPr lang="en-US" b="true" sz="2799">
                <a:solidFill>
                  <a:srgbClr val="004AAD"/>
                </a:solidFill>
                <a:latin typeface="Nanum Gothic Ultra-Bold"/>
                <a:ea typeface="Nanum Gothic Ultra-Bold"/>
                <a:cs typeface="Nanum Gothic Ultra-Bold"/>
                <a:sym typeface="Nanum Gothic Ultra-Bold"/>
              </a:rPr>
              <a:t>평균 1,272만원 소요</a:t>
            </a:r>
          </a:p>
        </p:txBody>
      </p:sp>
      <p:pic>
        <p:nvPicPr>
          <p:cNvPr name="Picture 22" id="22"/>
          <p:cNvPicPr>
            <a:picLocks noChangeAspect="true"/>
          </p:cNvPicPr>
          <p:nvPr/>
        </p:nvPicPr>
        <p:blipFill>
          <a:blip r:embed="rId5"/>
          <a:stretch>
            <a:fillRect/>
          </a:stretch>
        </p:blipFill>
        <p:spPr>
          <a:xfrm rot="0">
            <a:off x="13852348" y="2984878"/>
            <a:ext cx="3051618" cy="3051618"/>
          </a:xfrm>
          <a:prstGeom prst="rect">
            <a:avLst/>
          </a:prstGeom>
        </p:spPr>
      </p:pic>
      <p:grpSp>
        <p:nvGrpSpPr>
          <p:cNvPr name="Group 23" id="23"/>
          <p:cNvGrpSpPr/>
          <p:nvPr/>
        </p:nvGrpSpPr>
        <p:grpSpPr>
          <a:xfrm rot="0">
            <a:off x="13696668" y="6346809"/>
            <a:ext cx="3292949" cy="1625694"/>
            <a:chOff x="0" y="0"/>
            <a:chExt cx="867279" cy="428166"/>
          </a:xfrm>
        </p:grpSpPr>
        <p:sp>
          <p:nvSpPr>
            <p:cNvPr name="Freeform 24" id="24"/>
            <p:cNvSpPr/>
            <p:nvPr/>
          </p:nvSpPr>
          <p:spPr>
            <a:xfrm flipH="false" flipV="false" rot="0">
              <a:off x="0" y="0"/>
              <a:ext cx="867279" cy="428166"/>
            </a:xfrm>
            <a:custGeom>
              <a:avLst/>
              <a:gdLst/>
              <a:ahLst/>
              <a:cxnLst/>
              <a:rect r="r" b="b" t="t" l="l"/>
              <a:pathLst>
                <a:path h="428166" w="867279">
                  <a:moveTo>
                    <a:pt x="0" y="0"/>
                  </a:moveTo>
                  <a:lnTo>
                    <a:pt x="867279" y="0"/>
                  </a:lnTo>
                  <a:lnTo>
                    <a:pt x="867279" y="428166"/>
                  </a:lnTo>
                  <a:lnTo>
                    <a:pt x="0" y="428166"/>
                  </a:lnTo>
                  <a:close/>
                </a:path>
              </a:pathLst>
            </a:custGeom>
            <a:solidFill>
              <a:srgbClr val="FFFFFF"/>
            </a:solidFill>
            <a:ln w="19050" cap="sq">
              <a:solidFill>
                <a:srgbClr val="1FB5FF"/>
              </a:solidFill>
              <a:prstDash val="solid"/>
              <a:miter/>
            </a:ln>
          </p:spPr>
        </p:sp>
        <p:sp>
          <p:nvSpPr>
            <p:cNvPr name="TextBox 25" id="25"/>
            <p:cNvSpPr txBox="true"/>
            <p:nvPr/>
          </p:nvSpPr>
          <p:spPr>
            <a:xfrm>
              <a:off x="0" y="-47625"/>
              <a:ext cx="867279" cy="475791"/>
            </a:xfrm>
            <a:prstGeom prst="rect">
              <a:avLst/>
            </a:prstGeom>
          </p:spPr>
          <p:txBody>
            <a:bodyPr anchor="ctr" rtlCol="false" tIns="50800" lIns="50800" bIns="50800" rIns="50800"/>
            <a:lstStyle/>
            <a:p>
              <a:pPr algn="ctr">
                <a:lnSpc>
                  <a:spcPts val="2659"/>
                </a:lnSpc>
                <a:spcBef>
                  <a:spcPct val="0"/>
                </a:spcBef>
              </a:pPr>
            </a:p>
          </p:txBody>
        </p:sp>
      </p:grpSp>
      <p:sp>
        <p:nvSpPr>
          <p:cNvPr name="TextBox 26" id="26"/>
          <p:cNvSpPr txBox="true"/>
          <p:nvPr/>
        </p:nvSpPr>
        <p:spPr>
          <a:xfrm rot="0">
            <a:off x="13696668" y="6751216"/>
            <a:ext cx="3292949" cy="847725"/>
          </a:xfrm>
          <a:prstGeom prst="rect">
            <a:avLst/>
          </a:prstGeom>
        </p:spPr>
        <p:txBody>
          <a:bodyPr anchor="t" rtlCol="false" tIns="0" lIns="0" bIns="0" rIns="0">
            <a:spAutoFit/>
          </a:bodyPr>
          <a:lstStyle/>
          <a:p>
            <a:pPr algn="ctr">
              <a:lnSpc>
                <a:spcPts val="3359"/>
              </a:lnSpc>
            </a:pPr>
            <a:r>
              <a:rPr lang="en-US" sz="2799" b="true">
                <a:solidFill>
                  <a:srgbClr val="004AAD"/>
                </a:solidFill>
                <a:latin typeface="Nanum Gothic Ultra-Bold"/>
                <a:ea typeface="Nanum Gothic Ultra-Bold"/>
                <a:cs typeface="Nanum Gothic Ultra-Bold"/>
                <a:sym typeface="Nanum Gothic Ultra-Bold"/>
              </a:rPr>
              <a:t>채용 업무의</a:t>
            </a:r>
          </a:p>
          <a:p>
            <a:pPr algn="ctr" marL="0" indent="0" lvl="0">
              <a:lnSpc>
                <a:spcPts val="3359"/>
              </a:lnSpc>
              <a:spcBef>
                <a:spcPct val="0"/>
              </a:spcBef>
            </a:pPr>
            <a:r>
              <a:rPr lang="en-US" b="true" sz="2799">
                <a:solidFill>
                  <a:srgbClr val="004AAD"/>
                </a:solidFill>
                <a:latin typeface="Nanum Gothic Ultra-Bold"/>
                <a:ea typeface="Nanum Gothic Ultra-Bold"/>
                <a:cs typeface="Nanum Gothic Ultra-Bold"/>
                <a:sym typeface="Nanum Gothic Ultra-Bold"/>
              </a:rPr>
              <a:t>73% 자동화 가능</a:t>
            </a:r>
          </a:p>
        </p:txBody>
      </p:sp>
      <p:sp>
        <p:nvSpPr>
          <p:cNvPr name="TextBox 27" id="27"/>
          <p:cNvSpPr txBox="true"/>
          <p:nvPr/>
        </p:nvSpPr>
        <p:spPr>
          <a:xfrm rot="0">
            <a:off x="13487223" y="8944053"/>
            <a:ext cx="4320473" cy="314325"/>
          </a:xfrm>
          <a:prstGeom prst="rect">
            <a:avLst/>
          </a:prstGeom>
        </p:spPr>
        <p:txBody>
          <a:bodyPr anchor="t" rtlCol="false" tIns="0" lIns="0" bIns="0" rIns="0">
            <a:spAutoFit/>
          </a:bodyPr>
          <a:lstStyle/>
          <a:p>
            <a:pPr algn="r" marL="0" indent="0" lvl="0">
              <a:lnSpc>
                <a:spcPts val="2400"/>
              </a:lnSpc>
              <a:spcBef>
                <a:spcPct val="0"/>
              </a:spcBef>
            </a:pPr>
            <a:r>
              <a:rPr lang="en-US" b="true" sz="2000">
                <a:solidFill>
                  <a:srgbClr val="004AAD"/>
                </a:solidFill>
                <a:latin typeface="Nanum Gothic Bold"/>
                <a:ea typeface="Nanum Gothic Bold"/>
                <a:cs typeface="Nanum Gothic Bold"/>
                <a:sym typeface="Nanum Gothic Bold"/>
              </a:rPr>
              <a:t>출처</a:t>
            </a:r>
            <a:r>
              <a:rPr lang="en-US" sz="2000">
                <a:solidFill>
                  <a:srgbClr val="004AAD"/>
                </a:solidFill>
                <a:latin typeface="Nanum Gothic"/>
                <a:ea typeface="Nanum Gothic"/>
                <a:cs typeface="Nanum Gothic"/>
                <a:sym typeface="Nanum Gothic"/>
              </a:rPr>
              <a:t>  newsis, saramin, modernloop</a:t>
            </a:r>
          </a:p>
        </p:txBody>
      </p:sp>
      <p:sp>
        <p:nvSpPr>
          <p:cNvPr name="Freeform 28" id="28"/>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6"/>
            <a:stretch>
              <a:fillRect l="0" t="-47685" r="0" b="-48823"/>
            </a:stretch>
          </a:blipFill>
        </p:spPr>
      </p:sp>
      <p:sp>
        <p:nvSpPr>
          <p:cNvPr name="Freeform 29" id="29"/>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7"/>
            <a:stretch>
              <a:fillRect l="0" t="-62703" r="0" b="-99999"/>
            </a:stretch>
          </a:blipFill>
        </p:spPr>
      </p:sp>
      <p:sp>
        <p:nvSpPr>
          <p:cNvPr name="TextBox 30" id="30"/>
          <p:cNvSpPr txBox="true"/>
          <p:nvPr/>
        </p:nvSpPr>
        <p:spPr>
          <a:xfrm rot="0">
            <a:off x="13853227" y="6362597"/>
            <a:ext cx="1315614" cy="398145"/>
          </a:xfrm>
          <a:prstGeom prst="rect">
            <a:avLst/>
          </a:prstGeom>
        </p:spPr>
        <p:txBody>
          <a:bodyPr anchor="t" rtlCol="false" tIns="0" lIns="0" bIns="0" rIns="0">
            <a:spAutoFit/>
          </a:bodyPr>
          <a:lstStyle/>
          <a:p>
            <a:pPr algn="l" marL="0" indent="0" lvl="0">
              <a:lnSpc>
                <a:spcPts val="3120"/>
              </a:lnSpc>
            </a:pPr>
            <a:r>
              <a:rPr lang="en-US" sz="2400">
                <a:solidFill>
                  <a:srgbClr val="EDF1F4"/>
                </a:solidFill>
                <a:latin typeface="TDTD원고딕"/>
                <a:ea typeface="TDTD원고딕"/>
                <a:cs typeface="TDTD원고딕"/>
                <a:sym typeface="TDTD원고딕"/>
              </a:rPr>
              <a:t>하지만</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grpSp>
        <p:nvGrpSpPr>
          <p:cNvPr name="Group 2" id="2"/>
          <p:cNvGrpSpPr/>
          <p:nvPr/>
        </p:nvGrpSpPr>
        <p:grpSpPr>
          <a:xfrm rot="0">
            <a:off x="1573694" y="3837820"/>
            <a:ext cx="2852472" cy="740304"/>
            <a:chOff x="0" y="0"/>
            <a:chExt cx="528345" cy="137122"/>
          </a:xfrm>
        </p:grpSpPr>
        <p:sp>
          <p:nvSpPr>
            <p:cNvPr name="Freeform 3" id="3"/>
            <p:cNvSpPr/>
            <p:nvPr/>
          </p:nvSpPr>
          <p:spPr>
            <a:xfrm flipH="false" flipV="false" rot="0">
              <a:off x="0" y="0"/>
              <a:ext cx="528345" cy="137122"/>
            </a:xfrm>
            <a:custGeom>
              <a:avLst/>
              <a:gdLst/>
              <a:ahLst/>
              <a:cxnLst/>
              <a:rect r="r" b="b" t="t" l="l"/>
              <a:pathLst>
                <a:path h="137122" w="528345">
                  <a:moveTo>
                    <a:pt x="24427" y="0"/>
                  </a:moveTo>
                  <a:lnTo>
                    <a:pt x="503918" y="0"/>
                  </a:lnTo>
                  <a:cubicBezTo>
                    <a:pt x="510397" y="0"/>
                    <a:pt x="516610" y="2574"/>
                    <a:pt x="521191" y="7154"/>
                  </a:cubicBezTo>
                  <a:cubicBezTo>
                    <a:pt x="525772" y="11735"/>
                    <a:pt x="528345" y="17949"/>
                    <a:pt x="528345" y="24427"/>
                  </a:cubicBezTo>
                  <a:lnTo>
                    <a:pt x="528345" y="112695"/>
                  </a:lnTo>
                  <a:cubicBezTo>
                    <a:pt x="528345" y="119173"/>
                    <a:pt x="525772" y="125386"/>
                    <a:pt x="521191" y="129967"/>
                  </a:cubicBezTo>
                  <a:cubicBezTo>
                    <a:pt x="516610" y="134548"/>
                    <a:pt x="510397" y="137122"/>
                    <a:pt x="503918" y="137122"/>
                  </a:cubicBezTo>
                  <a:lnTo>
                    <a:pt x="24427" y="137122"/>
                  </a:lnTo>
                  <a:cubicBezTo>
                    <a:pt x="17949" y="137122"/>
                    <a:pt x="11735" y="134548"/>
                    <a:pt x="7154" y="129967"/>
                  </a:cubicBezTo>
                  <a:cubicBezTo>
                    <a:pt x="2574" y="125386"/>
                    <a:pt x="0" y="119173"/>
                    <a:pt x="0" y="112695"/>
                  </a:cubicBezTo>
                  <a:lnTo>
                    <a:pt x="0" y="24427"/>
                  </a:lnTo>
                  <a:cubicBezTo>
                    <a:pt x="0" y="17949"/>
                    <a:pt x="2574" y="11735"/>
                    <a:pt x="7154" y="7154"/>
                  </a:cubicBezTo>
                  <a:cubicBezTo>
                    <a:pt x="11735" y="2574"/>
                    <a:pt x="17949" y="0"/>
                    <a:pt x="24427" y="0"/>
                  </a:cubicBezTo>
                  <a:close/>
                </a:path>
              </a:pathLst>
            </a:custGeom>
            <a:solidFill>
              <a:srgbClr val="121278"/>
            </a:solidFill>
            <a:ln w="19050" cap="sq">
              <a:solidFill>
                <a:srgbClr val="24485E"/>
              </a:solidFill>
              <a:prstDash val="solid"/>
              <a:miter/>
            </a:ln>
          </p:spPr>
        </p:sp>
        <p:sp>
          <p:nvSpPr>
            <p:cNvPr name="TextBox 4" id="4"/>
            <p:cNvSpPr txBox="true"/>
            <p:nvPr/>
          </p:nvSpPr>
          <p:spPr>
            <a:xfrm>
              <a:off x="0" y="-47625"/>
              <a:ext cx="528345" cy="18474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864100" y="7164789"/>
            <a:ext cx="523740" cy="355454"/>
            <a:chOff x="0" y="0"/>
            <a:chExt cx="698320" cy="473939"/>
          </a:xfrm>
        </p:grpSpPr>
        <p:grpSp>
          <p:nvGrpSpPr>
            <p:cNvPr name="Group 6" id="6"/>
            <p:cNvGrpSpPr/>
            <p:nvPr/>
          </p:nvGrpSpPr>
          <p:grpSpPr>
            <a:xfrm rot="-10800000">
              <a:off x="160421" y="150302"/>
              <a:ext cx="423172" cy="323637"/>
              <a:chOff x="0" y="0"/>
              <a:chExt cx="374454" cy="286378"/>
            </a:xfrm>
          </p:grpSpPr>
          <p:sp>
            <p:nvSpPr>
              <p:cNvPr name="Freeform 7" id="7"/>
              <p:cNvSpPr/>
              <p:nvPr/>
            </p:nvSpPr>
            <p:spPr>
              <a:xfrm flipH="false" flipV="false" rot="0">
                <a:off x="0" y="0"/>
                <a:ext cx="374454" cy="286378"/>
              </a:xfrm>
              <a:custGeom>
                <a:avLst/>
                <a:gdLst/>
                <a:ahLst/>
                <a:cxnLst/>
                <a:rect r="r" b="b" t="t" l="l"/>
                <a:pathLst>
                  <a:path h="286378" w="374454">
                    <a:moveTo>
                      <a:pt x="187227" y="0"/>
                    </a:moveTo>
                    <a:lnTo>
                      <a:pt x="374454" y="286378"/>
                    </a:lnTo>
                    <a:lnTo>
                      <a:pt x="0" y="286378"/>
                    </a:lnTo>
                    <a:lnTo>
                      <a:pt x="187227" y="0"/>
                    </a:lnTo>
                    <a:close/>
                  </a:path>
                </a:pathLst>
              </a:custGeom>
              <a:solidFill>
                <a:srgbClr val="C9E2FF"/>
              </a:solidFill>
              <a:ln w="19050" cap="sq">
                <a:solidFill>
                  <a:srgbClr val="24485E"/>
                </a:solidFill>
                <a:prstDash val="solid"/>
                <a:miter/>
              </a:ln>
            </p:spPr>
          </p:sp>
          <p:sp>
            <p:nvSpPr>
              <p:cNvPr name="TextBox 8" id="8"/>
              <p:cNvSpPr txBox="true"/>
              <p:nvPr/>
            </p:nvSpPr>
            <p:spPr>
              <a:xfrm>
                <a:off x="58508" y="85336"/>
                <a:ext cx="257437" cy="18058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698320" cy="187571"/>
              <a:chOff x="0" y="0"/>
              <a:chExt cx="137940" cy="37051"/>
            </a:xfrm>
          </p:grpSpPr>
          <p:sp>
            <p:nvSpPr>
              <p:cNvPr name="Freeform 10" id="10"/>
              <p:cNvSpPr/>
              <p:nvPr/>
            </p:nvSpPr>
            <p:spPr>
              <a:xfrm flipH="false" flipV="false" rot="0">
                <a:off x="0" y="0"/>
                <a:ext cx="137940" cy="37051"/>
              </a:xfrm>
              <a:custGeom>
                <a:avLst/>
                <a:gdLst/>
                <a:ahLst/>
                <a:cxnLst/>
                <a:rect r="r" b="b" t="t" l="l"/>
                <a:pathLst>
                  <a:path h="37051" w="137940">
                    <a:moveTo>
                      <a:pt x="0" y="0"/>
                    </a:moveTo>
                    <a:lnTo>
                      <a:pt x="137940" y="0"/>
                    </a:lnTo>
                    <a:lnTo>
                      <a:pt x="137940" y="37051"/>
                    </a:lnTo>
                    <a:lnTo>
                      <a:pt x="0" y="37051"/>
                    </a:lnTo>
                    <a:close/>
                  </a:path>
                </a:pathLst>
              </a:custGeom>
              <a:solidFill>
                <a:srgbClr val="C9E2FF"/>
              </a:solidFill>
              <a:ln cap="sq">
                <a:noFill/>
                <a:prstDash val="solid"/>
                <a:miter/>
              </a:ln>
            </p:spPr>
          </p:sp>
          <p:sp>
            <p:nvSpPr>
              <p:cNvPr name="TextBox 11" id="11"/>
              <p:cNvSpPr txBox="true"/>
              <p:nvPr/>
            </p:nvSpPr>
            <p:spPr>
              <a:xfrm>
                <a:off x="0" y="-47625"/>
                <a:ext cx="137940" cy="84676"/>
              </a:xfrm>
              <a:prstGeom prst="rect">
                <a:avLst/>
              </a:prstGeom>
            </p:spPr>
            <p:txBody>
              <a:bodyPr anchor="ctr" rtlCol="false" tIns="50800" lIns="50800" bIns="50800" rIns="50800"/>
              <a:lstStyle/>
              <a:p>
                <a:pPr algn="ctr">
                  <a:lnSpc>
                    <a:spcPts val="2659"/>
                  </a:lnSpc>
                </a:pPr>
              </a:p>
            </p:txBody>
          </p:sp>
        </p:grpSp>
      </p:grpSp>
      <p:sp>
        <p:nvSpPr>
          <p:cNvPr name="AutoShape 12" id="12"/>
          <p:cNvSpPr/>
          <p:nvPr/>
        </p:nvSpPr>
        <p:spPr>
          <a:xfrm flipV="true">
            <a:off x="5087178" y="3843773"/>
            <a:ext cx="0" cy="3281529"/>
          </a:xfrm>
          <a:prstGeom prst="line">
            <a:avLst/>
          </a:prstGeom>
          <a:ln cap="rnd" w="19050">
            <a:solidFill>
              <a:srgbClr val="24485E"/>
            </a:solidFill>
            <a:prstDash val="lgDash"/>
            <a:headEnd type="none" len="sm" w="sm"/>
            <a:tailEnd type="none" len="sm" w="sm"/>
          </a:ln>
        </p:spPr>
      </p:sp>
      <p:grpSp>
        <p:nvGrpSpPr>
          <p:cNvPr name="Group 13" id="13"/>
          <p:cNvGrpSpPr/>
          <p:nvPr/>
        </p:nvGrpSpPr>
        <p:grpSpPr>
          <a:xfrm rot="0">
            <a:off x="1483040" y="8035733"/>
            <a:ext cx="15614423" cy="1222567"/>
            <a:chOff x="0" y="0"/>
            <a:chExt cx="4112441" cy="321993"/>
          </a:xfrm>
        </p:grpSpPr>
        <p:sp>
          <p:nvSpPr>
            <p:cNvPr name="Freeform 14" id="14"/>
            <p:cNvSpPr/>
            <p:nvPr/>
          </p:nvSpPr>
          <p:spPr>
            <a:xfrm flipH="false" flipV="false" rot="0">
              <a:off x="0" y="0"/>
              <a:ext cx="4112440" cy="321993"/>
            </a:xfrm>
            <a:custGeom>
              <a:avLst/>
              <a:gdLst/>
              <a:ahLst/>
              <a:cxnLst/>
              <a:rect r="r" b="b" t="t" l="l"/>
              <a:pathLst>
                <a:path h="321993" w="4112440">
                  <a:moveTo>
                    <a:pt x="5454" y="0"/>
                  </a:moveTo>
                  <a:lnTo>
                    <a:pt x="4106987" y="0"/>
                  </a:lnTo>
                  <a:cubicBezTo>
                    <a:pt x="4109999" y="0"/>
                    <a:pt x="4112440" y="2442"/>
                    <a:pt x="4112440" y="5454"/>
                  </a:cubicBezTo>
                  <a:lnTo>
                    <a:pt x="4112440" y="316539"/>
                  </a:lnTo>
                  <a:cubicBezTo>
                    <a:pt x="4112440" y="319551"/>
                    <a:pt x="4109999" y="321993"/>
                    <a:pt x="4106987" y="321993"/>
                  </a:cubicBezTo>
                  <a:lnTo>
                    <a:pt x="5454" y="321993"/>
                  </a:lnTo>
                  <a:cubicBezTo>
                    <a:pt x="2442" y="321993"/>
                    <a:pt x="0" y="319551"/>
                    <a:pt x="0" y="316539"/>
                  </a:cubicBezTo>
                  <a:lnTo>
                    <a:pt x="0" y="5454"/>
                  </a:lnTo>
                  <a:cubicBezTo>
                    <a:pt x="0" y="2442"/>
                    <a:pt x="2442" y="0"/>
                    <a:pt x="5454" y="0"/>
                  </a:cubicBezTo>
                  <a:close/>
                </a:path>
              </a:pathLst>
            </a:custGeom>
            <a:solidFill>
              <a:srgbClr val="DFEEFF"/>
            </a:solidFill>
            <a:ln cap="sq">
              <a:noFill/>
              <a:prstDash val="solid"/>
              <a:miter/>
            </a:ln>
          </p:spPr>
        </p:sp>
        <p:sp>
          <p:nvSpPr>
            <p:cNvPr name="TextBox 15" id="15"/>
            <p:cNvSpPr txBox="true"/>
            <p:nvPr/>
          </p:nvSpPr>
          <p:spPr>
            <a:xfrm>
              <a:off x="0" y="-47625"/>
              <a:ext cx="4112441" cy="369618"/>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188748" y="7771402"/>
            <a:ext cx="1073605" cy="999377"/>
            <a:chOff x="0" y="0"/>
            <a:chExt cx="198857" cy="185108"/>
          </a:xfrm>
        </p:grpSpPr>
        <p:sp>
          <p:nvSpPr>
            <p:cNvPr name="Freeform 17" id="17"/>
            <p:cNvSpPr/>
            <p:nvPr/>
          </p:nvSpPr>
          <p:spPr>
            <a:xfrm flipH="false" flipV="false" rot="0">
              <a:off x="0" y="0"/>
              <a:ext cx="198857" cy="185108"/>
            </a:xfrm>
            <a:custGeom>
              <a:avLst/>
              <a:gdLst/>
              <a:ahLst/>
              <a:cxnLst/>
              <a:rect r="r" b="b" t="t" l="l"/>
              <a:pathLst>
                <a:path h="185108" w="198857">
                  <a:moveTo>
                    <a:pt x="64900" y="0"/>
                  </a:moveTo>
                  <a:lnTo>
                    <a:pt x="133957" y="0"/>
                  </a:lnTo>
                  <a:cubicBezTo>
                    <a:pt x="151170" y="0"/>
                    <a:pt x="167677" y="6838"/>
                    <a:pt x="179848" y="19009"/>
                  </a:cubicBezTo>
                  <a:cubicBezTo>
                    <a:pt x="192019" y="31180"/>
                    <a:pt x="198857" y="47688"/>
                    <a:pt x="198857" y="64900"/>
                  </a:cubicBezTo>
                  <a:lnTo>
                    <a:pt x="198857" y="120208"/>
                  </a:lnTo>
                  <a:cubicBezTo>
                    <a:pt x="198857" y="156051"/>
                    <a:pt x="169800" y="185108"/>
                    <a:pt x="133957" y="185108"/>
                  </a:cubicBezTo>
                  <a:lnTo>
                    <a:pt x="64900" y="185108"/>
                  </a:lnTo>
                  <a:cubicBezTo>
                    <a:pt x="29057" y="185108"/>
                    <a:pt x="0" y="156051"/>
                    <a:pt x="0" y="120208"/>
                  </a:cubicBezTo>
                  <a:lnTo>
                    <a:pt x="0" y="64900"/>
                  </a:lnTo>
                  <a:cubicBezTo>
                    <a:pt x="0" y="29057"/>
                    <a:pt x="29057" y="0"/>
                    <a:pt x="64900" y="0"/>
                  </a:cubicBezTo>
                  <a:close/>
                </a:path>
              </a:pathLst>
            </a:custGeom>
            <a:solidFill>
              <a:srgbClr val="121278"/>
            </a:solidFill>
            <a:ln w="19050" cap="sq">
              <a:solidFill>
                <a:srgbClr val="24485E"/>
              </a:solidFill>
              <a:prstDash val="solid"/>
              <a:miter/>
            </a:ln>
          </p:spPr>
        </p:sp>
        <p:sp>
          <p:nvSpPr>
            <p:cNvPr name="TextBox 18" id="18"/>
            <p:cNvSpPr txBox="true"/>
            <p:nvPr/>
          </p:nvSpPr>
          <p:spPr>
            <a:xfrm>
              <a:off x="0" y="-47625"/>
              <a:ext cx="198857" cy="232733"/>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227007" y="4941328"/>
            <a:ext cx="3545846" cy="337749"/>
          </a:xfrm>
          <a:prstGeom prst="rect">
            <a:avLst/>
          </a:prstGeom>
        </p:spPr>
        <p:txBody>
          <a:bodyPr anchor="t" rtlCol="false" tIns="0" lIns="0" bIns="0" rIns="0">
            <a:spAutoFit/>
          </a:bodyPr>
          <a:lstStyle/>
          <a:p>
            <a:pPr algn="l" marL="384157" indent="-192079" lvl="1">
              <a:lnSpc>
                <a:spcPts val="2775"/>
              </a:lnSpc>
              <a:buFont typeface="Arial"/>
              <a:buChar char="•"/>
            </a:pPr>
            <a:r>
              <a:rPr lang="en-US" sz="1779" spc="-35">
                <a:solidFill>
                  <a:srgbClr val="24485E"/>
                </a:solidFill>
                <a:latin typeface="TDTD순고딕"/>
                <a:ea typeface="TDTD순고딕"/>
                <a:cs typeface="TDTD순고딕"/>
                <a:sym typeface="TDTD순고딕"/>
              </a:rPr>
              <a:t>실시간 음성/행동/심리 분석</a:t>
            </a:r>
          </a:p>
        </p:txBody>
      </p:sp>
      <p:sp>
        <p:nvSpPr>
          <p:cNvPr name="TextBox 20" id="20"/>
          <p:cNvSpPr txBox="true"/>
          <p:nvPr/>
        </p:nvSpPr>
        <p:spPr>
          <a:xfrm rot="0">
            <a:off x="1570553" y="3955273"/>
            <a:ext cx="2840350" cy="448247"/>
          </a:xfrm>
          <a:prstGeom prst="rect">
            <a:avLst/>
          </a:prstGeom>
        </p:spPr>
        <p:txBody>
          <a:bodyPr anchor="t" rtlCol="false" tIns="0" lIns="0" bIns="0" rIns="0">
            <a:spAutoFit/>
          </a:bodyPr>
          <a:lstStyle/>
          <a:p>
            <a:pPr algn="ctr">
              <a:lnSpc>
                <a:spcPts val="3643"/>
              </a:lnSpc>
            </a:pPr>
            <a:r>
              <a:rPr lang="en-US" b="true" sz="2602" spc="-52">
                <a:solidFill>
                  <a:srgbClr val="FBFCF8"/>
                </a:solidFill>
                <a:latin typeface="TDTD순고딕 Bold"/>
                <a:ea typeface="TDTD순고딕 Bold"/>
                <a:cs typeface="TDTD순고딕 Bold"/>
                <a:sym typeface="TDTD순고딕 Bold"/>
              </a:rPr>
              <a:t>AI 면접 평가 시스템</a:t>
            </a:r>
          </a:p>
        </p:txBody>
      </p:sp>
      <p:sp>
        <p:nvSpPr>
          <p:cNvPr name="TextBox 21" id="21"/>
          <p:cNvSpPr txBox="true"/>
          <p:nvPr/>
        </p:nvSpPr>
        <p:spPr>
          <a:xfrm rot="0">
            <a:off x="1500932" y="8445618"/>
            <a:ext cx="15586790" cy="358775"/>
          </a:xfrm>
          <a:prstGeom prst="rect">
            <a:avLst/>
          </a:prstGeom>
        </p:spPr>
        <p:txBody>
          <a:bodyPr anchor="t" rtlCol="false" tIns="0" lIns="0" bIns="0" rIns="0">
            <a:spAutoFit/>
          </a:bodyPr>
          <a:lstStyle/>
          <a:p>
            <a:pPr algn="ctr">
              <a:lnSpc>
                <a:spcPts val="2800"/>
              </a:lnSpc>
            </a:pPr>
            <a:r>
              <a:rPr lang="en-US" b="true" sz="2000" spc="-40">
                <a:solidFill>
                  <a:srgbClr val="000000"/>
                </a:solidFill>
                <a:latin typeface="TDTD순고딕 Bold"/>
                <a:ea typeface="TDTD순고딕 Bold"/>
                <a:cs typeface="TDTD순고딕 Bold"/>
                <a:sym typeface="TDTD순고딕 Bold"/>
              </a:rPr>
              <a:t>효율성(시간 단축, 객관성), 의사결정 지원(데이터 기반 판정), 품질관리(편향 없는 평가) 등 비즈니스 가치 향상 </a:t>
            </a:r>
          </a:p>
        </p:txBody>
      </p:sp>
      <p:sp>
        <p:nvSpPr>
          <p:cNvPr name="Freeform 22" id="22"/>
          <p:cNvSpPr/>
          <p:nvPr/>
        </p:nvSpPr>
        <p:spPr>
          <a:xfrm flipH="false" flipV="false" rot="0">
            <a:off x="1387887" y="7923541"/>
            <a:ext cx="651162" cy="695416"/>
          </a:xfrm>
          <a:custGeom>
            <a:avLst/>
            <a:gdLst/>
            <a:ahLst/>
            <a:cxnLst/>
            <a:rect r="r" b="b" t="t" l="l"/>
            <a:pathLst>
              <a:path h="695416" w="651162">
                <a:moveTo>
                  <a:pt x="0" y="0"/>
                </a:moveTo>
                <a:lnTo>
                  <a:pt x="651163" y="0"/>
                </a:lnTo>
                <a:lnTo>
                  <a:pt x="651163" y="695416"/>
                </a:lnTo>
                <a:lnTo>
                  <a:pt x="0" y="6954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3" id="23"/>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TextBox 24" id="24"/>
          <p:cNvSpPr txBox="true"/>
          <p:nvPr/>
        </p:nvSpPr>
        <p:spPr>
          <a:xfrm rot="0">
            <a:off x="1612825" y="1649170"/>
            <a:ext cx="6059915"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a:t>
            </a:r>
            <a:r>
              <a:rPr lang="en-US" sz="5600">
                <a:solidFill>
                  <a:srgbClr val="004AAD"/>
                </a:solidFill>
                <a:latin typeface="TDTD원고딕"/>
                <a:ea typeface="TDTD원고딕"/>
                <a:cs typeface="TDTD원고딕"/>
                <a:sym typeface="TDTD원고딕"/>
              </a:rPr>
              <a:t> 면접</a:t>
            </a:r>
          </a:p>
        </p:txBody>
      </p:sp>
      <p:sp>
        <p:nvSpPr>
          <p:cNvPr name="AutoShape 25" id="25"/>
          <p:cNvSpPr/>
          <p:nvPr/>
        </p:nvSpPr>
        <p:spPr>
          <a:xfrm flipV="true">
            <a:off x="10654978" y="1813763"/>
            <a:ext cx="0" cy="288956"/>
          </a:xfrm>
          <a:prstGeom prst="line">
            <a:avLst/>
          </a:prstGeom>
          <a:ln cap="flat" w="9525">
            <a:solidFill>
              <a:srgbClr val="1FB5FF"/>
            </a:solidFill>
            <a:prstDash val="sysDash"/>
            <a:headEnd type="none" len="sm" w="sm"/>
            <a:tailEnd type="none" len="sm" w="sm"/>
          </a:ln>
        </p:spPr>
      </p:sp>
      <p:grpSp>
        <p:nvGrpSpPr>
          <p:cNvPr name="Group 26" id="26"/>
          <p:cNvGrpSpPr/>
          <p:nvPr/>
        </p:nvGrpSpPr>
        <p:grpSpPr>
          <a:xfrm rot="2700000">
            <a:off x="10612949" y="2120364"/>
            <a:ext cx="85198" cy="85198"/>
            <a:chOff x="0" y="0"/>
            <a:chExt cx="50173" cy="50173"/>
          </a:xfrm>
        </p:grpSpPr>
        <p:sp>
          <p:nvSpPr>
            <p:cNvPr name="Freeform 27" id="27"/>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8" id="28"/>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9865902" y="1105928"/>
            <a:ext cx="1578153" cy="707835"/>
            <a:chOff x="0" y="0"/>
            <a:chExt cx="929365" cy="416840"/>
          </a:xfrm>
        </p:grpSpPr>
        <p:sp>
          <p:nvSpPr>
            <p:cNvPr name="Freeform 30" id="30"/>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31" id="31"/>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32" id="32"/>
          <p:cNvSpPr/>
          <p:nvPr/>
        </p:nvSpPr>
        <p:spPr>
          <a:xfrm flipV="true">
            <a:off x="9857905" y="1506173"/>
            <a:ext cx="1586150" cy="0"/>
          </a:xfrm>
          <a:prstGeom prst="line">
            <a:avLst/>
          </a:prstGeom>
          <a:ln cap="flat" w="9525">
            <a:solidFill>
              <a:srgbClr val="1FB5FF"/>
            </a:solidFill>
            <a:prstDash val="sysDash"/>
            <a:headEnd type="none" len="sm" w="sm"/>
            <a:tailEnd type="none" len="sm" w="sm"/>
          </a:ln>
        </p:spPr>
      </p:sp>
      <p:sp>
        <p:nvSpPr>
          <p:cNvPr name="TextBox 33" id="33"/>
          <p:cNvSpPr txBox="true"/>
          <p:nvPr/>
        </p:nvSpPr>
        <p:spPr>
          <a:xfrm rot="0">
            <a:off x="10035779" y="1539510"/>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직무 적합성 평가</a:t>
            </a:r>
          </a:p>
        </p:txBody>
      </p:sp>
      <p:sp>
        <p:nvSpPr>
          <p:cNvPr name="TextBox 34" id="34"/>
          <p:cNvSpPr txBox="true"/>
          <p:nvPr/>
        </p:nvSpPr>
        <p:spPr>
          <a:xfrm rot="0">
            <a:off x="9865902" y="1219722"/>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직무적성 문제 생성</a:t>
            </a:r>
          </a:p>
        </p:txBody>
      </p:sp>
      <p:sp>
        <p:nvSpPr>
          <p:cNvPr name="AutoShape 35" id="35"/>
          <p:cNvSpPr/>
          <p:nvPr/>
        </p:nvSpPr>
        <p:spPr>
          <a:xfrm flipV="true">
            <a:off x="12499442" y="1818066"/>
            <a:ext cx="0" cy="288956"/>
          </a:xfrm>
          <a:prstGeom prst="line">
            <a:avLst/>
          </a:prstGeom>
          <a:ln cap="flat" w="9525">
            <a:solidFill>
              <a:srgbClr val="1FB5FF"/>
            </a:solidFill>
            <a:prstDash val="sysDash"/>
            <a:headEnd type="none" len="sm" w="sm"/>
            <a:tailEnd type="none" len="sm" w="sm"/>
          </a:ln>
        </p:spPr>
      </p:sp>
      <p:grpSp>
        <p:nvGrpSpPr>
          <p:cNvPr name="Group 36" id="36"/>
          <p:cNvGrpSpPr/>
          <p:nvPr/>
        </p:nvGrpSpPr>
        <p:grpSpPr>
          <a:xfrm rot="2700000">
            <a:off x="12457413" y="2124667"/>
            <a:ext cx="85198" cy="85198"/>
            <a:chOff x="0" y="0"/>
            <a:chExt cx="50173" cy="50173"/>
          </a:xfrm>
        </p:grpSpPr>
        <p:sp>
          <p:nvSpPr>
            <p:cNvPr name="Freeform 37" id="37"/>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38" id="38"/>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sp>
        <p:nvSpPr>
          <p:cNvPr name="TextBox 39" id="39"/>
          <p:cNvSpPr txBox="true"/>
          <p:nvPr/>
        </p:nvSpPr>
        <p:spPr>
          <a:xfrm rot="0">
            <a:off x="15248422" y="1138756"/>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40" id="40"/>
          <p:cNvSpPr txBox="true"/>
          <p:nvPr/>
        </p:nvSpPr>
        <p:spPr>
          <a:xfrm rot="0">
            <a:off x="8230921" y="1091181"/>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41" id="41"/>
          <p:cNvSpPr txBox="true"/>
          <p:nvPr/>
        </p:nvSpPr>
        <p:spPr>
          <a:xfrm rot="0">
            <a:off x="3234720" y="2573730"/>
            <a:ext cx="1408063" cy="471805"/>
          </a:xfrm>
          <a:prstGeom prst="rect">
            <a:avLst/>
          </a:prstGeom>
        </p:spPr>
        <p:txBody>
          <a:bodyPr anchor="t" rtlCol="false" tIns="0" lIns="0" bIns="0" rIns="0">
            <a:spAutoFit/>
          </a:bodyPr>
          <a:lstStyle/>
          <a:p>
            <a:pPr algn="ctr">
              <a:lnSpc>
                <a:spcPts val="3920"/>
              </a:lnSpc>
            </a:pPr>
            <a:r>
              <a:rPr lang="en-US" sz="2800">
                <a:solidFill>
                  <a:srgbClr val="004AAD"/>
                </a:solidFill>
                <a:latin typeface="Noto Sans Kr"/>
                <a:ea typeface="Noto Sans Kr"/>
                <a:cs typeface="Noto Sans Kr"/>
                <a:sym typeface="Noto Sans Kr"/>
              </a:rPr>
              <a:t>주요 기능</a:t>
            </a:r>
          </a:p>
        </p:txBody>
      </p:sp>
      <p:sp>
        <p:nvSpPr>
          <p:cNvPr name="AutoShape 42" id="42"/>
          <p:cNvSpPr/>
          <p:nvPr/>
        </p:nvSpPr>
        <p:spPr>
          <a:xfrm flipV="true">
            <a:off x="9153525" y="3843773"/>
            <a:ext cx="0" cy="3281529"/>
          </a:xfrm>
          <a:prstGeom prst="line">
            <a:avLst/>
          </a:prstGeom>
          <a:ln cap="rnd" w="19050">
            <a:solidFill>
              <a:srgbClr val="24485E"/>
            </a:solidFill>
            <a:prstDash val="lgDash"/>
            <a:headEnd type="none" len="sm" w="sm"/>
            <a:tailEnd type="none" len="sm" w="sm"/>
          </a:ln>
        </p:spPr>
      </p:sp>
      <p:grpSp>
        <p:nvGrpSpPr>
          <p:cNvPr name="Group 43" id="43"/>
          <p:cNvGrpSpPr/>
          <p:nvPr/>
        </p:nvGrpSpPr>
        <p:grpSpPr>
          <a:xfrm rot="0">
            <a:off x="9601995" y="3843773"/>
            <a:ext cx="2852472" cy="740304"/>
            <a:chOff x="0" y="0"/>
            <a:chExt cx="528345" cy="137122"/>
          </a:xfrm>
        </p:grpSpPr>
        <p:sp>
          <p:nvSpPr>
            <p:cNvPr name="Freeform 44" id="44"/>
            <p:cNvSpPr/>
            <p:nvPr/>
          </p:nvSpPr>
          <p:spPr>
            <a:xfrm flipH="false" flipV="false" rot="0">
              <a:off x="0" y="0"/>
              <a:ext cx="528345" cy="137122"/>
            </a:xfrm>
            <a:custGeom>
              <a:avLst/>
              <a:gdLst/>
              <a:ahLst/>
              <a:cxnLst/>
              <a:rect r="r" b="b" t="t" l="l"/>
              <a:pathLst>
                <a:path h="137122" w="528345">
                  <a:moveTo>
                    <a:pt x="24427" y="0"/>
                  </a:moveTo>
                  <a:lnTo>
                    <a:pt x="503918" y="0"/>
                  </a:lnTo>
                  <a:cubicBezTo>
                    <a:pt x="510397" y="0"/>
                    <a:pt x="516610" y="2574"/>
                    <a:pt x="521191" y="7154"/>
                  </a:cubicBezTo>
                  <a:cubicBezTo>
                    <a:pt x="525772" y="11735"/>
                    <a:pt x="528345" y="17949"/>
                    <a:pt x="528345" y="24427"/>
                  </a:cubicBezTo>
                  <a:lnTo>
                    <a:pt x="528345" y="112695"/>
                  </a:lnTo>
                  <a:cubicBezTo>
                    <a:pt x="528345" y="119173"/>
                    <a:pt x="525772" y="125386"/>
                    <a:pt x="521191" y="129967"/>
                  </a:cubicBezTo>
                  <a:cubicBezTo>
                    <a:pt x="516610" y="134548"/>
                    <a:pt x="510397" y="137122"/>
                    <a:pt x="503918" y="137122"/>
                  </a:cubicBezTo>
                  <a:lnTo>
                    <a:pt x="24427" y="137122"/>
                  </a:lnTo>
                  <a:cubicBezTo>
                    <a:pt x="17949" y="137122"/>
                    <a:pt x="11735" y="134548"/>
                    <a:pt x="7154" y="129967"/>
                  </a:cubicBezTo>
                  <a:cubicBezTo>
                    <a:pt x="2574" y="125386"/>
                    <a:pt x="0" y="119173"/>
                    <a:pt x="0" y="112695"/>
                  </a:cubicBezTo>
                  <a:lnTo>
                    <a:pt x="0" y="24427"/>
                  </a:lnTo>
                  <a:cubicBezTo>
                    <a:pt x="0" y="17949"/>
                    <a:pt x="2574" y="11735"/>
                    <a:pt x="7154" y="7154"/>
                  </a:cubicBezTo>
                  <a:cubicBezTo>
                    <a:pt x="11735" y="2574"/>
                    <a:pt x="17949" y="0"/>
                    <a:pt x="24427" y="0"/>
                  </a:cubicBezTo>
                  <a:close/>
                </a:path>
              </a:pathLst>
            </a:custGeom>
            <a:solidFill>
              <a:srgbClr val="121278"/>
            </a:solidFill>
            <a:ln w="19050" cap="sq">
              <a:solidFill>
                <a:srgbClr val="24485E"/>
              </a:solidFill>
              <a:prstDash val="solid"/>
              <a:miter/>
            </a:ln>
          </p:spPr>
        </p:sp>
        <p:sp>
          <p:nvSpPr>
            <p:cNvPr name="TextBox 45" id="45"/>
            <p:cNvSpPr txBox="true"/>
            <p:nvPr/>
          </p:nvSpPr>
          <p:spPr>
            <a:xfrm>
              <a:off x="0" y="-47625"/>
              <a:ext cx="528345" cy="184747"/>
            </a:xfrm>
            <a:prstGeom prst="rect">
              <a:avLst/>
            </a:prstGeom>
          </p:spPr>
          <p:txBody>
            <a:bodyPr anchor="ctr" rtlCol="false" tIns="50800" lIns="50800" bIns="50800" rIns="50800"/>
            <a:lstStyle/>
            <a:p>
              <a:pPr algn="ctr">
                <a:lnSpc>
                  <a:spcPts val="2659"/>
                </a:lnSpc>
              </a:pPr>
            </a:p>
          </p:txBody>
        </p:sp>
      </p:grpSp>
      <p:sp>
        <p:nvSpPr>
          <p:cNvPr name="AutoShape 46" id="46"/>
          <p:cNvSpPr/>
          <p:nvPr/>
        </p:nvSpPr>
        <p:spPr>
          <a:xfrm flipV="true">
            <a:off x="13283522" y="3890443"/>
            <a:ext cx="0" cy="3281529"/>
          </a:xfrm>
          <a:prstGeom prst="line">
            <a:avLst/>
          </a:prstGeom>
          <a:ln cap="rnd" w="19050">
            <a:solidFill>
              <a:srgbClr val="24485E"/>
            </a:solidFill>
            <a:prstDash val="lgDash"/>
            <a:headEnd type="none" len="sm" w="sm"/>
            <a:tailEnd type="none" len="sm" w="sm"/>
          </a:ln>
        </p:spPr>
      </p:sp>
      <p:sp>
        <p:nvSpPr>
          <p:cNvPr name="TextBox 47" id="47"/>
          <p:cNvSpPr txBox="true"/>
          <p:nvPr/>
        </p:nvSpPr>
        <p:spPr>
          <a:xfrm rot="0">
            <a:off x="9614117" y="3955273"/>
            <a:ext cx="2840350" cy="448247"/>
          </a:xfrm>
          <a:prstGeom prst="rect">
            <a:avLst/>
          </a:prstGeom>
        </p:spPr>
        <p:txBody>
          <a:bodyPr anchor="t" rtlCol="false" tIns="0" lIns="0" bIns="0" rIns="0">
            <a:spAutoFit/>
          </a:bodyPr>
          <a:lstStyle/>
          <a:p>
            <a:pPr algn="ctr">
              <a:lnSpc>
                <a:spcPts val="3643"/>
              </a:lnSpc>
            </a:pPr>
            <a:r>
              <a:rPr lang="en-US" b="true" sz="2602" spc="-52">
                <a:solidFill>
                  <a:srgbClr val="FBFCF8"/>
                </a:solidFill>
                <a:latin typeface="TDTD순고딕 Bold"/>
                <a:ea typeface="TDTD순고딕 Bold"/>
                <a:cs typeface="TDTD순고딕 Bold"/>
                <a:sym typeface="TDTD순고딕 Bold"/>
              </a:rPr>
              <a:t>비교 분석 시스템</a:t>
            </a:r>
          </a:p>
        </p:txBody>
      </p:sp>
      <p:grpSp>
        <p:nvGrpSpPr>
          <p:cNvPr name="Group 48" id="48"/>
          <p:cNvGrpSpPr/>
          <p:nvPr/>
        </p:nvGrpSpPr>
        <p:grpSpPr>
          <a:xfrm rot="0">
            <a:off x="14060141" y="3890443"/>
            <a:ext cx="2852472" cy="740304"/>
            <a:chOff x="0" y="0"/>
            <a:chExt cx="528345" cy="137122"/>
          </a:xfrm>
        </p:grpSpPr>
        <p:sp>
          <p:nvSpPr>
            <p:cNvPr name="Freeform 49" id="49"/>
            <p:cNvSpPr/>
            <p:nvPr/>
          </p:nvSpPr>
          <p:spPr>
            <a:xfrm flipH="false" flipV="false" rot="0">
              <a:off x="0" y="0"/>
              <a:ext cx="528345" cy="137122"/>
            </a:xfrm>
            <a:custGeom>
              <a:avLst/>
              <a:gdLst/>
              <a:ahLst/>
              <a:cxnLst/>
              <a:rect r="r" b="b" t="t" l="l"/>
              <a:pathLst>
                <a:path h="137122" w="528345">
                  <a:moveTo>
                    <a:pt x="24427" y="0"/>
                  </a:moveTo>
                  <a:lnTo>
                    <a:pt x="503918" y="0"/>
                  </a:lnTo>
                  <a:cubicBezTo>
                    <a:pt x="510397" y="0"/>
                    <a:pt x="516610" y="2574"/>
                    <a:pt x="521191" y="7154"/>
                  </a:cubicBezTo>
                  <a:cubicBezTo>
                    <a:pt x="525772" y="11735"/>
                    <a:pt x="528345" y="17949"/>
                    <a:pt x="528345" y="24427"/>
                  </a:cubicBezTo>
                  <a:lnTo>
                    <a:pt x="528345" y="112695"/>
                  </a:lnTo>
                  <a:cubicBezTo>
                    <a:pt x="528345" y="119173"/>
                    <a:pt x="525772" y="125386"/>
                    <a:pt x="521191" y="129967"/>
                  </a:cubicBezTo>
                  <a:cubicBezTo>
                    <a:pt x="516610" y="134548"/>
                    <a:pt x="510397" y="137122"/>
                    <a:pt x="503918" y="137122"/>
                  </a:cubicBezTo>
                  <a:lnTo>
                    <a:pt x="24427" y="137122"/>
                  </a:lnTo>
                  <a:cubicBezTo>
                    <a:pt x="17949" y="137122"/>
                    <a:pt x="11735" y="134548"/>
                    <a:pt x="7154" y="129967"/>
                  </a:cubicBezTo>
                  <a:cubicBezTo>
                    <a:pt x="2574" y="125386"/>
                    <a:pt x="0" y="119173"/>
                    <a:pt x="0" y="112695"/>
                  </a:cubicBezTo>
                  <a:lnTo>
                    <a:pt x="0" y="24427"/>
                  </a:lnTo>
                  <a:cubicBezTo>
                    <a:pt x="0" y="17949"/>
                    <a:pt x="2574" y="11735"/>
                    <a:pt x="7154" y="7154"/>
                  </a:cubicBezTo>
                  <a:cubicBezTo>
                    <a:pt x="11735" y="2574"/>
                    <a:pt x="17949" y="0"/>
                    <a:pt x="24427" y="0"/>
                  </a:cubicBezTo>
                  <a:close/>
                </a:path>
              </a:pathLst>
            </a:custGeom>
            <a:solidFill>
              <a:srgbClr val="121278"/>
            </a:solidFill>
            <a:ln w="19050" cap="sq">
              <a:solidFill>
                <a:srgbClr val="24485E"/>
              </a:solidFill>
              <a:prstDash val="solid"/>
              <a:miter/>
            </a:ln>
          </p:spPr>
        </p:sp>
        <p:sp>
          <p:nvSpPr>
            <p:cNvPr name="TextBox 50" id="50"/>
            <p:cNvSpPr txBox="true"/>
            <p:nvPr/>
          </p:nvSpPr>
          <p:spPr>
            <a:xfrm>
              <a:off x="0" y="-47625"/>
              <a:ext cx="528345" cy="184747"/>
            </a:xfrm>
            <a:prstGeom prst="rect">
              <a:avLst/>
            </a:prstGeom>
          </p:spPr>
          <p:txBody>
            <a:bodyPr anchor="ctr" rtlCol="false" tIns="50800" lIns="50800" bIns="50800" rIns="50800"/>
            <a:lstStyle/>
            <a:p>
              <a:pPr algn="ctr">
                <a:lnSpc>
                  <a:spcPts val="2659"/>
                </a:lnSpc>
              </a:pPr>
            </a:p>
          </p:txBody>
        </p:sp>
      </p:grpSp>
      <p:sp>
        <p:nvSpPr>
          <p:cNvPr name="TextBox 51" id="51"/>
          <p:cNvSpPr txBox="true"/>
          <p:nvPr/>
        </p:nvSpPr>
        <p:spPr>
          <a:xfrm rot="0">
            <a:off x="13713454" y="4993952"/>
            <a:ext cx="3772936" cy="690174"/>
          </a:xfrm>
          <a:prstGeom prst="rect">
            <a:avLst/>
          </a:prstGeom>
        </p:spPr>
        <p:txBody>
          <a:bodyPr anchor="t" rtlCol="false" tIns="0" lIns="0" bIns="0" rIns="0">
            <a:spAutoFit/>
          </a:bodyPr>
          <a:lstStyle/>
          <a:p>
            <a:pPr algn="l" marL="384157" indent="-192079" lvl="1">
              <a:lnSpc>
                <a:spcPts val="2775"/>
              </a:lnSpc>
              <a:buFont typeface="Arial"/>
              <a:buChar char="•"/>
            </a:pPr>
            <a:r>
              <a:rPr lang="en-US" sz="1779" spc="-35">
                <a:solidFill>
                  <a:srgbClr val="24485E"/>
                </a:solidFill>
                <a:latin typeface="TDTD순고딕"/>
                <a:ea typeface="TDTD순고딕"/>
                <a:cs typeface="TDTD순고딕"/>
                <a:sym typeface="TDTD순고딕"/>
              </a:rPr>
              <a:t>패턴분석, 위험도 평가, 성과예측</a:t>
            </a:r>
          </a:p>
          <a:p>
            <a:pPr algn="l">
              <a:lnSpc>
                <a:spcPts val="2775"/>
              </a:lnSpc>
            </a:pPr>
          </a:p>
        </p:txBody>
      </p:sp>
      <p:sp>
        <p:nvSpPr>
          <p:cNvPr name="TextBox 52" id="52"/>
          <p:cNvSpPr txBox="true"/>
          <p:nvPr/>
        </p:nvSpPr>
        <p:spPr>
          <a:xfrm rot="0">
            <a:off x="14072263" y="4007897"/>
            <a:ext cx="2840350" cy="448247"/>
          </a:xfrm>
          <a:prstGeom prst="rect">
            <a:avLst/>
          </a:prstGeom>
        </p:spPr>
        <p:txBody>
          <a:bodyPr anchor="t" rtlCol="false" tIns="0" lIns="0" bIns="0" rIns="0">
            <a:spAutoFit/>
          </a:bodyPr>
          <a:lstStyle/>
          <a:p>
            <a:pPr algn="ctr">
              <a:lnSpc>
                <a:spcPts val="3643"/>
              </a:lnSpc>
            </a:pPr>
            <a:r>
              <a:rPr lang="en-US" b="true" sz="2602" spc="-52">
                <a:solidFill>
                  <a:srgbClr val="FBFCF8"/>
                </a:solidFill>
                <a:latin typeface="TDTD순고딕 Bold"/>
                <a:ea typeface="TDTD순고딕 Bold"/>
                <a:cs typeface="TDTD순고딕 Bold"/>
                <a:sym typeface="TDTD순고딕 Bold"/>
              </a:rPr>
              <a:t>고급 분석 기능</a:t>
            </a:r>
          </a:p>
        </p:txBody>
      </p:sp>
      <p:grpSp>
        <p:nvGrpSpPr>
          <p:cNvPr name="Group 53" id="53"/>
          <p:cNvGrpSpPr/>
          <p:nvPr/>
        </p:nvGrpSpPr>
        <p:grpSpPr>
          <a:xfrm rot="0">
            <a:off x="5763453" y="3837820"/>
            <a:ext cx="2852472" cy="740304"/>
            <a:chOff x="0" y="0"/>
            <a:chExt cx="528345" cy="137122"/>
          </a:xfrm>
        </p:grpSpPr>
        <p:sp>
          <p:nvSpPr>
            <p:cNvPr name="Freeform 54" id="54"/>
            <p:cNvSpPr/>
            <p:nvPr/>
          </p:nvSpPr>
          <p:spPr>
            <a:xfrm flipH="false" flipV="false" rot="0">
              <a:off x="0" y="0"/>
              <a:ext cx="528345" cy="137122"/>
            </a:xfrm>
            <a:custGeom>
              <a:avLst/>
              <a:gdLst/>
              <a:ahLst/>
              <a:cxnLst/>
              <a:rect r="r" b="b" t="t" l="l"/>
              <a:pathLst>
                <a:path h="137122" w="528345">
                  <a:moveTo>
                    <a:pt x="24427" y="0"/>
                  </a:moveTo>
                  <a:lnTo>
                    <a:pt x="503918" y="0"/>
                  </a:lnTo>
                  <a:cubicBezTo>
                    <a:pt x="510397" y="0"/>
                    <a:pt x="516610" y="2574"/>
                    <a:pt x="521191" y="7154"/>
                  </a:cubicBezTo>
                  <a:cubicBezTo>
                    <a:pt x="525772" y="11735"/>
                    <a:pt x="528345" y="17949"/>
                    <a:pt x="528345" y="24427"/>
                  </a:cubicBezTo>
                  <a:lnTo>
                    <a:pt x="528345" y="112695"/>
                  </a:lnTo>
                  <a:cubicBezTo>
                    <a:pt x="528345" y="119173"/>
                    <a:pt x="525772" y="125386"/>
                    <a:pt x="521191" y="129967"/>
                  </a:cubicBezTo>
                  <a:cubicBezTo>
                    <a:pt x="516610" y="134548"/>
                    <a:pt x="510397" y="137122"/>
                    <a:pt x="503918" y="137122"/>
                  </a:cubicBezTo>
                  <a:lnTo>
                    <a:pt x="24427" y="137122"/>
                  </a:lnTo>
                  <a:cubicBezTo>
                    <a:pt x="17949" y="137122"/>
                    <a:pt x="11735" y="134548"/>
                    <a:pt x="7154" y="129967"/>
                  </a:cubicBezTo>
                  <a:cubicBezTo>
                    <a:pt x="2574" y="125386"/>
                    <a:pt x="0" y="119173"/>
                    <a:pt x="0" y="112695"/>
                  </a:cubicBezTo>
                  <a:lnTo>
                    <a:pt x="0" y="24427"/>
                  </a:lnTo>
                  <a:cubicBezTo>
                    <a:pt x="0" y="17949"/>
                    <a:pt x="2574" y="11735"/>
                    <a:pt x="7154" y="7154"/>
                  </a:cubicBezTo>
                  <a:cubicBezTo>
                    <a:pt x="11735" y="2574"/>
                    <a:pt x="17949" y="0"/>
                    <a:pt x="24427" y="0"/>
                  </a:cubicBezTo>
                  <a:close/>
                </a:path>
              </a:pathLst>
            </a:custGeom>
            <a:solidFill>
              <a:srgbClr val="121278"/>
            </a:solidFill>
            <a:ln w="19050" cap="sq">
              <a:solidFill>
                <a:srgbClr val="24485E"/>
              </a:solidFill>
              <a:prstDash val="solid"/>
              <a:miter/>
            </a:ln>
          </p:spPr>
        </p:sp>
        <p:sp>
          <p:nvSpPr>
            <p:cNvPr name="TextBox 55" id="55"/>
            <p:cNvSpPr txBox="true"/>
            <p:nvPr/>
          </p:nvSpPr>
          <p:spPr>
            <a:xfrm>
              <a:off x="0" y="-47625"/>
              <a:ext cx="528345" cy="184747"/>
            </a:xfrm>
            <a:prstGeom prst="rect">
              <a:avLst/>
            </a:prstGeom>
          </p:spPr>
          <p:txBody>
            <a:bodyPr anchor="ctr" rtlCol="false" tIns="50800" lIns="50800" bIns="50800" rIns="50800"/>
            <a:lstStyle/>
            <a:p>
              <a:pPr algn="ctr">
                <a:lnSpc>
                  <a:spcPts val="2659"/>
                </a:lnSpc>
              </a:pPr>
            </a:p>
          </p:txBody>
        </p:sp>
      </p:grpSp>
      <p:sp>
        <p:nvSpPr>
          <p:cNvPr name="TextBox 56" id="56"/>
          <p:cNvSpPr txBox="true"/>
          <p:nvPr/>
        </p:nvSpPr>
        <p:spPr>
          <a:xfrm rot="0">
            <a:off x="5760312" y="3955273"/>
            <a:ext cx="2840350" cy="448247"/>
          </a:xfrm>
          <a:prstGeom prst="rect">
            <a:avLst/>
          </a:prstGeom>
        </p:spPr>
        <p:txBody>
          <a:bodyPr anchor="t" rtlCol="false" tIns="0" lIns="0" bIns="0" rIns="0">
            <a:spAutoFit/>
          </a:bodyPr>
          <a:lstStyle/>
          <a:p>
            <a:pPr algn="ctr">
              <a:lnSpc>
                <a:spcPts val="3643"/>
              </a:lnSpc>
            </a:pPr>
            <a:r>
              <a:rPr lang="en-US" b="true" sz="2602" spc="-52">
                <a:solidFill>
                  <a:srgbClr val="FBFCF8"/>
                </a:solidFill>
                <a:latin typeface="TDTD순고딕 Bold"/>
                <a:ea typeface="TDTD순고딕 Bold"/>
                <a:cs typeface="TDTD순고딕 Bold"/>
                <a:sym typeface="TDTD순고딕 Bold"/>
              </a:rPr>
              <a:t>영상/음성 분석</a:t>
            </a:r>
          </a:p>
        </p:txBody>
      </p:sp>
      <p:sp>
        <p:nvSpPr>
          <p:cNvPr name="TextBox 57" id="57"/>
          <p:cNvSpPr txBox="true"/>
          <p:nvPr/>
        </p:nvSpPr>
        <p:spPr>
          <a:xfrm rot="0">
            <a:off x="5575428" y="4822202"/>
            <a:ext cx="1041000" cy="690174"/>
          </a:xfrm>
          <a:prstGeom prst="rect">
            <a:avLst/>
          </a:prstGeom>
        </p:spPr>
        <p:txBody>
          <a:bodyPr anchor="t" rtlCol="false" tIns="0" lIns="0" bIns="0" rIns="0">
            <a:spAutoFit/>
          </a:bodyPr>
          <a:lstStyle/>
          <a:p>
            <a:pPr algn="l" marL="384157" indent="-192079" lvl="1">
              <a:lnSpc>
                <a:spcPts val="2775"/>
              </a:lnSpc>
              <a:buFont typeface="Arial"/>
              <a:buChar char="•"/>
            </a:pPr>
            <a:r>
              <a:rPr lang="en-US" sz="1779" spc="-35">
                <a:solidFill>
                  <a:srgbClr val="24485E"/>
                </a:solidFill>
                <a:latin typeface="TDTD순고딕"/>
                <a:ea typeface="TDTD순고딕"/>
                <a:cs typeface="TDTD순고딕"/>
                <a:sym typeface="TDTD순고딕"/>
              </a:rPr>
              <a:t>점수</a:t>
            </a:r>
          </a:p>
          <a:p>
            <a:pPr algn="l" marL="384157" indent="-192079" lvl="1">
              <a:lnSpc>
                <a:spcPts val="2775"/>
              </a:lnSpc>
              <a:buFont typeface="Arial"/>
              <a:buChar char="•"/>
            </a:pPr>
            <a:r>
              <a:rPr lang="en-US" sz="1779" spc="-35">
                <a:solidFill>
                  <a:srgbClr val="24485E"/>
                </a:solidFill>
                <a:latin typeface="TDTD순고딕"/>
                <a:ea typeface="TDTD순고딕"/>
                <a:cs typeface="TDTD순고딕"/>
                <a:sym typeface="TDTD순고딕"/>
              </a:rPr>
              <a:t>분포</a:t>
            </a:r>
          </a:p>
        </p:txBody>
      </p:sp>
      <p:sp>
        <p:nvSpPr>
          <p:cNvPr name="TextBox 58" id="58"/>
          <p:cNvSpPr txBox="true"/>
          <p:nvPr/>
        </p:nvSpPr>
        <p:spPr>
          <a:xfrm rot="0">
            <a:off x="9371129" y="4822202"/>
            <a:ext cx="3806096" cy="690174"/>
          </a:xfrm>
          <a:prstGeom prst="rect">
            <a:avLst/>
          </a:prstGeom>
        </p:spPr>
        <p:txBody>
          <a:bodyPr anchor="t" rtlCol="false" tIns="0" lIns="0" bIns="0" rIns="0">
            <a:spAutoFit/>
          </a:bodyPr>
          <a:lstStyle/>
          <a:p>
            <a:pPr algn="l" marL="384157" indent="-192079" lvl="1">
              <a:lnSpc>
                <a:spcPts val="2775"/>
              </a:lnSpc>
              <a:buFont typeface="Arial"/>
              <a:buChar char="•"/>
            </a:pPr>
            <a:r>
              <a:rPr lang="en-US" sz="1779" spc="-35">
                <a:solidFill>
                  <a:srgbClr val="24485E"/>
                </a:solidFill>
                <a:latin typeface="TDTD순고딕"/>
                <a:ea typeface="TDTD순고딕"/>
                <a:cs typeface="TDTD순고딕"/>
                <a:sym typeface="TDTD순고딕"/>
              </a:rPr>
              <a:t>채용공고/지원자 간 경쟁력 비교</a:t>
            </a:r>
          </a:p>
          <a:p>
            <a:pPr algn="l">
              <a:lnSpc>
                <a:spcPts val="2775"/>
              </a:lnSpc>
            </a:pPr>
          </a:p>
        </p:txBody>
      </p:sp>
      <p:sp>
        <p:nvSpPr>
          <p:cNvPr name="AutoShape 59" id="59"/>
          <p:cNvSpPr/>
          <p:nvPr/>
        </p:nvSpPr>
        <p:spPr>
          <a:xfrm flipV="true">
            <a:off x="14510528" y="1809460"/>
            <a:ext cx="0" cy="288956"/>
          </a:xfrm>
          <a:prstGeom prst="line">
            <a:avLst/>
          </a:prstGeom>
          <a:ln cap="flat" w="9525">
            <a:solidFill>
              <a:srgbClr val="1FB5FF"/>
            </a:solidFill>
            <a:prstDash val="sysDash"/>
            <a:headEnd type="none" len="sm" w="sm"/>
            <a:tailEnd type="none" len="sm" w="sm"/>
          </a:ln>
        </p:spPr>
      </p:sp>
      <p:grpSp>
        <p:nvGrpSpPr>
          <p:cNvPr name="Group 60" id="60"/>
          <p:cNvGrpSpPr/>
          <p:nvPr/>
        </p:nvGrpSpPr>
        <p:grpSpPr>
          <a:xfrm rot="2700000">
            <a:off x="14468498" y="2116060"/>
            <a:ext cx="85198" cy="85198"/>
            <a:chOff x="0" y="0"/>
            <a:chExt cx="50173" cy="50173"/>
          </a:xfrm>
        </p:grpSpPr>
        <p:sp>
          <p:nvSpPr>
            <p:cNvPr name="Freeform 61" id="61"/>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62" id="62"/>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63" id="63"/>
          <p:cNvGrpSpPr/>
          <p:nvPr/>
        </p:nvGrpSpPr>
        <p:grpSpPr>
          <a:xfrm rot="0">
            <a:off x="13721451" y="1101624"/>
            <a:ext cx="1578153" cy="707835"/>
            <a:chOff x="0" y="0"/>
            <a:chExt cx="929365" cy="416840"/>
          </a:xfrm>
        </p:grpSpPr>
        <p:sp>
          <p:nvSpPr>
            <p:cNvPr name="Freeform 64" id="64"/>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9525" cap="sq">
              <a:solidFill>
                <a:srgbClr val="146FEA"/>
              </a:solidFill>
              <a:prstDash val="solid"/>
              <a:miter/>
            </a:ln>
          </p:spPr>
        </p:sp>
        <p:sp>
          <p:nvSpPr>
            <p:cNvPr name="TextBox 65" id="65"/>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66" id="66"/>
          <p:cNvSpPr/>
          <p:nvPr/>
        </p:nvSpPr>
        <p:spPr>
          <a:xfrm flipV="true">
            <a:off x="13713454" y="1501870"/>
            <a:ext cx="1586150" cy="0"/>
          </a:xfrm>
          <a:prstGeom prst="line">
            <a:avLst/>
          </a:prstGeom>
          <a:ln cap="flat" w="9525">
            <a:solidFill>
              <a:srgbClr val="1FB5FF"/>
            </a:solidFill>
            <a:prstDash val="sysDash"/>
            <a:headEnd type="none" len="sm" w="sm"/>
            <a:tailEnd type="none" len="sm" w="sm"/>
          </a:ln>
        </p:spPr>
      </p:sp>
      <p:sp>
        <p:nvSpPr>
          <p:cNvPr name="TextBox 67" id="67"/>
          <p:cNvSpPr txBox="true"/>
          <p:nvPr/>
        </p:nvSpPr>
        <p:spPr>
          <a:xfrm rot="0">
            <a:off x="13891329" y="1535207"/>
            <a:ext cx="1238398" cy="194696"/>
          </a:xfrm>
          <a:prstGeom prst="rect">
            <a:avLst/>
          </a:prstGeom>
        </p:spPr>
        <p:txBody>
          <a:bodyPr anchor="t" rtlCol="false" tIns="0" lIns="0" bIns="0" rIns="0">
            <a:spAutoFit/>
          </a:bodyPr>
          <a:lstStyle/>
          <a:p>
            <a:pPr algn="ctr">
              <a:lnSpc>
                <a:spcPts val="1672"/>
              </a:lnSpc>
            </a:pPr>
            <a:r>
              <a:rPr lang="en-US" sz="983" spc="10">
                <a:solidFill>
                  <a:srgbClr val="004AAD"/>
                </a:solidFill>
                <a:latin typeface="Nanum Gothic"/>
                <a:ea typeface="Nanum Gothic"/>
                <a:cs typeface="Nanum Gothic"/>
                <a:sym typeface="Nanum Gothic"/>
              </a:rPr>
              <a:t>최종 선발</a:t>
            </a:r>
          </a:p>
        </p:txBody>
      </p:sp>
      <p:sp>
        <p:nvSpPr>
          <p:cNvPr name="TextBox 68" id="68"/>
          <p:cNvSpPr txBox="true"/>
          <p:nvPr/>
        </p:nvSpPr>
        <p:spPr>
          <a:xfrm rot="0">
            <a:off x="13721451" y="1215418"/>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최종 선발시스템</a:t>
            </a:r>
          </a:p>
        </p:txBody>
      </p:sp>
      <p:sp>
        <p:nvSpPr>
          <p:cNvPr name="Freeform 69" id="69"/>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4"/>
            <a:stretch>
              <a:fillRect l="0" t="-47685" r="0" b="-48823"/>
            </a:stretch>
          </a:blipFill>
        </p:spPr>
      </p:sp>
      <p:sp>
        <p:nvSpPr>
          <p:cNvPr name="Freeform 70" id="70"/>
          <p:cNvSpPr/>
          <p:nvPr/>
        </p:nvSpPr>
        <p:spPr>
          <a:xfrm flipH="false" flipV="false" rot="0">
            <a:off x="14422462" y="9516810"/>
            <a:ext cx="2006986" cy="736730"/>
          </a:xfrm>
          <a:custGeom>
            <a:avLst/>
            <a:gdLst/>
            <a:ahLst/>
            <a:cxnLst/>
            <a:rect r="r" b="b" t="t" l="l"/>
            <a:pathLst>
              <a:path h="736730" w="2006986">
                <a:moveTo>
                  <a:pt x="0" y="0"/>
                </a:moveTo>
                <a:lnTo>
                  <a:pt x="2006987" y="0"/>
                </a:lnTo>
                <a:lnTo>
                  <a:pt x="2006987" y="736731"/>
                </a:lnTo>
                <a:lnTo>
                  <a:pt x="0" y="736731"/>
                </a:lnTo>
                <a:lnTo>
                  <a:pt x="0" y="0"/>
                </a:lnTo>
                <a:close/>
              </a:path>
            </a:pathLst>
          </a:custGeom>
          <a:blipFill>
            <a:blip r:embed="rId5"/>
            <a:stretch>
              <a:fillRect l="0" t="-73860" r="0" b="-98557"/>
            </a:stretch>
          </a:blipFill>
        </p:spPr>
      </p:sp>
      <p:sp>
        <p:nvSpPr>
          <p:cNvPr name="TextBox 71" id="71"/>
          <p:cNvSpPr txBox="true"/>
          <p:nvPr/>
        </p:nvSpPr>
        <p:spPr>
          <a:xfrm rot="0">
            <a:off x="6892653" y="4822202"/>
            <a:ext cx="1971447" cy="690174"/>
          </a:xfrm>
          <a:prstGeom prst="rect">
            <a:avLst/>
          </a:prstGeom>
        </p:spPr>
        <p:txBody>
          <a:bodyPr anchor="t" rtlCol="false" tIns="0" lIns="0" bIns="0" rIns="0">
            <a:spAutoFit/>
          </a:bodyPr>
          <a:lstStyle/>
          <a:p>
            <a:pPr algn="l" marL="384157" indent="-192079" lvl="1">
              <a:lnSpc>
                <a:spcPts val="2775"/>
              </a:lnSpc>
              <a:buFont typeface="Arial"/>
              <a:buChar char="•"/>
            </a:pPr>
            <a:r>
              <a:rPr lang="en-US" sz="1779" spc="-35">
                <a:solidFill>
                  <a:srgbClr val="24485E"/>
                </a:solidFill>
                <a:latin typeface="TDTD순고딕"/>
                <a:ea typeface="TDTD순고딕"/>
                <a:cs typeface="TDTD순고딕"/>
                <a:sym typeface="TDTD순고딕"/>
              </a:rPr>
              <a:t>상관 관계</a:t>
            </a:r>
          </a:p>
          <a:p>
            <a:pPr algn="l" marL="384157" indent="-192079" lvl="1">
              <a:lnSpc>
                <a:spcPts val="2775"/>
              </a:lnSpc>
              <a:buFont typeface="Arial"/>
              <a:buChar char="•"/>
            </a:pPr>
            <a:r>
              <a:rPr lang="en-US" sz="1779" spc="-35">
                <a:solidFill>
                  <a:srgbClr val="24485E"/>
                </a:solidFill>
                <a:latin typeface="TDTD순고딕"/>
                <a:ea typeface="TDTD순고딕"/>
                <a:cs typeface="TDTD순고딕"/>
                <a:sym typeface="TDTD순고딕"/>
              </a:rPr>
              <a:t>트렌드 분석</a:t>
            </a:r>
          </a:p>
        </p:txBody>
      </p:sp>
      <p:grpSp>
        <p:nvGrpSpPr>
          <p:cNvPr name="Group 72" id="72"/>
          <p:cNvGrpSpPr/>
          <p:nvPr/>
        </p:nvGrpSpPr>
        <p:grpSpPr>
          <a:xfrm rot="0">
            <a:off x="11559494" y="1028700"/>
            <a:ext cx="1888727" cy="934937"/>
            <a:chOff x="0" y="0"/>
            <a:chExt cx="721293" cy="357047"/>
          </a:xfrm>
        </p:grpSpPr>
        <p:sp>
          <p:nvSpPr>
            <p:cNvPr name="Freeform 73" id="73"/>
            <p:cNvSpPr/>
            <p:nvPr/>
          </p:nvSpPr>
          <p:spPr>
            <a:xfrm flipH="false" flipV="false" rot="0">
              <a:off x="0" y="0"/>
              <a:ext cx="721293" cy="357047"/>
            </a:xfrm>
            <a:custGeom>
              <a:avLst/>
              <a:gdLst/>
              <a:ahLst/>
              <a:cxnLst/>
              <a:rect r="r" b="b" t="t" l="l"/>
              <a:pathLst>
                <a:path h="357047" w="721293">
                  <a:moveTo>
                    <a:pt x="0" y="0"/>
                  </a:moveTo>
                  <a:lnTo>
                    <a:pt x="721293" y="0"/>
                  </a:lnTo>
                  <a:lnTo>
                    <a:pt x="721293" y="357047"/>
                  </a:lnTo>
                  <a:lnTo>
                    <a:pt x="0" y="357047"/>
                  </a:lnTo>
                  <a:close/>
                </a:path>
              </a:pathLst>
            </a:custGeom>
            <a:solidFill>
              <a:srgbClr val="FFFFFF"/>
            </a:solidFill>
            <a:ln w="66675" cap="sq">
              <a:solidFill>
                <a:srgbClr val="146FEA"/>
              </a:solidFill>
              <a:prstDash val="solid"/>
              <a:miter/>
            </a:ln>
          </p:spPr>
        </p:sp>
        <p:sp>
          <p:nvSpPr>
            <p:cNvPr name="TextBox 74" id="74"/>
            <p:cNvSpPr txBox="true"/>
            <p:nvPr/>
          </p:nvSpPr>
          <p:spPr>
            <a:xfrm>
              <a:off x="0" y="-47625"/>
              <a:ext cx="721293" cy="404672"/>
            </a:xfrm>
            <a:prstGeom prst="rect">
              <a:avLst/>
            </a:prstGeom>
          </p:spPr>
          <p:txBody>
            <a:bodyPr anchor="ctr" rtlCol="false" tIns="50800" lIns="50800" bIns="50800" rIns="50800"/>
            <a:lstStyle/>
            <a:p>
              <a:pPr algn="ctr">
                <a:lnSpc>
                  <a:spcPts val="2659"/>
                </a:lnSpc>
                <a:spcBef>
                  <a:spcPct val="0"/>
                </a:spcBef>
              </a:pPr>
            </a:p>
          </p:txBody>
        </p:sp>
      </p:grpSp>
      <p:sp>
        <p:nvSpPr>
          <p:cNvPr name="TextBox 75" id="75"/>
          <p:cNvSpPr txBox="true"/>
          <p:nvPr/>
        </p:nvSpPr>
        <p:spPr>
          <a:xfrm rot="0">
            <a:off x="11222104" y="1193786"/>
            <a:ext cx="2435327" cy="308084"/>
          </a:xfrm>
          <a:prstGeom prst="rect">
            <a:avLst/>
          </a:prstGeom>
        </p:spPr>
        <p:txBody>
          <a:bodyPr anchor="t" rtlCol="false" tIns="0" lIns="0" bIns="0" rIns="0">
            <a:spAutoFit/>
          </a:bodyPr>
          <a:lstStyle/>
          <a:p>
            <a:pPr algn="ctr">
              <a:lnSpc>
                <a:spcPts val="2317"/>
              </a:lnSpc>
            </a:pPr>
            <a:r>
              <a:rPr lang="en-US" b="true" sz="1931">
                <a:solidFill>
                  <a:srgbClr val="004AAD"/>
                </a:solidFill>
                <a:latin typeface="Nanum Gothic Ultra-Bold"/>
                <a:ea typeface="Nanum Gothic Ultra-Bold"/>
                <a:cs typeface="Nanum Gothic Ultra-Bold"/>
                <a:sym typeface="Nanum Gothic Ultra-Bold"/>
              </a:rPr>
              <a:t>면접 보고서</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3" id="3"/>
          <p:cNvSpPr/>
          <p:nvPr/>
        </p:nvSpPr>
        <p:spPr>
          <a:xfrm flipV="true">
            <a:off x="8895310" y="1787731"/>
            <a:ext cx="0" cy="288956"/>
          </a:xfrm>
          <a:prstGeom prst="line">
            <a:avLst/>
          </a:prstGeom>
          <a:ln cap="flat" w="9525">
            <a:solidFill>
              <a:srgbClr val="1FB5FF"/>
            </a:solidFill>
            <a:prstDash val="sysDash"/>
            <a:headEnd type="none" len="sm" w="sm"/>
            <a:tailEnd type="none" len="sm" w="sm"/>
          </a:ln>
        </p:spPr>
      </p:sp>
      <p:sp>
        <p:nvSpPr>
          <p:cNvPr name="TextBox 4" id="4"/>
          <p:cNvSpPr txBox="true"/>
          <p:nvPr/>
        </p:nvSpPr>
        <p:spPr>
          <a:xfrm rot="0">
            <a:off x="1612825" y="1649170"/>
            <a:ext cx="8428581"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a:t>
            </a:r>
            <a:r>
              <a:rPr lang="en-US" sz="5600">
                <a:solidFill>
                  <a:srgbClr val="004AAD"/>
                </a:solidFill>
                <a:latin typeface="TDTD원고딕"/>
                <a:ea typeface="TDTD원고딕"/>
                <a:cs typeface="TDTD원고딕"/>
                <a:sym typeface="TDTD원고딕"/>
              </a:rPr>
              <a:t> 면접관 배정</a:t>
            </a:r>
          </a:p>
        </p:txBody>
      </p:sp>
      <p:grpSp>
        <p:nvGrpSpPr>
          <p:cNvPr name="Group 5" id="5"/>
          <p:cNvGrpSpPr/>
          <p:nvPr/>
        </p:nvGrpSpPr>
        <p:grpSpPr>
          <a:xfrm rot="2700000">
            <a:off x="8853281" y="2094332"/>
            <a:ext cx="85198" cy="85198"/>
            <a:chOff x="0" y="0"/>
            <a:chExt cx="50173" cy="50173"/>
          </a:xfrm>
        </p:grpSpPr>
        <p:sp>
          <p:nvSpPr>
            <p:cNvPr name="Freeform 6" id="6"/>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7" id="7"/>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flipV="true">
            <a:off x="10654978" y="1787731"/>
            <a:ext cx="0" cy="288956"/>
          </a:xfrm>
          <a:prstGeom prst="line">
            <a:avLst/>
          </a:prstGeom>
          <a:ln cap="flat" w="9525">
            <a:solidFill>
              <a:srgbClr val="1FB5FF"/>
            </a:solidFill>
            <a:prstDash val="sysDash"/>
            <a:headEnd type="none" len="sm" w="sm"/>
            <a:tailEnd type="none" len="sm" w="sm"/>
          </a:ln>
        </p:spPr>
      </p:sp>
      <p:grpSp>
        <p:nvGrpSpPr>
          <p:cNvPr name="Group 9" id="9"/>
          <p:cNvGrpSpPr/>
          <p:nvPr/>
        </p:nvGrpSpPr>
        <p:grpSpPr>
          <a:xfrm rot="2700000">
            <a:off x="10612949" y="2094332"/>
            <a:ext cx="85198" cy="85198"/>
            <a:chOff x="0" y="0"/>
            <a:chExt cx="50173" cy="50173"/>
          </a:xfrm>
        </p:grpSpPr>
        <p:sp>
          <p:nvSpPr>
            <p:cNvPr name="Freeform 10" id="10"/>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1" id="11"/>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flipV="true">
            <a:off x="12413717" y="1783428"/>
            <a:ext cx="0" cy="288956"/>
          </a:xfrm>
          <a:prstGeom prst="line">
            <a:avLst/>
          </a:prstGeom>
          <a:ln cap="flat" w="9525">
            <a:solidFill>
              <a:srgbClr val="1FB5FF"/>
            </a:solidFill>
            <a:prstDash val="sysDash"/>
            <a:headEnd type="none" len="sm" w="sm"/>
            <a:tailEnd type="none" len="sm" w="sm"/>
          </a:ln>
        </p:spPr>
      </p:sp>
      <p:grpSp>
        <p:nvGrpSpPr>
          <p:cNvPr name="Group 13" id="13"/>
          <p:cNvGrpSpPr/>
          <p:nvPr/>
        </p:nvGrpSpPr>
        <p:grpSpPr>
          <a:xfrm rot="2700000">
            <a:off x="12371688" y="2090029"/>
            <a:ext cx="85198" cy="85198"/>
            <a:chOff x="0" y="0"/>
            <a:chExt cx="50173" cy="50173"/>
          </a:xfrm>
        </p:grpSpPr>
        <p:sp>
          <p:nvSpPr>
            <p:cNvPr name="Freeform 14" id="14"/>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5" id="15"/>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3"/>
            <a:stretch>
              <a:fillRect l="0" t="-47685" r="0" b="-48823"/>
            </a:stretch>
          </a:blipFill>
        </p:spPr>
      </p:sp>
      <p:sp>
        <p:nvSpPr>
          <p:cNvPr name="Freeform 17" id="17"/>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4"/>
            <a:stretch>
              <a:fillRect l="0" t="-62703" r="0" b="-99999"/>
            </a:stretch>
          </a:blipFill>
        </p:spPr>
      </p:sp>
      <p:sp>
        <p:nvSpPr>
          <p:cNvPr name="Freeform 18" id="18"/>
          <p:cNvSpPr/>
          <p:nvPr/>
        </p:nvSpPr>
        <p:spPr>
          <a:xfrm flipH="false" flipV="false" rot="0">
            <a:off x="9537702" y="2726130"/>
            <a:ext cx="5840455" cy="6356958"/>
          </a:xfrm>
          <a:custGeom>
            <a:avLst/>
            <a:gdLst/>
            <a:ahLst/>
            <a:cxnLst/>
            <a:rect r="r" b="b" t="t" l="l"/>
            <a:pathLst>
              <a:path h="6356958" w="5840455">
                <a:moveTo>
                  <a:pt x="0" y="0"/>
                </a:moveTo>
                <a:lnTo>
                  <a:pt x="5840455" y="0"/>
                </a:lnTo>
                <a:lnTo>
                  <a:pt x="5840455" y="6356959"/>
                </a:lnTo>
                <a:lnTo>
                  <a:pt x="0" y="6356959"/>
                </a:lnTo>
                <a:lnTo>
                  <a:pt x="0" y="0"/>
                </a:lnTo>
                <a:close/>
              </a:path>
            </a:pathLst>
          </a:custGeom>
          <a:blipFill>
            <a:blip r:embed="rId5"/>
            <a:stretch>
              <a:fillRect l="0" t="0" r="0" b="0"/>
            </a:stretch>
          </a:blipFill>
        </p:spPr>
      </p:sp>
      <p:sp>
        <p:nvSpPr>
          <p:cNvPr name="TextBox 19" id="19"/>
          <p:cNvSpPr txBox="true"/>
          <p:nvPr/>
        </p:nvSpPr>
        <p:spPr>
          <a:xfrm rot="0">
            <a:off x="1456987" y="4127805"/>
            <a:ext cx="7687013" cy="2352674"/>
          </a:xfrm>
          <a:prstGeom prst="rect">
            <a:avLst/>
          </a:prstGeom>
        </p:spPr>
        <p:txBody>
          <a:bodyPr anchor="t" rtlCol="false" tIns="0" lIns="0" bIns="0" rIns="0">
            <a:spAutoFit/>
          </a:bodyPr>
          <a:lstStyle/>
          <a:p>
            <a:pPr algn="l" marL="539758" indent="-269879" lvl="1">
              <a:lnSpc>
                <a:spcPts val="3750"/>
              </a:lnSpc>
              <a:buFont typeface="Arial"/>
              <a:buChar char="•"/>
            </a:pPr>
            <a:r>
              <a:rPr lang="en-US" b="true" sz="2500" spc="25">
                <a:solidFill>
                  <a:srgbClr val="121278"/>
                </a:solidFill>
                <a:latin typeface="Tlab 돋움 레귤러 Bold"/>
                <a:ea typeface="Tlab 돋움 레귤러 Bold"/>
                <a:cs typeface="Tlab 돋움 레귤러 Bold"/>
                <a:sym typeface="Tlab 돋움 레귤러 Bold"/>
              </a:rPr>
              <a:t>과거</a:t>
            </a:r>
            <a:r>
              <a:rPr lang="en-US" b="true" sz="2500" spc="25" strike="noStrike" u="none">
                <a:solidFill>
                  <a:srgbClr val="121278"/>
                </a:solidFill>
                <a:latin typeface="Tlab 돋움 레귤러 Bold"/>
                <a:ea typeface="Tlab 돋움 레귤러 Bold"/>
                <a:cs typeface="Tlab 돋움 레귤러 Bold"/>
                <a:sym typeface="Tlab 돋움 레귤러 Bold"/>
              </a:rPr>
              <a:t> </a:t>
            </a:r>
            <a:r>
              <a:rPr lang="en-US" b="true" sz="2500" spc="25" strike="noStrike" u="none">
                <a:solidFill>
                  <a:srgbClr val="121278"/>
                </a:solidFill>
                <a:latin typeface="Tlab 돋움 레귤러 Bold"/>
                <a:ea typeface="Tlab 돋움 레귤러 Bold"/>
                <a:cs typeface="Tlab 돋움 레귤러 Bold"/>
                <a:sym typeface="Tlab 돋움 레귤러 Bold"/>
              </a:rPr>
              <a:t>면접</a:t>
            </a:r>
            <a:r>
              <a:rPr lang="en-US" b="true" sz="2500" spc="25" strike="noStrike" u="none">
                <a:solidFill>
                  <a:srgbClr val="121278"/>
                </a:solidFill>
                <a:latin typeface="Tlab 돋움 레귤러 Bold"/>
                <a:ea typeface="Tlab 돋움 레귤러 Bold"/>
                <a:cs typeface="Tlab 돋움 레귤러 Bold"/>
                <a:sym typeface="Tlab 돋움 레귤러 Bold"/>
              </a:rPr>
              <a:t> </a:t>
            </a:r>
            <a:r>
              <a:rPr lang="en-US" b="true" sz="2500" spc="25" strike="noStrike" u="none">
                <a:solidFill>
                  <a:srgbClr val="121278"/>
                </a:solidFill>
                <a:latin typeface="Tlab 돋움 레귤러 Bold"/>
                <a:ea typeface="Tlab 돋움 레귤러 Bold"/>
                <a:cs typeface="Tlab 돋움 레귤러 Bold"/>
                <a:sym typeface="Tlab 돋움 레귤러 Bold"/>
              </a:rPr>
              <a:t>평가 데이터</a:t>
            </a:r>
            <a:r>
              <a:rPr lang="en-US" b="true" sz="2500" spc="25" strike="noStrike" u="none">
                <a:solidFill>
                  <a:srgbClr val="121278"/>
                </a:solidFill>
                <a:latin typeface="Tlab 돋움 레귤러 Bold"/>
                <a:ea typeface="Tlab 돋움 레귤러 Bold"/>
                <a:cs typeface="Tlab 돋움 레귤러 Bold"/>
                <a:sym typeface="Tlab 돋움 레귤러 Bold"/>
              </a:rPr>
              <a:t> </a:t>
            </a:r>
            <a:r>
              <a:rPr lang="en-US" b="true" sz="2500" spc="25" strike="noStrike" u="none">
                <a:solidFill>
                  <a:srgbClr val="121278"/>
                </a:solidFill>
                <a:latin typeface="Tlab 돋움 레귤러 Bold"/>
                <a:ea typeface="Tlab 돋움 레귤러 Bold"/>
                <a:cs typeface="Tlab 돋움 레귤러 Bold"/>
                <a:sym typeface="Tlab 돋움 레귤러 Bold"/>
              </a:rPr>
              <a:t>기반</a:t>
            </a:r>
          </a:p>
          <a:p>
            <a:pPr algn="l" marL="539758" indent="-269879" lvl="1">
              <a:lnSpc>
                <a:spcPts val="3750"/>
              </a:lnSpc>
              <a:buFont typeface="Arial"/>
              <a:buChar char="•"/>
            </a:pPr>
            <a:r>
              <a:rPr lang="en-US" b="true" sz="2500" spc="25" strike="noStrike" u="none">
                <a:solidFill>
                  <a:srgbClr val="121278"/>
                </a:solidFill>
                <a:latin typeface="Tlab 돋움 레귤러 Bold"/>
                <a:ea typeface="Tlab 돋움 레귤러 Bold"/>
                <a:cs typeface="Tlab 돋움 레귤러 Bold"/>
                <a:sym typeface="Tlab 돋움 레귤러 Bold"/>
              </a:rPr>
              <a:t>8</a:t>
            </a:r>
            <a:r>
              <a:rPr lang="en-US" b="true" sz="2500" spc="25" strike="noStrike" u="none">
                <a:solidFill>
                  <a:srgbClr val="121278"/>
                </a:solidFill>
                <a:latin typeface="Tlab 돋움 레귤러 Bold"/>
                <a:ea typeface="Tlab 돋움 레귤러 Bold"/>
                <a:cs typeface="Tlab 돋움 레귤러 Bold"/>
                <a:sym typeface="Tlab 돋움 레귤러 Bold"/>
              </a:rPr>
              <a:t>개 </a:t>
            </a:r>
            <a:r>
              <a:rPr lang="en-US" b="true" sz="2500" spc="25" strike="noStrike" u="none">
                <a:solidFill>
                  <a:srgbClr val="121278"/>
                </a:solidFill>
                <a:latin typeface="Tlab 돋움 레귤러 Bold"/>
                <a:ea typeface="Tlab 돋움 레귤러 Bold"/>
                <a:cs typeface="Tlab 돋움 레귤러 Bold"/>
                <a:sym typeface="Tlab 돋움 레귤러 Bold"/>
              </a:rPr>
              <a:t>지표 측정</a:t>
            </a:r>
            <a:r>
              <a:rPr lang="en-US" b="true" sz="2500" spc="25" strike="noStrike" u="none">
                <a:solidFill>
                  <a:srgbClr val="121278"/>
                </a:solidFill>
                <a:latin typeface="Tlab 돋움 레귤러 Bold"/>
                <a:ea typeface="Tlab 돋움 레귤러 Bold"/>
                <a:cs typeface="Tlab 돋움 레귤러 Bold"/>
                <a:sym typeface="Tlab 돋움 레귤러 Bold"/>
              </a:rPr>
              <a:t> (엄격도, 인성/기술 중심도 등)</a:t>
            </a:r>
          </a:p>
          <a:p>
            <a:pPr algn="l" marL="539758" indent="-269879" lvl="1">
              <a:lnSpc>
                <a:spcPts val="3750"/>
              </a:lnSpc>
              <a:buFont typeface="Arial"/>
              <a:buChar char="•"/>
            </a:pPr>
            <a:r>
              <a:rPr lang="en-US" b="true" sz="2500" spc="25" strike="noStrike" u="none">
                <a:solidFill>
                  <a:srgbClr val="121278"/>
                </a:solidFill>
                <a:latin typeface="Tlab 돋움 레귤러 Bold"/>
                <a:ea typeface="Tlab 돋움 레귤러 Bold"/>
                <a:cs typeface="Tlab 돋움 레귤러 Bold"/>
                <a:sym typeface="Tlab 돋움 레귤러 Bold"/>
              </a:rPr>
              <a:t>상대적 평가</a:t>
            </a:r>
          </a:p>
          <a:p>
            <a:pPr algn="l" marL="539758" indent="-269879" lvl="1">
              <a:lnSpc>
                <a:spcPts val="3750"/>
              </a:lnSpc>
              <a:buFont typeface="Arial"/>
              <a:buChar char="•"/>
            </a:pPr>
            <a:r>
              <a:rPr lang="en-US" b="true" sz="2500" spc="25" strike="noStrike" u="none">
                <a:solidFill>
                  <a:srgbClr val="121278"/>
                </a:solidFill>
                <a:latin typeface="Tlab 돋움 레귤러 Bold"/>
                <a:ea typeface="Tlab 돋움 레귤러 Bold"/>
                <a:cs typeface="Tlab 돋움 레귤러 Bold"/>
                <a:sym typeface="Tlab 돋움 레귤러 Bold"/>
              </a:rPr>
              <a:t>실시간 프로필 업데이트</a:t>
            </a:r>
          </a:p>
          <a:p>
            <a:pPr algn="l" marL="539758" indent="-269879" lvl="1">
              <a:lnSpc>
                <a:spcPts val="3750"/>
              </a:lnSpc>
              <a:buFont typeface="Arial"/>
              <a:buChar char="•"/>
            </a:pPr>
            <a:r>
              <a:rPr lang="en-US" b="true" sz="2500" spc="25" strike="noStrike" u="none">
                <a:solidFill>
                  <a:srgbClr val="121278"/>
                </a:solidFill>
                <a:latin typeface="Tlab 돋움 레귤러 Bold"/>
                <a:ea typeface="Tlab 돋움 레귤러 Bold"/>
                <a:cs typeface="Tlab 돋움 레귤러 Bold"/>
                <a:sym typeface="Tlab 돋움 레귤러 Bold"/>
              </a:rPr>
              <a:t>신뢰도</a:t>
            </a:r>
            <a:r>
              <a:rPr lang="en-US" b="true" sz="2500" spc="25" strike="noStrike" u="none">
                <a:solidFill>
                  <a:srgbClr val="121278"/>
                </a:solidFill>
                <a:latin typeface="Tlab 돋움 레귤러 Bold"/>
                <a:ea typeface="Tlab 돋움 레귤러 Bold"/>
                <a:cs typeface="Tlab 돋움 레귤러 Bold"/>
                <a:sym typeface="Tlab 돋움 레귤러 Bold"/>
              </a:rPr>
              <a:t> </a:t>
            </a:r>
            <a:r>
              <a:rPr lang="en-US" b="true" sz="2500" spc="25" strike="noStrike" u="none">
                <a:solidFill>
                  <a:srgbClr val="121278"/>
                </a:solidFill>
                <a:latin typeface="Tlab 돋움 레귤러 Bold"/>
                <a:ea typeface="Tlab 돋움 레귤러 Bold"/>
                <a:cs typeface="Tlab 돋움 레귤러 Bold"/>
                <a:sym typeface="Tlab 돋움 레귤러 Bold"/>
              </a:rPr>
              <a:t>기반 데이터</a:t>
            </a:r>
            <a:r>
              <a:rPr lang="en-US" b="true" sz="2500" spc="25" strike="noStrike" u="none">
                <a:solidFill>
                  <a:srgbClr val="121278"/>
                </a:solidFill>
                <a:latin typeface="Tlab 돋움 레귤러 Bold"/>
                <a:ea typeface="Tlab 돋움 레귤러 Bold"/>
                <a:cs typeface="Tlab 돋움 레귤러 Bold"/>
                <a:sym typeface="Tlab 돋움 레귤러 Bold"/>
              </a:rPr>
              <a:t> </a:t>
            </a:r>
            <a:r>
              <a:rPr lang="en-US" b="true" sz="2500" spc="25" strike="noStrike" u="none">
                <a:solidFill>
                  <a:srgbClr val="121278"/>
                </a:solidFill>
                <a:latin typeface="Tlab 돋움 레귤러 Bold"/>
                <a:ea typeface="Tlab 돋움 레귤러 Bold"/>
                <a:cs typeface="Tlab 돋움 레귤러 Bold"/>
                <a:sym typeface="Tlab 돋움 레귤러 Bold"/>
              </a:rPr>
              <a:t>품질 평가</a:t>
            </a:r>
          </a:p>
        </p:txBody>
      </p:sp>
      <p:sp>
        <p:nvSpPr>
          <p:cNvPr name="TextBox 20" id="20"/>
          <p:cNvSpPr txBox="true"/>
          <p:nvPr/>
        </p:nvSpPr>
        <p:spPr>
          <a:xfrm rot="0">
            <a:off x="1815647" y="2811450"/>
            <a:ext cx="2992413" cy="573405"/>
          </a:xfrm>
          <a:prstGeom prst="rect">
            <a:avLst/>
          </a:prstGeom>
        </p:spPr>
        <p:txBody>
          <a:bodyPr anchor="t" rtlCol="false" tIns="0" lIns="0" bIns="0" rIns="0">
            <a:spAutoFit/>
          </a:bodyPr>
          <a:lstStyle/>
          <a:p>
            <a:pPr algn="ctr">
              <a:lnSpc>
                <a:spcPts val="4620"/>
              </a:lnSpc>
              <a:spcBef>
                <a:spcPct val="0"/>
              </a:spcBef>
            </a:pPr>
            <a:r>
              <a:rPr lang="en-US" sz="3300">
                <a:solidFill>
                  <a:srgbClr val="004AAD"/>
                </a:solidFill>
                <a:latin typeface="210 디딤고딕"/>
                <a:ea typeface="210 디딤고딕"/>
                <a:cs typeface="210 디딤고딕"/>
                <a:sym typeface="210 디딤고딕"/>
              </a:rPr>
              <a:t>면접관 특징 분석</a:t>
            </a:r>
          </a:p>
        </p:txBody>
      </p:sp>
      <p:grpSp>
        <p:nvGrpSpPr>
          <p:cNvPr name="Group 21" id="21"/>
          <p:cNvGrpSpPr/>
          <p:nvPr/>
        </p:nvGrpSpPr>
        <p:grpSpPr>
          <a:xfrm rot="0">
            <a:off x="8106234" y="1079896"/>
            <a:ext cx="1578153" cy="707835"/>
            <a:chOff x="0" y="0"/>
            <a:chExt cx="929365" cy="416840"/>
          </a:xfrm>
        </p:grpSpPr>
        <p:sp>
          <p:nvSpPr>
            <p:cNvPr name="Freeform 22" id="22"/>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23" id="23"/>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4" id="24"/>
          <p:cNvSpPr/>
          <p:nvPr/>
        </p:nvSpPr>
        <p:spPr>
          <a:xfrm flipV="true">
            <a:off x="8098237" y="1480141"/>
            <a:ext cx="1586150" cy="0"/>
          </a:xfrm>
          <a:prstGeom prst="line">
            <a:avLst/>
          </a:prstGeom>
          <a:ln cap="flat" w="9525">
            <a:solidFill>
              <a:srgbClr val="1FB5FF"/>
            </a:solidFill>
            <a:prstDash val="sysDash"/>
            <a:headEnd type="none" len="sm" w="sm"/>
            <a:tailEnd type="none" len="sm" w="sm"/>
          </a:ln>
        </p:spPr>
      </p:sp>
      <p:grpSp>
        <p:nvGrpSpPr>
          <p:cNvPr name="Group 25" id="25"/>
          <p:cNvGrpSpPr/>
          <p:nvPr/>
        </p:nvGrpSpPr>
        <p:grpSpPr>
          <a:xfrm rot="0">
            <a:off x="9865902" y="1079896"/>
            <a:ext cx="1578153" cy="707835"/>
            <a:chOff x="0" y="0"/>
            <a:chExt cx="929365" cy="416840"/>
          </a:xfrm>
        </p:grpSpPr>
        <p:sp>
          <p:nvSpPr>
            <p:cNvPr name="Freeform 26" id="26"/>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41BFD5"/>
              </a:solidFill>
              <a:prstDash val="solid"/>
              <a:miter/>
            </a:ln>
          </p:spPr>
        </p:sp>
        <p:sp>
          <p:nvSpPr>
            <p:cNvPr name="TextBox 27" id="27"/>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8" id="28"/>
          <p:cNvSpPr/>
          <p:nvPr/>
        </p:nvSpPr>
        <p:spPr>
          <a:xfrm flipV="true">
            <a:off x="9857905" y="1480141"/>
            <a:ext cx="1586150" cy="0"/>
          </a:xfrm>
          <a:prstGeom prst="line">
            <a:avLst/>
          </a:prstGeom>
          <a:ln cap="flat" w="9525">
            <a:solidFill>
              <a:srgbClr val="1FB5FF"/>
            </a:solidFill>
            <a:prstDash val="sysDash"/>
            <a:headEnd type="none" len="sm" w="sm"/>
            <a:tailEnd type="none" len="sm" w="sm"/>
          </a:ln>
        </p:spPr>
      </p:sp>
      <p:grpSp>
        <p:nvGrpSpPr>
          <p:cNvPr name="Group 29" id="29"/>
          <p:cNvGrpSpPr/>
          <p:nvPr/>
        </p:nvGrpSpPr>
        <p:grpSpPr>
          <a:xfrm rot="0">
            <a:off x="11624641" y="1075592"/>
            <a:ext cx="1578153" cy="707835"/>
            <a:chOff x="0" y="0"/>
            <a:chExt cx="929365" cy="416840"/>
          </a:xfrm>
        </p:grpSpPr>
        <p:sp>
          <p:nvSpPr>
            <p:cNvPr name="Freeform 30" id="30"/>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31" id="31"/>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32" id="32"/>
          <p:cNvSpPr/>
          <p:nvPr/>
        </p:nvSpPr>
        <p:spPr>
          <a:xfrm flipV="true">
            <a:off x="11616644" y="1475838"/>
            <a:ext cx="1586150" cy="0"/>
          </a:xfrm>
          <a:prstGeom prst="line">
            <a:avLst/>
          </a:prstGeom>
          <a:ln cap="flat" w="9525">
            <a:solidFill>
              <a:srgbClr val="1FB5FF"/>
            </a:solidFill>
            <a:prstDash val="sysDash"/>
            <a:headEnd type="none" len="sm" w="sm"/>
            <a:tailEnd type="none" len="sm" w="sm"/>
          </a:ln>
        </p:spPr>
      </p:sp>
      <p:sp>
        <p:nvSpPr>
          <p:cNvPr name="TextBox 33" id="33"/>
          <p:cNvSpPr txBox="true"/>
          <p:nvPr/>
        </p:nvSpPr>
        <p:spPr>
          <a:xfrm rot="0">
            <a:off x="8276111" y="1513479"/>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34" id="34"/>
          <p:cNvSpPr txBox="true"/>
          <p:nvPr/>
        </p:nvSpPr>
        <p:spPr>
          <a:xfrm rot="0">
            <a:off x="8106234" y="1193690"/>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공고 자동화</a:t>
            </a:r>
          </a:p>
        </p:txBody>
      </p:sp>
      <p:sp>
        <p:nvSpPr>
          <p:cNvPr name="TextBox 35" id="35"/>
          <p:cNvSpPr txBox="true"/>
          <p:nvPr/>
        </p:nvSpPr>
        <p:spPr>
          <a:xfrm rot="0">
            <a:off x="10035779" y="1513479"/>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36" id="36"/>
          <p:cNvSpPr txBox="true"/>
          <p:nvPr/>
        </p:nvSpPr>
        <p:spPr>
          <a:xfrm rot="0">
            <a:off x="9865902" y="1193690"/>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면접관 배정</a:t>
            </a:r>
          </a:p>
        </p:txBody>
      </p:sp>
      <p:sp>
        <p:nvSpPr>
          <p:cNvPr name="TextBox 37" id="37"/>
          <p:cNvSpPr txBox="true"/>
          <p:nvPr/>
        </p:nvSpPr>
        <p:spPr>
          <a:xfrm rot="0">
            <a:off x="11794518" y="1509175"/>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38" id="38"/>
          <p:cNvSpPr txBox="true"/>
          <p:nvPr/>
        </p:nvSpPr>
        <p:spPr>
          <a:xfrm rot="0">
            <a:off x="11624641" y="1189386"/>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이력서 표절 검사</a:t>
            </a:r>
          </a:p>
        </p:txBody>
      </p:sp>
      <p:sp>
        <p:nvSpPr>
          <p:cNvPr name="TextBox 39" id="39"/>
          <p:cNvSpPr txBox="true"/>
          <p:nvPr/>
        </p:nvSpPr>
        <p:spPr>
          <a:xfrm rot="0">
            <a:off x="13375383" y="1108420"/>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3" id="3"/>
          <p:cNvSpPr/>
          <p:nvPr/>
        </p:nvSpPr>
        <p:spPr>
          <a:xfrm flipV="true">
            <a:off x="8895310" y="1787731"/>
            <a:ext cx="0" cy="288956"/>
          </a:xfrm>
          <a:prstGeom prst="line">
            <a:avLst/>
          </a:prstGeom>
          <a:ln cap="flat" w="9525">
            <a:solidFill>
              <a:srgbClr val="1FB5FF"/>
            </a:solidFill>
            <a:prstDash val="sysDash"/>
            <a:headEnd type="none" len="sm" w="sm"/>
            <a:tailEnd type="none" len="sm" w="sm"/>
          </a:ln>
        </p:spPr>
      </p:sp>
      <p:sp>
        <p:nvSpPr>
          <p:cNvPr name="TextBox 4" id="4"/>
          <p:cNvSpPr txBox="true"/>
          <p:nvPr/>
        </p:nvSpPr>
        <p:spPr>
          <a:xfrm rot="0">
            <a:off x="1612825" y="1649170"/>
            <a:ext cx="8428581"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a:t>
            </a:r>
            <a:r>
              <a:rPr lang="en-US" sz="5600">
                <a:solidFill>
                  <a:srgbClr val="004AAD"/>
                </a:solidFill>
                <a:latin typeface="TDTD원고딕"/>
                <a:ea typeface="TDTD원고딕"/>
                <a:cs typeface="TDTD원고딕"/>
                <a:sym typeface="TDTD원고딕"/>
              </a:rPr>
              <a:t> 면접관 배정</a:t>
            </a:r>
          </a:p>
        </p:txBody>
      </p:sp>
      <p:grpSp>
        <p:nvGrpSpPr>
          <p:cNvPr name="Group 5" id="5"/>
          <p:cNvGrpSpPr/>
          <p:nvPr/>
        </p:nvGrpSpPr>
        <p:grpSpPr>
          <a:xfrm rot="2700000">
            <a:off x="8853281" y="2094332"/>
            <a:ext cx="85198" cy="85198"/>
            <a:chOff x="0" y="0"/>
            <a:chExt cx="50173" cy="50173"/>
          </a:xfrm>
        </p:grpSpPr>
        <p:sp>
          <p:nvSpPr>
            <p:cNvPr name="Freeform 6" id="6"/>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7" id="7"/>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8106234" y="1079896"/>
            <a:ext cx="1578153" cy="707835"/>
            <a:chOff x="0" y="0"/>
            <a:chExt cx="929365" cy="416840"/>
          </a:xfrm>
        </p:grpSpPr>
        <p:sp>
          <p:nvSpPr>
            <p:cNvPr name="Freeform 9" id="9"/>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10" id="10"/>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1" id="11"/>
          <p:cNvSpPr/>
          <p:nvPr/>
        </p:nvSpPr>
        <p:spPr>
          <a:xfrm flipV="true">
            <a:off x="8098237" y="1480141"/>
            <a:ext cx="1586150" cy="0"/>
          </a:xfrm>
          <a:prstGeom prst="line">
            <a:avLst/>
          </a:prstGeom>
          <a:ln cap="flat" w="9525">
            <a:solidFill>
              <a:srgbClr val="1FB5FF"/>
            </a:solidFill>
            <a:prstDash val="sysDash"/>
            <a:headEnd type="none" len="sm" w="sm"/>
            <a:tailEnd type="none" len="sm" w="sm"/>
          </a:ln>
        </p:spPr>
      </p:sp>
      <p:sp>
        <p:nvSpPr>
          <p:cNvPr name="AutoShape 12" id="12"/>
          <p:cNvSpPr/>
          <p:nvPr/>
        </p:nvSpPr>
        <p:spPr>
          <a:xfrm flipV="true">
            <a:off x="10654978" y="1787731"/>
            <a:ext cx="0" cy="288956"/>
          </a:xfrm>
          <a:prstGeom prst="line">
            <a:avLst/>
          </a:prstGeom>
          <a:ln cap="flat" w="9525">
            <a:solidFill>
              <a:srgbClr val="1FB5FF"/>
            </a:solidFill>
            <a:prstDash val="sysDash"/>
            <a:headEnd type="none" len="sm" w="sm"/>
            <a:tailEnd type="none" len="sm" w="sm"/>
          </a:ln>
        </p:spPr>
      </p:sp>
      <p:grpSp>
        <p:nvGrpSpPr>
          <p:cNvPr name="Group 13" id="13"/>
          <p:cNvGrpSpPr/>
          <p:nvPr/>
        </p:nvGrpSpPr>
        <p:grpSpPr>
          <a:xfrm rot="2700000">
            <a:off x="10612949" y="2094332"/>
            <a:ext cx="85198" cy="85198"/>
            <a:chOff x="0" y="0"/>
            <a:chExt cx="50173" cy="50173"/>
          </a:xfrm>
        </p:grpSpPr>
        <p:sp>
          <p:nvSpPr>
            <p:cNvPr name="Freeform 14" id="14"/>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5" id="15"/>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9865902" y="1079896"/>
            <a:ext cx="1578153" cy="707835"/>
            <a:chOff x="0" y="0"/>
            <a:chExt cx="929365" cy="416840"/>
          </a:xfrm>
        </p:grpSpPr>
        <p:sp>
          <p:nvSpPr>
            <p:cNvPr name="Freeform 17" id="17"/>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41BFD5"/>
              </a:solidFill>
              <a:prstDash val="solid"/>
              <a:miter/>
            </a:ln>
          </p:spPr>
        </p:sp>
        <p:sp>
          <p:nvSpPr>
            <p:cNvPr name="TextBox 18" id="18"/>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9" id="19"/>
          <p:cNvSpPr/>
          <p:nvPr/>
        </p:nvSpPr>
        <p:spPr>
          <a:xfrm flipV="true">
            <a:off x="9857905" y="1480141"/>
            <a:ext cx="1586150" cy="0"/>
          </a:xfrm>
          <a:prstGeom prst="line">
            <a:avLst/>
          </a:prstGeom>
          <a:ln cap="flat" w="9525">
            <a:solidFill>
              <a:srgbClr val="1FB5FF"/>
            </a:solidFill>
            <a:prstDash val="sysDash"/>
            <a:headEnd type="none" len="sm" w="sm"/>
            <a:tailEnd type="none" len="sm" w="sm"/>
          </a:ln>
        </p:spPr>
      </p:sp>
      <p:sp>
        <p:nvSpPr>
          <p:cNvPr name="AutoShape 20" id="20"/>
          <p:cNvSpPr/>
          <p:nvPr/>
        </p:nvSpPr>
        <p:spPr>
          <a:xfrm flipV="true">
            <a:off x="12413717" y="1783428"/>
            <a:ext cx="0" cy="288956"/>
          </a:xfrm>
          <a:prstGeom prst="line">
            <a:avLst/>
          </a:prstGeom>
          <a:ln cap="flat" w="9525">
            <a:solidFill>
              <a:srgbClr val="1FB5FF"/>
            </a:solidFill>
            <a:prstDash val="sysDash"/>
            <a:headEnd type="none" len="sm" w="sm"/>
            <a:tailEnd type="none" len="sm" w="sm"/>
          </a:ln>
        </p:spPr>
      </p:sp>
      <p:grpSp>
        <p:nvGrpSpPr>
          <p:cNvPr name="Group 21" id="21"/>
          <p:cNvGrpSpPr/>
          <p:nvPr/>
        </p:nvGrpSpPr>
        <p:grpSpPr>
          <a:xfrm rot="2700000">
            <a:off x="12371688" y="2090029"/>
            <a:ext cx="85198" cy="85198"/>
            <a:chOff x="0" y="0"/>
            <a:chExt cx="50173" cy="50173"/>
          </a:xfrm>
        </p:grpSpPr>
        <p:sp>
          <p:nvSpPr>
            <p:cNvPr name="Freeform 22" id="22"/>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3" id="23"/>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11624641" y="1075592"/>
            <a:ext cx="1578153" cy="707835"/>
            <a:chOff x="0" y="0"/>
            <a:chExt cx="929365" cy="416840"/>
          </a:xfrm>
        </p:grpSpPr>
        <p:sp>
          <p:nvSpPr>
            <p:cNvPr name="Freeform 25" id="25"/>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26" id="26"/>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7" id="27"/>
          <p:cNvSpPr/>
          <p:nvPr/>
        </p:nvSpPr>
        <p:spPr>
          <a:xfrm flipV="true">
            <a:off x="11616644" y="1475838"/>
            <a:ext cx="1586150" cy="0"/>
          </a:xfrm>
          <a:prstGeom prst="line">
            <a:avLst/>
          </a:prstGeom>
          <a:ln cap="flat" w="9525">
            <a:solidFill>
              <a:srgbClr val="1FB5FF"/>
            </a:solidFill>
            <a:prstDash val="sysDash"/>
            <a:headEnd type="none" len="sm" w="sm"/>
            <a:tailEnd type="none" len="sm" w="sm"/>
          </a:ln>
        </p:spPr>
      </p:sp>
      <p:sp>
        <p:nvSpPr>
          <p:cNvPr name="Freeform 28" id="28"/>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3"/>
            <a:stretch>
              <a:fillRect l="0" t="-47685" r="0" b="-48823"/>
            </a:stretch>
          </a:blipFill>
        </p:spPr>
      </p:sp>
      <p:sp>
        <p:nvSpPr>
          <p:cNvPr name="Freeform 29" id="29"/>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4"/>
            <a:stretch>
              <a:fillRect l="0" t="-62703" r="0" b="-99999"/>
            </a:stretch>
          </a:blipFill>
        </p:spPr>
      </p:sp>
      <p:sp>
        <p:nvSpPr>
          <p:cNvPr name="Freeform 30" id="30"/>
          <p:cNvSpPr/>
          <p:nvPr/>
        </p:nvSpPr>
        <p:spPr>
          <a:xfrm flipH="false" flipV="false" rot="0">
            <a:off x="11028883" y="2621355"/>
            <a:ext cx="5352767" cy="6962950"/>
          </a:xfrm>
          <a:custGeom>
            <a:avLst/>
            <a:gdLst/>
            <a:ahLst/>
            <a:cxnLst/>
            <a:rect r="r" b="b" t="t" l="l"/>
            <a:pathLst>
              <a:path h="6962950" w="5352767">
                <a:moveTo>
                  <a:pt x="0" y="0"/>
                </a:moveTo>
                <a:lnTo>
                  <a:pt x="5352767" y="0"/>
                </a:lnTo>
                <a:lnTo>
                  <a:pt x="5352767" y="6962950"/>
                </a:lnTo>
                <a:lnTo>
                  <a:pt x="0" y="6962950"/>
                </a:lnTo>
                <a:lnTo>
                  <a:pt x="0" y="0"/>
                </a:lnTo>
                <a:close/>
              </a:path>
            </a:pathLst>
          </a:custGeom>
          <a:blipFill>
            <a:blip r:embed="rId5"/>
            <a:stretch>
              <a:fillRect l="0" t="0" r="0" b="0"/>
            </a:stretch>
          </a:blipFill>
        </p:spPr>
      </p:sp>
      <p:sp>
        <p:nvSpPr>
          <p:cNvPr name="TextBox 31" id="31"/>
          <p:cNvSpPr txBox="true"/>
          <p:nvPr/>
        </p:nvSpPr>
        <p:spPr>
          <a:xfrm rot="0">
            <a:off x="8276111" y="1513479"/>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32" id="32"/>
          <p:cNvSpPr txBox="true"/>
          <p:nvPr/>
        </p:nvSpPr>
        <p:spPr>
          <a:xfrm rot="0">
            <a:off x="8106234" y="1193690"/>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공고 자동화</a:t>
            </a:r>
          </a:p>
        </p:txBody>
      </p:sp>
      <p:sp>
        <p:nvSpPr>
          <p:cNvPr name="TextBox 33" id="33"/>
          <p:cNvSpPr txBox="true"/>
          <p:nvPr/>
        </p:nvSpPr>
        <p:spPr>
          <a:xfrm rot="0">
            <a:off x="10035779" y="1513479"/>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34" id="34"/>
          <p:cNvSpPr txBox="true"/>
          <p:nvPr/>
        </p:nvSpPr>
        <p:spPr>
          <a:xfrm rot="0">
            <a:off x="9865902" y="1193690"/>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면접관 배정</a:t>
            </a:r>
          </a:p>
        </p:txBody>
      </p:sp>
      <p:sp>
        <p:nvSpPr>
          <p:cNvPr name="TextBox 35" id="35"/>
          <p:cNvSpPr txBox="true"/>
          <p:nvPr/>
        </p:nvSpPr>
        <p:spPr>
          <a:xfrm rot="0">
            <a:off x="11794518" y="1509175"/>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36" id="36"/>
          <p:cNvSpPr txBox="true"/>
          <p:nvPr/>
        </p:nvSpPr>
        <p:spPr>
          <a:xfrm rot="0">
            <a:off x="11624641" y="1189386"/>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이력서 표절 검사</a:t>
            </a:r>
          </a:p>
        </p:txBody>
      </p:sp>
      <p:sp>
        <p:nvSpPr>
          <p:cNvPr name="TextBox 37" id="37"/>
          <p:cNvSpPr txBox="true"/>
          <p:nvPr/>
        </p:nvSpPr>
        <p:spPr>
          <a:xfrm rot="0">
            <a:off x="13375383" y="1108420"/>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38" id="38"/>
          <p:cNvSpPr txBox="true"/>
          <p:nvPr/>
        </p:nvSpPr>
        <p:spPr>
          <a:xfrm rot="0">
            <a:off x="1815647" y="2811450"/>
            <a:ext cx="2992413" cy="573405"/>
          </a:xfrm>
          <a:prstGeom prst="rect">
            <a:avLst/>
          </a:prstGeom>
        </p:spPr>
        <p:txBody>
          <a:bodyPr anchor="t" rtlCol="false" tIns="0" lIns="0" bIns="0" rIns="0">
            <a:spAutoFit/>
          </a:bodyPr>
          <a:lstStyle/>
          <a:p>
            <a:pPr algn="ctr">
              <a:lnSpc>
                <a:spcPts val="4620"/>
              </a:lnSpc>
              <a:spcBef>
                <a:spcPct val="0"/>
              </a:spcBef>
            </a:pPr>
            <a:r>
              <a:rPr lang="en-US" sz="3300">
                <a:solidFill>
                  <a:srgbClr val="004AAD"/>
                </a:solidFill>
                <a:latin typeface="210 디딤고딕"/>
                <a:ea typeface="210 디딤고딕"/>
                <a:cs typeface="210 디딤고딕"/>
                <a:sym typeface="210 디딤고딕"/>
              </a:rPr>
              <a:t>면접관 자동 배정</a:t>
            </a:r>
          </a:p>
        </p:txBody>
      </p:sp>
      <p:sp>
        <p:nvSpPr>
          <p:cNvPr name="TextBox 39" id="39"/>
          <p:cNvSpPr txBox="true"/>
          <p:nvPr/>
        </p:nvSpPr>
        <p:spPr>
          <a:xfrm rot="0">
            <a:off x="1456987" y="4127805"/>
            <a:ext cx="7687013" cy="2828924"/>
          </a:xfrm>
          <a:prstGeom prst="rect">
            <a:avLst/>
          </a:prstGeom>
        </p:spPr>
        <p:txBody>
          <a:bodyPr anchor="t" rtlCol="false" tIns="0" lIns="0" bIns="0" rIns="0">
            <a:spAutoFit/>
          </a:bodyPr>
          <a:lstStyle/>
          <a:p>
            <a:pPr algn="l" marL="539758" indent="-269879" lvl="1">
              <a:lnSpc>
                <a:spcPts val="3750"/>
              </a:lnSpc>
              <a:buFont typeface="Arial"/>
              <a:buChar char="•"/>
            </a:pPr>
            <a:r>
              <a:rPr lang="en-US" sz="2500" spc="25">
                <a:solidFill>
                  <a:srgbClr val="121278"/>
                </a:solidFill>
                <a:latin typeface="Tlab 돋움 레귤러"/>
                <a:ea typeface="Tlab 돋움 레귤러"/>
                <a:cs typeface="Tlab 돋움 레귤러"/>
                <a:sym typeface="Tlab 돋움 레귤러"/>
              </a:rPr>
              <a:t>모집 마감 시 자동</a:t>
            </a:r>
            <a:r>
              <a:rPr lang="en-US" sz="2500" spc="25" strike="noStrike" u="none">
                <a:solidFill>
                  <a:srgbClr val="121278"/>
                </a:solidFill>
                <a:latin typeface="Tlab 돋움 레귤러"/>
                <a:ea typeface="Tlab 돋움 레귤러"/>
                <a:cs typeface="Tlab 돋움 레귤러"/>
                <a:sym typeface="Tlab 돋움 레귤러"/>
              </a:rPr>
              <a:t> </a:t>
            </a:r>
            <a:r>
              <a:rPr lang="en-US" sz="2500" spc="25" strike="noStrike" u="none">
                <a:solidFill>
                  <a:srgbClr val="121278"/>
                </a:solidFill>
                <a:latin typeface="Tlab 돋움 레귤러"/>
                <a:ea typeface="Tlab 돋움 레귤러"/>
                <a:cs typeface="Tlab 돋움 레귤러"/>
                <a:sym typeface="Tlab 돋움 레귤러"/>
              </a:rPr>
              <a:t>배정</a:t>
            </a:r>
          </a:p>
          <a:p>
            <a:pPr algn="l" marL="539758" indent="-269879" lvl="1">
              <a:lnSpc>
                <a:spcPts val="3750"/>
              </a:lnSpc>
              <a:buFont typeface="Arial"/>
              <a:buChar char="•"/>
            </a:pPr>
            <a:r>
              <a:rPr lang="en-US" b="true" sz="2500" spc="25" strike="noStrike" u="none">
                <a:solidFill>
                  <a:srgbClr val="121278"/>
                </a:solidFill>
                <a:latin typeface="Tlab 돋움 레귤러 Bold"/>
                <a:ea typeface="Tlab 돋움 레귤러 Bold"/>
                <a:cs typeface="Tlab 돋움 레귤러 Bold"/>
                <a:sym typeface="Tlab 돋움 레귤러 Bold"/>
              </a:rPr>
              <a:t>수학 알고리즘 기반 밸런스 조합 → 편향 방지</a:t>
            </a:r>
          </a:p>
          <a:p>
            <a:pPr algn="l" marL="539758" indent="-269879" lvl="1">
              <a:lnSpc>
                <a:spcPts val="3750"/>
              </a:lnSpc>
              <a:buFont typeface="Arial"/>
              <a:buChar char="•"/>
            </a:pPr>
            <a:r>
              <a:rPr lang="en-US" sz="2500" spc="25" strike="noStrike" u="none">
                <a:solidFill>
                  <a:srgbClr val="121278"/>
                </a:solidFill>
                <a:latin typeface="Tlab 돋움 레귤러"/>
                <a:ea typeface="Tlab 돋움 레귤러"/>
                <a:cs typeface="Tlab 돋움 레귤러"/>
                <a:sym typeface="Tlab 돋움 레귤러"/>
              </a:rPr>
              <a:t>엄격도 분산,</a:t>
            </a:r>
            <a:r>
              <a:rPr lang="en-US" sz="2500" spc="25" strike="noStrike" u="none">
                <a:solidFill>
                  <a:srgbClr val="121278"/>
                </a:solidFill>
                <a:latin typeface="Tlab 돋움 레귤러"/>
                <a:ea typeface="Tlab 돋움 레귤러"/>
                <a:cs typeface="Tlab 돋움 레귤러"/>
                <a:sym typeface="Tlab 돋움 레귤러"/>
              </a:rPr>
              <a:t> </a:t>
            </a:r>
            <a:r>
              <a:rPr lang="en-US" sz="2500" spc="25" strike="noStrike" u="none">
                <a:solidFill>
                  <a:srgbClr val="121278"/>
                </a:solidFill>
                <a:latin typeface="Tlab 돋움 레귤러"/>
                <a:ea typeface="Tlab 돋움 레귤러"/>
                <a:cs typeface="Tlab 돋움 레귤러"/>
                <a:sym typeface="Tlab 돋움 레귤러"/>
              </a:rPr>
              <a:t>전문성</a:t>
            </a:r>
            <a:r>
              <a:rPr lang="en-US" sz="2500" spc="25" strike="noStrike" u="none">
                <a:solidFill>
                  <a:srgbClr val="121278"/>
                </a:solidFill>
                <a:latin typeface="Tlab 돋움 레귤러"/>
                <a:ea typeface="Tlab 돋움 레귤러"/>
                <a:cs typeface="Tlab 돋움 레귤러"/>
                <a:sym typeface="Tlab 돋움 레귤러"/>
              </a:rPr>
              <a:t> 커버리지 등 다중 지표 계산</a:t>
            </a:r>
          </a:p>
          <a:p>
            <a:pPr algn="l" marL="539758" indent="-269879" lvl="1">
              <a:lnSpc>
                <a:spcPts val="3750"/>
              </a:lnSpc>
              <a:buFont typeface="Arial"/>
              <a:buChar char="•"/>
            </a:pPr>
            <a:r>
              <a:rPr lang="en-US" sz="2500" spc="25" strike="noStrike" u="none">
                <a:solidFill>
                  <a:srgbClr val="121278"/>
                </a:solidFill>
                <a:latin typeface="Tlab 돋움 레귤러"/>
                <a:ea typeface="Tlab 돋움 레귤러"/>
                <a:cs typeface="Tlab 돋움 레귤러"/>
                <a:sym typeface="Tlab 돋움 레귤러"/>
              </a:rPr>
              <a:t>동일 </a:t>
            </a:r>
            <a:r>
              <a:rPr lang="en-US" sz="2500" spc="25" strike="noStrike" u="none">
                <a:solidFill>
                  <a:srgbClr val="121278"/>
                </a:solidFill>
                <a:latin typeface="Tlab 돋움 레귤러"/>
                <a:ea typeface="Tlab 돋움 레귤러"/>
                <a:cs typeface="Tlab 돋움 레귤러"/>
                <a:sym typeface="Tlab 돋움 레귤러"/>
              </a:rPr>
              <a:t>부서 2명, 인사팀 1명</a:t>
            </a:r>
          </a:p>
          <a:p>
            <a:pPr algn="l" marL="539758" indent="-269879" lvl="1">
              <a:lnSpc>
                <a:spcPts val="3750"/>
              </a:lnSpc>
              <a:buFont typeface="Arial"/>
              <a:buChar char="•"/>
            </a:pPr>
            <a:r>
              <a:rPr lang="en-US" sz="2500" spc="25" strike="noStrike" u="none">
                <a:solidFill>
                  <a:srgbClr val="121278"/>
                </a:solidFill>
                <a:latin typeface="Tlab 돋움 레귤러"/>
                <a:ea typeface="Tlab 돋움 레귤러"/>
                <a:cs typeface="Tlab 돋움 레귤러"/>
                <a:sym typeface="Tlab 돋움 레귤러"/>
              </a:rPr>
              <a:t>최적화</a:t>
            </a:r>
            <a:r>
              <a:rPr lang="en-US" sz="2500" spc="25" strike="noStrike" u="none">
                <a:solidFill>
                  <a:srgbClr val="121278"/>
                </a:solidFill>
                <a:latin typeface="Tlab 돋움 레귤러"/>
                <a:ea typeface="Tlab 돋움 레귤러"/>
                <a:cs typeface="Tlab 돋움 레귤러"/>
                <a:sym typeface="Tlab 돋움 레귤러"/>
              </a:rPr>
              <a:t> 실패</a:t>
            </a:r>
            <a:r>
              <a:rPr lang="en-US" sz="2500" spc="25" strike="noStrike" u="none">
                <a:solidFill>
                  <a:srgbClr val="121278"/>
                </a:solidFill>
                <a:latin typeface="Tlab 돋움 레귤러"/>
                <a:ea typeface="Tlab 돋움 레귤러"/>
                <a:cs typeface="Tlab 돋움 레귤러"/>
                <a:sym typeface="Tlab 돋움 레귤러"/>
              </a:rPr>
              <a:t> </a:t>
            </a:r>
            <a:r>
              <a:rPr lang="en-US" sz="2500" spc="25" strike="noStrike" u="none">
                <a:solidFill>
                  <a:srgbClr val="121278"/>
                </a:solidFill>
                <a:latin typeface="Tlab 돋움 레귤러"/>
                <a:ea typeface="Tlab 돋움 레귤러"/>
                <a:cs typeface="Tlab 돋움 레귤러"/>
                <a:sym typeface="Tlab 돋움 레귤러"/>
              </a:rPr>
              <a:t>시 랜덤</a:t>
            </a:r>
            <a:r>
              <a:rPr lang="en-US" sz="2500" spc="25" strike="noStrike" u="none">
                <a:solidFill>
                  <a:srgbClr val="121278"/>
                </a:solidFill>
                <a:latin typeface="Tlab 돋움 레귤러"/>
                <a:ea typeface="Tlab 돋움 레귤러"/>
                <a:cs typeface="Tlab 돋움 레귤러"/>
                <a:sym typeface="Tlab 돋움 레귤러"/>
              </a:rPr>
              <a:t> </a:t>
            </a:r>
            <a:r>
              <a:rPr lang="en-US" sz="2500" spc="25" strike="noStrike" u="none">
                <a:solidFill>
                  <a:srgbClr val="121278"/>
                </a:solidFill>
                <a:latin typeface="Tlab 돋움 레귤러"/>
                <a:ea typeface="Tlab 돋움 레귤러"/>
                <a:cs typeface="Tlab 돋움 레귤러"/>
                <a:sym typeface="Tlab 돋움 레귤러"/>
              </a:rPr>
              <a:t>선택 폴백</a:t>
            </a:r>
          </a:p>
          <a:p>
            <a:pPr algn="l">
              <a:lnSpc>
                <a:spcPts val="3750"/>
              </a:lnSpc>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AutoShape 3" id="3"/>
          <p:cNvSpPr/>
          <p:nvPr/>
        </p:nvSpPr>
        <p:spPr>
          <a:xfrm flipV="true">
            <a:off x="8895310" y="1787731"/>
            <a:ext cx="0" cy="288956"/>
          </a:xfrm>
          <a:prstGeom prst="line">
            <a:avLst/>
          </a:prstGeom>
          <a:ln cap="flat" w="9525">
            <a:solidFill>
              <a:srgbClr val="1FB5FF"/>
            </a:solidFill>
            <a:prstDash val="sysDash"/>
            <a:headEnd type="none" len="sm" w="sm"/>
            <a:tailEnd type="none" len="sm" w="sm"/>
          </a:ln>
        </p:spPr>
      </p:sp>
      <p:sp>
        <p:nvSpPr>
          <p:cNvPr name="TextBox 4" id="4"/>
          <p:cNvSpPr txBox="true"/>
          <p:nvPr/>
        </p:nvSpPr>
        <p:spPr>
          <a:xfrm rot="0">
            <a:off x="1612825" y="1649170"/>
            <a:ext cx="8428581"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a:t>
            </a:r>
            <a:r>
              <a:rPr lang="en-US" sz="5600">
                <a:solidFill>
                  <a:srgbClr val="004AAD"/>
                </a:solidFill>
                <a:latin typeface="TDTD원고딕"/>
                <a:ea typeface="TDTD원고딕"/>
                <a:cs typeface="TDTD원고딕"/>
                <a:sym typeface="TDTD원고딕"/>
              </a:rPr>
              <a:t> 최종 보고서</a:t>
            </a:r>
          </a:p>
        </p:txBody>
      </p:sp>
      <p:grpSp>
        <p:nvGrpSpPr>
          <p:cNvPr name="Group 5" id="5"/>
          <p:cNvGrpSpPr/>
          <p:nvPr/>
        </p:nvGrpSpPr>
        <p:grpSpPr>
          <a:xfrm rot="2700000">
            <a:off x="8853281" y="2094332"/>
            <a:ext cx="85198" cy="85198"/>
            <a:chOff x="0" y="0"/>
            <a:chExt cx="50173" cy="50173"/>
          </a:xfrm>
        </p:grpSpPr>
        <p:sp>
          <p:nvSpPr>
            <p:cNvPr name="Freeform 6" id="6"/>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7" id="7"/>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8106234" y="1079896"/>
            <a:ext cx="1578153" cy="707835"/>
            <a:chOff x="0" y="0"/>
            <a:chExt cx="929365" cy="416840"/>
          </a:xfrm>
        </p:grpSpPr>
        <p:sp>
          <p:nvSpPr>
            <p:cNvPr name="Freeform 9" id="9"/>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10" id="10"/>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1" id="11"/>
          <p:cNvSpPr/>
          <p:nvPr/>
        </p:nvSpPr>
        <p:spPr>
          <a:xfrm flipV="true">
            <a:off x="8098237" y="1480141"/>
            <a:ext cx="1586150" cy="0"/>
          </a:xfrm>
          <a:prstGeom prst="line">
            <a:avLst/>
          </a:prstGeom>
          <a:ln cap="flat" w="9525">
            <a:solidFill>
              <a:srgbClr val="1FB5FF"/>
            </a:solidFill>
            <a:prstDash val="sysDash"/>
            <a:headEnd type="none" len="sm" w="sm"/>
            <a:tailEnd type="none" len="sm" w="sm"/>
          </a:ln>
        </p:spPr>
      </p:sp>
      <p:sp>
        <p:nvSpPr>
          <p:cNvPr name="AutoShape 12" id="12"/>
          <p:cNvSpPr/>
          <p:nvPr/>
        </p:nvSpPr>
        <p:spPr>
          <a:xfrm flipV="true">
            <a:off x="10654978" y="1787731"/>
            <a:ext cx="0" cy="288956"/>
          </a:xfrm>
          <a:prstGeom prst="line">
            <a:avLst/>
          </a:prstGeom>
          <a:ln cap="flat" w="9525">
            <a:solidFill>
              <a:srgbClr val="1FB5FF"/>
            </a:solidFill>
            <a:prstDash val="sysDash"/>
            <a:headEnd type="none" len="sm" w="sm"/>
            <a:tailEnd type="none" len="sm" w="sm"/>
          </a:ln>
        </p:spPr>
      </p:sp>
      <p:grpSp>
        <p:nvGrpSpPr>
          <p:cNvPr name="Group 13" id="13"/>
          <p:cNvGrpSpPr/>
          <p:nvPr/>
        </p:nvGrpSpPr>
        <p:grpSpPr>
          <a:xfrm rot="2700000">
            <a:off x="10612949" y="2094332"/>
            <a:ext cx="85198" cy="85198"/>
            <a:chOff x="0" y="0"/>
            <a:chExt cx="50173" cy="50173"/>
          </a:xfrm>
        </p:grpSpPr>
        <p:sp>
          <p:nvSpPr>
            <p:cNvPr name="Freeform 14" id="14"/>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15" id="15"/>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9865902" y="1079896"/>
            <a:ext cx="1578153" cy="707835"/>
            <a:chOff x="0" y="0"/>
            <a:chExt cx="929365" cy="416840"/>
          </a:xfrm>
        </p:grpSpPr>
        <p:sp>
          <p:nvSpPr>
            <p:cNvPr name="Freeform 17" id="17"/>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66675" cap="sq">
              <a:solidFill>
                <a:srgbClr val="41BFD5"/>
              </a:solidFill>
              <a:prstDash val="solid"/>
              <a:miter/>
            </a:ln>
          </p:spPr>
        </p:sp>
        <p:sp>
          <p:nvSpPr>
            <p:cNvPr name="TextBox 18" id="18"/>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19" id="19"/>
          <p:cNvSpPr/>
          <p:nvPr/>
        </p:nvSpPr>
        <p:spPr>
          <a:xfrm flipV="true">
            <a:off x="9857905" y="1480141"/>
            <a:ext cx="1586150" cy="0"/>
          </a:xfrm>
          <a:prstGeom prst="line">
            <a:avLst/>
          </a:prstGeom>
          <a:ln cap="flat" w="9525">
            <a:solidFill>
              <a:srgbClr val="1FB5FF"/>
            </a:solidFill>
            <a:prstDash val="sysDash"/>
            <a:headEnd type="none" len="sm" w="sm"/>
            <a:tailEnd type="none" len="sm" w="sm"/>
          </a:ln>
        </p:spPr>
      </p:sp>
      <p:sp>
        <p:nvSpPr>
          <p:cNvPr name="AutoShape 20" id="20"/>
          <p:cNvSpPr/>
          <p:nvPr/>
        </p:nvSpPr>
        <p:spPr>
          <a:xfrm flipV="true">
            <a:off x="12413717" y="1783428"/>
            <a:ext cx="0" cy="288956"/>
          </a:xfrm>
          <a:prstGeom prst="line">
            <a:avLst/>
          </a:prstGeom>
          <a:ln cap="flat" w="9525">
            <a:solidFill>
              <a:srgbClr val="1FB5FF"/>
            </a:solidFill>
            <a:prstDash val="sysDash"/>
            <a:headEnd type="none" len="sm" w="sm"/>
            <a:tailEnd type="none" len="sm" w="sm"/>
          </a:ln>
        </p:spPr>
      </p:sp>
      <p:grpSp>
        <p:nvGrpSpPr>
          <p:cNvPr name="Group 21" id="21"/>
          <p:cNvGrpSpPr/>
          <p:nvPr/>
        </p:nvGrpSpPr>
        <p:grpSpPr>
          <a:xfrm rot="2700000">
            <a:off x="12371688" y="2090029"/>
            <a:ext cx="85198" cy="85198"/>
            <a:chOff x="0" y="0"/>
            <a:chExt cx="50173" cy="50173"/>
          </a:xfrm>
        </p:grpSpPr>
        <p:sp>
          <p:nvSpPr>
            <p:cNvPr name="Freeform 22" id="22"/>
            <p:cNvSpPr/>
            <p:nvPr/>
          </p:nvSpPr>
          <p:spPr>
            <a:xfrm flipH="false" flipV="false" rot="0">
              <a:off x="0" y="0"/>
              <a:ext cx="50173" cy="50173"/>
            </a:xfrm>
            <a:custGeom>
              <a:avLst/>
              <a:gdLst/>
              <a:ahLst/>
              <a:cxnLst/>
              <a:rect r="r" b="b" t="t" l="l"/>
              <a:pathLst>
                <a:path h="50173" w="50173">
                  <a:moveTo>
                    <a:pt x="0" y="0"/>
                  </a:moveTo>
                  <a:lnTo>
                    <a:pt x="50173" y="0"/>
                  </a:lnTo>
                  <a:lnTo>
                    <a:pt x="50173" y="50173"/>
                  </a:lnTo>
                  <a:lnTo>
                    <a:pt x="0" y="50173"/>
                  </a:lnTo>
                  <a:close/>
                </a:path>
              </a:pathLst>
            </a:custGeom>
            <a:solidFill>
              <a:srgbClr val="FFFFFF"/>
            </a:solidFill>
            <a:ln w="19050" cap="sq">
              <a:solidFill>
                <a:srgbClr val="1FB5FF"/>
              </a:solidFill>
              <a:prstDash val="solid"/>
              <a:miter/>
            </a:ln>
          </p:spPr>
        </p:sp>
        <p:sp>
          <p:nvSpPr>
            <p:cNvPr name="TextBox 23" id="23"/>
            <p:cNvSpPr txBox="true"/>
            <p:nvPr/>
          </p:nvSpPr>
          <p:spPr>
            <a:xfrm>
              <a:off x="0" y="-47625"/>
              <a:ext cx="50173" cy="97798"/>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11624641" y="1075592"/>
            <a:ext cx="1578153" cy="707835"/>
            <a:chOff x="0" y="0"/>
            <a:chExt cx="929365" cy="416840"/>
          </a:xfrm>
        </p:grpSpPr>
        <p:sp>
          <p:nvSpPr>
            <p:cNvPr name="Freeform 25" id="25"/>
            <p:cNvSpPr/>
            <p:nvPr/>
          </p:nvSpPr>
          <p:spPr>
            <a:xfrm flipH="false" flipV="false" rot="0">
              <a:off x="0" y="0"/>
              <a:ext cx="929365" cy="416840"/>
            </a:xfrm>
            <a:custGeom>
              <a:avLst/>
              <a:gdLst/>
              <a:ahLst/>
              <a:cxnLst/>
              <a:rect r="r" b="b" t="t" l="l"/>
              <a:pathLst>
                <a:path h="416840" w="929365">
                  <a:moveTo>
                    <a:pt x="0" y="0"/>
                  </a:moveTo>
                  <a:lnTo>
                    <a:pt x="929365" y="0"/>
                  </a:lnTo>
                  <a:lnTo>
                    <a:pt x="929365" y="416840"/>
                  </a:lnTo>
                  <a:lnTo>
                    <a:pt x="0" y="416840"/>
                  </a:lnTo>
                  <a:close/>
                </a:path>
              </a:pathLst>
            </a:custGeom>
            <a:solidFill>
              <a:srgbClr val="FFFFFF"/>
            </a:solidFill>
            <a:ln w="19050" cap="sq">
              <a:solidFill>
                <a:srgbClr val="1FB5FF"/>
              </a:solidFill>
              <a:prstDash val="solid"/>
              <a:miter/>
            </a:ln>
          </p:spPr>
        </p:sp>
        <p:sp>
          <p:nvSpPr>
            <p:cNvPr name="TextBox 26" id="26"/>
            <p:cNvSpPr txBox="true"/>
            <p:nvPr/>
          </p:nvSpPr>
          <p:spPr>
            <a:xfrm>
              <a:off x="0" y="-47625"/>
              <a:ext cx="929365" cy="464465"/>
            </a:xfrm>
            <a:prstGeom prst="rect">
              <a:avLst/>
            </a:prstGeom>
          </p:spPr>
          <p:txBody>
            <a:bodyPr anchor="ctr" rtlCol="false" tIns="50800" lIns="50800" bIns="50800" rIns="50800"/>
            <a:lstStyle/>
            <a:p>
              <a:pPr algn="ctr">
                <a:lnSpc>
                  <a:spcPts val="2659"/>
                </a:lnSpc>
                <a:spcBef>
                  <a:spcPct val="0"/>
                </a:spcBef>
              </a:pPr>
            </a:p>
          </p:txBody>
        </p:sp>
      </p:grpSp>
      <p:sp>
        <p:nvSpPr>
          <p:cNvPr name="AutoShape 27" id="27"/>
          <p:cNvSpPr/>
          <p:nvPr/>
        </p:nvSpPr>
        <p:spPr>
          <a:xfrm flipV="true">
            <a:off x="11616644" y="1475838"/>
            <a:ext cx="1586150" cy="0"/>
          </a:xfrm>
          <a:prstGeom prst="line">
            <a:avLst/>
          </a:prstGeom>
          <a:ln cap="flat" w="9525">
            <a:solidFill>
              <a:srgbClr val="1FB5FF"/>
            </a:solidFill>
            <a:prstDash val="sysDash"/>
            <a:headEnd type="none" len="sm" w="sm"/>
            <a:tailEnd type="none" len="sm" w="sm"/>
          </a:ln>
        </p:spPr>
      </p:sp>
      <p:sp>
        <p:nvSpPr>
          <p:cNvPr name="Freeform 28" id="28"/>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29" id="29"/>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sp>
        <p:nvSpPr>
          <p:cNvPr name="Freeform 30" id="30"/>
          <p:cNvSpPr/>
          <p:nvPr/>
        </p:nvSpPr>
        <p:spPr>
          <a:xfrm flipH="false" flipV="false" rot="0">
            <a:off x="8456653" y="5143500"/>
            <a:ext cx="8802647" cy="3300993"/>
          </a:xfrm>
          <a:custGeom>
            <a:avLst/>
            <a:gdLst/>
            <a:ahLst/>
            <a:cxnLst/>
            <a:rect r="r" b="b" t="t" l="l"/>
            <a:pathLst>
              <a:path h="3300993" w="8802647">
                <a:moveTo>
                  <a:pt x="0" y="0"/>
                </a:moveTo>
                <a:lnTo>
                  <a:pt x="8802647" y="0"/>
                </a:lnTo>
                <a:lnTo>
                  <a:pt x="8802647" y="3300993"/>
                </a:lnTo>
                <a:lnTo>
                  <a:pt x="0" y="3300993"/>
                </a:lnTo>
                <a:lnTo>
                  <a:pt x="0" y="0"/>
                </a:lnTo>
                <a:close/>
              </a:path>
            </a:pathLst>
          </a:custGeom>
          <a:blipFill>
            <a:blip r:embed="rId4"/>
            <a:stretch>
              <a:fillRect l="0" t="0" r="0" b="0"/>
            </a:stretch>
          </a:blipFill>
        </p:spPr>
      </p:sp>
      <p:sp>
        <p:nvSpPr>
          <p:cNvPr name="TextBox 31" id="31"/>
          <p:cNvSpPr txBox="true"/>
          <p:nvPr/>
        </p:nvSpPr>
        <p:spPr>
          <a:xfrm rot="0">
            <a:off x="8276111" y="1513479"/>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32" id="32"/>
          <p:cNvSpPr txBox="true"/>
          <p:nvPr/>
        </p:nvSpPr>
        <p:spPr>
          <a:xfrm rot="0">
            <a:off x="8106234" y="1193690"/>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면접관 배정</a:t>
            </a:r>
          </a:p>
        </p:txBody>
      </p:sp>
      <p:sp>
        <p:nvSpPr>
          <p:cNvPr name="TextBox 33" id="33"/>
          <p:cNvSpPr txBox="true"/>
          <p:nvPr/>
        </p:nvSpPr>
        <p:spPr>
          <a:xfrm rot="0">
            <a:off x="10035779" y="1513479"/>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34" id="34"/>
          <p:cNvSpPr txBox="true"/>
          <p:nvPr/>
        </p:nvSpPr>
        <p:spPr>
          <a:xfrm rot="0">
            <a:off x="9865902" y="1193690"/>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이력서 표절 검사</a:t>
            </a:r>
          </a:p>
        </p:txBody>
      </p:sp>
      <p:sp>
        <p:nvSpPr>
          <p:cNvPr name="TextBox 35" id="35"/>
          <p:cNvSpPr txBox="true"/>
          <p:nvPr/>
        </p:nvSpPr>
        <p:spPr>
          <a:xfrm rot="0">
            <a:off x="11794518" y="1509175"/>
            <a:ext cx="1238398" cy="193882"/>
          </a:xfrm>
          <a:prstGeom prst="rect">
            <a:avLst/>
          </a:prstGeom>
        </p:spPr>
        <p:txBody>
          <a:bodyPr anchor="t" rtlCol="false" tIns="0" lIns="0" bIns="0" rIns="0">
            <a:spAutoFit/>
          </a:bodyPr>
          <a:lstStyle/>
          <a:p>
            <a:pPr algn="just">
              <a:lnSpc>
                <a:spcPts val="1672"/>
              </a:lnSpc>
            </a:pPr>
            <a:r>
              <a:rPr lang="en-US" sz="983" spc="10">
                <a:solidFill>
                  <a:srgbClr val="004AAD"/>
                </a:solidFill>
                <a:latin typeface="Nanum Gothic"/>
                <a:ea typeface="Nanum Gothic"/>
                <a:cs typeface="Nanum Gothic"/>
                <a:sym typeface="Nanum Gothic"/>
              </a:rPr>
              <a:t>목표 고객층 분석</a:t>
            </a:r>
          </a:p>
        </p:txBody>
      </p:sp>
      <p:sp>
        <p:nvSpPr>
          <p:cNvPr name="TextBox 36" id="36"/>
          <p:cNvSpPr txBox="true"/>
          <p:nvPr/>
        </p:nvSpPr>
        <p:spPr>
          <a:xfrm rot="0">
            <a:off x="11624641" y="1189386"/>
            <a:ext cx="1579292" cy="206486"/>
          </a:xfrm>
          <a:prstGeom prst="rect">
            <a:avLst/>
          </a:prstGeom>
        </p:spPr>
        <p:txBody>
          <a:bodyPr anchor="t" rtlCol="false" tIns="0" lIns="0" bIns="0" rIns="0">
            <a:spAutoFit/>
          </a:bodyPr>
          <a:lstStyle/>
          <a:p>
            <a:pPr algn="ctr">
              <a:lnSpc>
                <a:spcPts val="1502"/>
              </a:lnSpc>
            </a:pPr>
            <a:r>
              <a:rPr lang="en-US" b="true" sz="1252">
                <a:solidFill>
                  <a:srgbClr val="004AAD"/>
                </a:solidFill>
                <a:latin typeface="Nanum Gothic Ultra-Bold"/>
                <a:ea typeface="Nanum Gothic Ultra-Bold"/>
                <a:cs typeface="Nanum Gothic Ultra-Bold"/>
                <a:sym typeface="Nanum Gothic Ultra-Bold"/>
              </a:rPr>
              <a:t>지원자 분석</a:t>
            </a:r>
          </a:p>
        </p:txBody>
      </p:sp>
      <p:sp>
        <p:nvSpPr>
          <p:cNvPr name="TextBox 37" id="37"/>
          <p:cNvSpPr txBox="true"/>
          <p:nvPr/>
        </p:nvSpPr>
        <p:spPr>
          <a:xfrm rot="0">
            <a:off x="13375383" y="1108420"/>
            <a:ext cx="1517340" cy="598941"/>
          </a:xfrm>
          <a:prstGeom prst="rect">
            <a:avLst/>
          </a:prstGeom>
        </p:spPr>
        <p:txBody>
          <a:bodyPr anchor="t" rtlCol="false" tIns="0" lIns="0" bIns="0" rIns="0">
            <a:spAutoFit/>
          </a:bodyPr>
          <a:lstStyle/>
          <a:p>
            <a:pPr algn="ctr">
              <a:lnSpc>
                <a:spcPts val="4605"/>
              </a:lnSpc>
            </a:pPr>
            <a:r>
              <a:rPr lang="en-US" b="true" sz="3838">
                <a:solidFill>
                  <a:srgbClr val="004AAD"/>
                </a:solidFill>
                <a:latin typeface="Nanum Gothic Ultra-Bold"/>
                <a:ea typeface="Nanum Gothic Ultra-Bold"/>
                <a:cs typeface="Nanum Gothic Ultra-Bold"/>
                <a:sym typeface="Nanum Gothic Ultra-Bold"/>
              </a:rPr>
              <a:t>...</a:t>
            </a:r>
          </a:p>
        </p:txBody>
      </p:sp>
      <p:sp>
        <p:nvSpPr>
          <p:cNvPr name="TextBox 38" id="38"/>
          <p:cNvSpPr txBox="true"/>
          <p:nvPr/>
        </p:nvSpPr>
        <p:spPr>
          <a:xfrm rot="0">
            <a:off x="1815647" y="2811450"/>
            <a:ext cx="2992413" cy="573405"/>
          </a:xfrm>
          <a:prstGeom prst="rect">
            <a:avLst/>
          </a:prstGeom>
        </p:spPr>
        <p:txBody>
          <a:bodyPr anchor="t" rtlCol="false" tIns="0" lIns="0" bIns="0" rIns="0">
            <a:spAutoFit/>
          </a:bodyPr>
          <a:lstStyle/>
          <a:p>
            <a:pPr algn="ctr">
              <a:lnSpc>
                <a:spcPts val="4620"/>
              </a:lnSpc>
              <a:spcBef>
                <a:spcPct val="0"/>
              </a:spcBef>
            </a:pPr>
            <a:r>
              <a:rPr lang="en-US" sz="3300">
                <a:solidFill>
                  <a:srgbClr val="004AAD"/>
                </a:solidFill>
                <a:latin typeface="210 디딤고딕"/>
                <a:ea typeface="210 디딤고딕"/>
                <a:cs typeface="210 디딤고딕"/>
                <a:sym typeface="210 디딤고딕"/>
              </a:rPr>
              <a:t>최종 보고서 생성</a:t>
            </a:r>
          </a:p>
        </p:txBody>
      </p:sp>
      <p:sp>
        <p:nvSpPr>
          <p:cNvPr name="TextBox 39" id="39"/>
          <p:cNvSpPr txBox="true"/>
          <p:nvPr/>
        </p:nvSpPr>
        <p:spPr>
          <a:xfrm rot="0">
            <a:off x="1456987" y="5076825"/>
            <a:ext cx="7687013" cy="2828924"/>
          </a:xfrm>
          <a:prstGeom prst="rect">
            <a:avLst/>
          </a:prstGeom>
        </p:spPr>
        <p:txBody>
          <a:bodyPr anchor="t" rtlCol="false" tIns="0" lIns="0" bIns="0" rIns="0">
            <a:spAutoFit/>
          </a:bodyPr>
          <a:lstStyle/>
          <a:p>
            <a:pPr algn="l">
              <a:lnSpc>
                <a:spcPts val="3750"/>
              </a:lnSpc>
            </a:pPr>
            <a:r>
              <a:rPr lang="en-US" sz="2500" spc="25" b="true">
                <a:solidFill>
                  <a:srgbClr val="121278"/>
                </a:solidFill>
                <a:latin typeface="Tlab 돋움 레귤러 Bold"/>
                <a:ea typeface="Tlab 돋움 레귤러 Bold"/>
                <a:cs typeface="Tlab 돋움 레귤러 Bold"/>
                <a:sym typeface="Tlab 돋움 레귤러 Bold"/>
              </a:rPr>
              <a:t> 다중 보고서 데이터 통합 (서류/필기/면접)</a:t>
            </a:r>
          </a:p>
          <a:p>
            <a:pPr algn="l" marL="539758" indent="-269879" lvl="1">
              <a:lnSpc>
                <a:spcPts val="3750"/>
              </a:lnSpc>
              <a:buFont typeface="Arial"/>
              <a:buChar char="•"/>
            </a:pPr>
            <a:r>
              <a:rPr lang="en-US" b="true" sz="2500" spc="25">
                <a:solidFill>
                  <a:srgbClr val="121278"/>
                </a:solidFill>
                <a:latin typeface="Tlab 돋움 레귤러 Bold"/>
                <a:ea typeface="Tlab 돋움 레귤러 Bold"/>
                <a:cs typeface="Tlab 돋움 레귤러 Bold"/>
                <a:sym typeface="Tlab 돋움 레귤러 Bold"/>
              </a:rPr>
              <a:t>실시간 캐시 시스템으로 성능 최적화</a:t>
            </a:r>
          </a:p>
          <a:p>
            <a:pPr algn="l" marL="539758" indent="-269879" lvl="1">
              <a:lnSpc>
                <a:spcPts val="3750"/>
              </a:lnSpc>
              <a:buFont typeface="Arial"/>
              <a:buChar char="•"/>
            </a:pPr>
            <a:r>
              <a:rPr lang="en-US" b="true" sz="2500" spc="25">
                <a:solidFill>
                  <a:srgbClr val="121278"/>
                </a:solidFill>
                <a:latin typeface="Tlab 돋움 레귤러 Bold"/>
                <a:ea typeface="Tlab 돋움 레귤러 Bold"/>
                <a:cs typeface="Tlab 돋움 레귤러 Bold"/>
                <a:sym typeface="Tlab 돋움 레귤러 Bold"/>
              </a:rPr>
              <a:t>종합 평가 AI 코멘트 자동 생성</a:t>
            </a:r>
          </a:p>
          <a:p>
            <a:pPr algn="l" marL="539758" indent="-269879" lvl="1">
              <a:lnSpc>
                <a:spcPts val="3750"/>
              </a:lnSpc>
              <a:buFont typeface="Arial"/>
              <a:buChar char="•"/>
            </a:pPr>
            <a:r>
              <a:rPr lang="en-US" b="true" sz="2500" spc="25">
                <a:solidFill>
                  <a:srgbClr val="121278"/>
                </a:solidFill>
                <a:latin typeface="Tlab 돋움 레귤러 Bold"/>
                <a:ea typeface="Tlab 돋움 레귤러 Bold"/>
                <a:cs typeface="Tlab 돋움 레귤러 Bold"/>
                <a:sym typeface="Tlab 돋움 레귤러 Bold"/>
              </a:rPr>
              <a:t>단계별 통계 및 합격률 분석</a:t>
            </a:r>
          </a:p>
          <a:p>
            <a:pPr algn="l" marL="539758" indent="-269879" lvl="1">
              <a:lnSpc>
                <a:spcPts val="3750"/>
              </a:lnSpc>
              <a:buFont typeface="Arial"/>
              <a:buChar char="•"/>
            </a:pPr>
            <a:r>
              <a:rPr lang="en-US" b="true" sz="2500" spc="25">
                <a:solidFill>
                  <a:srgbClr val="121278"/>
                </a:solidFill>
                <a:latin typeface="Tlab 돋움 레귤러 Bold"/>
                <a:ea typeface="Tlab 돋움 레귤러 Bold"/>
                <a:cs typeface="Tlab 돋움 레귤러 Bold"/>
                <a:sym typeface="Tlab 돋움 레귤러 Bold"/>
              </a:rPr>
              <a:t>PDF 다운로드 및 인쇄 지원</a:t>
            </a:r>
          </a:p>
          <a:p>
            <a:pPr algn="l">
              <a:lnSpc>
                <a:spcPts val="3750"/>
              </a:lnSpc>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flipV="true">
            <a:off x="1201954" y="3070413"/>
            <a:ext cx="15879803" cy="0"/>
          </a:xfrm>
          <a:prstGeom prst="line">
            <a:avLst/>
          </a:prstGeom>
          <a:ln cap="rnd" w="38100">
            <a:solidFill>
              <a:srgbClr val="24485E"/>
            </a:solidFill>
            <a:prstDash val="solid"/>
            <a:headEnd type="none" len="sm" w="sm"/>
            <a:tailEnd type="none" len="sm" w="sm"/>
          </a:ln>
        </p:spPr>
      </p:sp>
      <p:grpSp>
        <p:nvGrpSpPr>
          <p:cNvPr name="Group 3" id="3"/>
          <p:cNvGrpSpPr/>
          <p:nvPr/>
        </p:nvGrpSpPr>
        <p:grpSpPr>
          <a:xfrm rot="0">
            <a:off x="2125366" y="3797104"/>
            <a:ext cx="3464913" cy="740304"/>
            <a:chOff x="0" y="0"/>
            <a:chExt cx="641784" cy="137122"/>
          </a:xfrm>
        </p:grpSpPr>
        <p:sp>
          <p:nvSpPr>
            <p:cNvPr name="Freeform 4" id="4"/>
            <p:cNvSpPr/>
            <p:nvPr/>
          </p:nvSpPr>
          <p:spPr>
            <a:xfrm flipH="false" flipV="false" rot="0">
              <a:off x="0" y="0"/>
              <a:ext cx="641784" cy="137122"/>
            </a:xfrm>
            <a:custGeom>
              <a:avLst/>
              <a:gdLst/>
              <a:ahLst/>
              <a:cxnLst/>
              <a:rect r="r" b="b" t="t" l="l"/>
              <a:pathLst>
                <a:path h="137122" w="641784">
                  <a:moveTo>
                    <a:pt x="20109" y="0"/>
                  </a:moveTo>
                  <a:lnTo>
                    <a:pt x="621675" y="0"/>
                  </a:lnTo>
                  <a:cubicBezTo>
                    <a:pt x="632781" y="0"/>
                    <a:pt x="641784" y="9003"/>
                    <a:pt x="641784" y="20109"/>
                  </a:cubicBezTo>
                  <a:lnTo>
                    <a:pt x="641784" y="117012"/>
                  </a:lnTo>
                  <a:cubicBezTo>
                    <a:pt x="641784" y="122346"/>
                    <a:pt x="639665" y="127461"/>
                    <a:pt x="635894" y="131232"/>
                  </a:cubicBezTo>
                  <a:cubicBezTo>
                    <a:pt x="632123" y="135003"/>
                    <a:pt x="627008" y="137122"/>
                    <a:pt x="621675" y="137122"/>
                  </a:cubicBezTo>
                  <a:lnTo>
                    <a:pt x="20109" y="137122"/>
                  </a:lnTo>
                  <a:cubicBezTo>
                    <a:pt x="14776" y="137122"/>
                    <a:pt x="9661" y="135003"/>
                    <a:pt x="5890" y="131232"/>
                  </a:cubicBezTo>
                  <a:cubicBezTo>
                    <a:pt x="2119" y="127461"/>
                    <a:pt x="0" y="122346"/>
                    <a:pt x="0" y="117012"/>
                  </a:cubicBezTo>
                  <a:lnTo>
                    <a:pt x="0" y="20109"/>
                  </a:lnTo>
                  <a:cubicBezTo>
                    <a:pt x="0" y="14776"/>
                    <a:pt x="2119" y="9661"/>
                    <a:pt x="5890" y="5890"/>
                  </a:cubicBezTo>
                  <a:cubicBezTo>
                    <a:pt x="9661" y="2119"/>
                    <a:pt x="14776" y="0"/>
                    <a:pt x="20109" y="0"/>
                  </a:cubicBezTo>
                  <a:close/>
                </a:path>
              </a:pathLst>
            </a:custGeom>
            <a:solidFill>
              <a:srgbClr val="24485E"/>
            </a:solidFill>
            <a:ln w="19050" cap="sq">
              <a:solidFill>
                <a:srgbClr val="24485E"/>
              </a:solidFill>
              <a:prstDash val="solid"/>
              <a:miter/>
            </a:ln>
          </p:spPr>
        </p:sp>
        <p:sp>
          <p:nvSpPr>
            <p:cNvPr name="TextBox 5" id="5"/>
            <p:cNvSpPr txBox="true"/>
            <p:nvPr/>
          </p:nvSpPr>
          <p:spPr>
            <a:xfrm>
              <a:off x="0" y="-47625"/>
              <a:ext cx="641784" cy="18474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411543" y="3797104"/>
            <a:ext cx="3464913" cy="740304"/>
            <a:chOff x="0" y="0"/>
            <a:chExt cx="641784" cy="137122"/>
          </a:xfrm>
        </p:grpSpPr>
        <p:sp>
          <p:nvSpPr>
            <p:cNvPr name="Freeform 7" id="7"/>
            <p:cNvSpPr/>
            <p:nvPr/>
          </p:nvSpPr>
          <p:spPr>
            <a:xfrm flipH="false" flipV="false" rot="0">
              <a:off x="0" y="0"/>
              <a:ext cx="641784" cy="137122"/>
            </a:xfrm>
            <a:custGeom>
              <a:avLst/>
              <a:gdLst/>
              <a:ahLst/>
              <a:cxnLst/>
              <a:rect r="r" b="b" t="t" l="l"/>
              <a:pathLst>
                <a:path h="137122" w="641784">
                  <a:moveTo>
                    <a:pt x="20109" y="0"/>
                  </a:moveTo>
                  <a:lnTo>
                    <a:pt x="621675" y="0"/>
                  </a:lnTo>
                  <a:cubicBezTo>
                    <a:pt x="632781" y="0"/>
                    <a:pt x="641784" y="9003"/>
                    <a:pt x="641784" y="20109"/>
                  </a:cubicBezTo>
                  <a:lnTo>
                    <a:pt x="641784" y="117012"/>
                  </a:lnTo>
                  <a:cubicBezTo>
                    <a:pt x="641784" y="122346"/>
                    <a:pt x="639665" y="127461"/>
                    <a:pt x="635894" y="131232"/>
                  </a:cubicBezTo>
                  <a:cubicBezTo>
                    <a:pt x="632123" y="135003"/>
                    <a:pt x="627008" y="137122"/>
                    <a:pt x="621675" y="137122"/>
                  </a:cubicBezTo>
                  <a:lnTo>
                    <a:pt x="20109" y="137122"/>
                  </a:lnTo>
                  <a:cubicBezTo>
                    <a:pt x="14776" y="137122"/>
                    <a:pt x="9661" y="135003"/>
                    <a:pt x="5890" y="131232"/>
                  </a:cubicBezTo>
                  <a:cubicBezTo>
                    <a:pt x="2119" y="127461"/>
                    <a:pt x="0" y="122346"/>
                    <a:pt x="0" y="117012"/>
                  </a:cubicBezTo>
                  <a:lnTo>
                    <a:pt x="0" y="20109"/>
                  </a:lnTo>
                  <a:cubicBezTo>
                    <a:pt x="0" y="14776"/>
                    <a:pt x="2119" y="9661"/>
                    <a:pt x="5890" y="5890"/>
                  </a:cubicBezTo>
                  <a:cubicBezTo>
                    <a:pt x="9661" y="2119"/>
                    <a:pt x="14776" y="0"/>
                    <a:pt x="20109" y="0"/>
                  </a:cubicBezTo>
                  <a:close/>
                </a:path>
              </a:pathLst>
            </a:custGeom>
            <a:solidFill>
              <a:srgbClr val="24485E"/>
            </a:solidFill>
            <a:ln w="19050" cap="sq">
              <a:solidFill>
                <a:srgbClr val="24485E"/>
              </a:solidFill>
              <a:prstDash val="solid"/>
              <a:miter/>
            </a:ln>
          </p:spPr>
        </p:sp>
        <p:sp>
          <p:nvSpPr>
            <p:cNvPr name="TextBox 8" id="8"/>
            <p:cNvSpPr txBox="true"/>
            <p:nvPr/>
          </p:nvSpPr>
          <p:spPr>
            <a:xfrm>
              <a:off x="0" y="-47625"/>
              <a:ext cx="641784" cy="18474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695732" y="3797104"/>
            <a:ext cx="3464913" cy="740304"/>
            <a:chOff x="0" y="0"/>
            <a:chExt cx="641784" cy="137122"/>
          </a:xfrm>
        </p:grpSpPr>
        <p:sp>
          <p:nvSpPr>
            <p:cNvPr name="Freeform 10" id="10"/>
            <p:cNvSpPr/>
            <p:nvPr/>
          </p:nvSpPr>
          <p:spPr>
            <a:xfrm flipH="false" flipV="false" rot="0">
              <a:off x="0" y="0"/>
              <a:ext cx="641784" cy="137122"/>
            </a:xfrm>
            <a:custGeom>
              <a:avLst/>
              <a:gdLst/>
              <a:ahLst/>
              <a:cxnLst/>
              <a:rect r="r" b="b" t="t" l="l"/>
              <a:pathLst>
                <a:path h="137122" w="641784">
                  <a:moveTo>
                    <a:pt x="20109" y="0"/>
                  </a:moveTo>
                  <a:lnTo>
                    <a:pt x="621675" y="0"/>
                  </a:lnTo>
                  <a:cubicBezTo>
                    <a:pt x="632781" y="0"/>
                    <a:pt x="641784" y="9003"/>
                    <a:pt x="641784" y="20109"/>
                  </a:cubicBezTo>
                  <a:lnTo>
                    <a:pt x="641784" y="117012"/>
                  </a:lnTo>
                  <a:cubicBezTo>
                    <a:pt x="641784" y="122346"/>
                    <a:pt x="639665" y="127461"/>
                    <a:pt x="635894" y="131232"/>
                  </a:cubicBezTo>
                  <a:cubicBezTo>
                    <a:pt x="632123" y="135003"/>
                    <a:pt x="627008" y="137122"/>
                    <a:pt x="621675" y="137122"/>
                  </a:cubicBezTo>
                  <a:lnTo>
                    <a:pt x="20109" y="137122"/>
                  </a:lnTo>
                  <a:cubicBezTo>
                    <a:pt x="14776" y="137122"/>
                    <a:pt x="9661" y="135003"/>
                    <a:pt x="5890" y="131232"/>
                  </a:cubicBezTo>
                  <a:cubicBezTo>
                    <a:pt x="2119" y="127461"/>
                    <a:pt x="0" y="122346"/>
                    <a:pt x="0" y="117012"/>
                  </a:cubicBezTo>
                  <a:lnTo>
                    <a:pt x="0" y="20109"/>
                  </a:lnTo>
                  <a:cubicBezTo>
                    <a:pt x="0" y="14776"/>
                    <a:pt x="2119" y="9661"/>
                    <a:pt x="5890" y="5890"/>
                  </a:cubicBezTo>
                  <a:cubicBezTo>
                    <a:pt x="9661" y="2119"/>
                    <a:pt x="14776" y="0"/>
                    <a:pt x="20109" y="0"/>
                  </a:cubicBezTo>
                  <a:close/>
                </a:path>
              </a:pathLst>
            </a:custGeom>
            <a:solidFill>
              <a:srgbClr val="24485E"/>
            </a:solidFill>
            <a:ln w="19050" cap="sq">
              <a:solidFill>
                <a:srgbClr val="24485E"/>
              </a:solidFill>
              <a:prstDash val="solid"/>
              <a:miter/>
            </a:ln>
          </p:spPr>
        </p:sp>
        <p:sp>
          <p:nvSpPr>
            <p:cNvPr name="TextBox 11" id="11"/>
            <p:cNvSpPr txBox="true"/>
            <p:nvPr/>
          </p:nvSpPr>
          <p:spPr>
            <a:xfrm>
              <a:off x="0" y="-47625"/>
              <a:ext cx="641784" cy="184747"/>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92640" y="6074542"/>
            <a:ext cx="16266660" cy="1445701"/>
            <a:chOff x="0" y="0"/>
            <a:chExt cx="21688880" cy="1927601"/>
          </a:xfrm>
        </p:grpSpPr>
        <p:grpSp>
          <p:nvGrpSpPr>
            <p:cNvPr name="Group 13" id="13"/>
            <p:cNvGrpSpPr/>
            <p:nvPr/>
          </p:nvGrpSpPr>
          <p:grpSpPr>
            <a:xfrm rot="0">
              <a:off x="261477" y="138932"/>
              <a:ext cx="21211620" cy="1589529"/>
              <a:chOff x="0" y="0"/>
              <a:chExt cx="4189950" cy="313981"/>
            </a:xfrm>
          </p:grpSpPr>
          <p:sp>
            <p:nvSpPr>
              <p:cNvPr name="Freeform 14" id="14"/>
              <p:cNvSpPr/>
              <p:nvPr/>
            </p:nvSpPr>
            <p:spPr>
              <a:xfrm flipH="false" flipV="false" rot="0">
                <a:off x="0" y="0"/>
                <a:ext cx="4189950" cy="313981"/>
              </a:xfrm>
              <a:custGeom>
                <a:avLst/>
                <a:gdLst/>
                <a:ahLst/>
                <a:cxnLst/>
                <a:rect r="r" b="b" t="t" l="l"/>
                <a:pathLst>
                  <a:path h="313981" w="4189950">
                    <a:moveTo>
                      <a:pt x="13626" y="0"/>
                    </a:moveTo>
                    <a:lnTo>
                      <a:pt x="4176324" y="0"/>
                    </a:lnTo>
                    <a:cubicBezTo>
                      <a:pt x="4183849" y="0"/>
                      <a:pt x="4189950" y="6101"/>
                      <a:pt x="4189950" y="13626"/>
                    </a:cubicBezTo>
                    <a:lnTo>
                      <a:pt x="4189950" y="300355"/>
                    </a:lnTo>
                    <a:cubicBezTo>
                      <a:pt x="4189950" y="307880"/>
                      <a:pt x="4183849" y="313981"/>
                      <a:pt x="4176324" y="313981"/>
                    </a:cubicBezTo>
                    <a:lnTo>
                      <a:pt x="13626" y="313981"/>
                    </a:lnTo>
                    <a:cubicBezTo>
                      <a:pt x="6101" y="313981"/>
                      <a:pt x="0" y="307880"/>
                      <a:pt x="0" y="300355"/>
                    </a:cubicBezTo>
                    <a:lnTo>
                      <a:pt x="0" y="13626"/>
                    </a:lnTo>
                    <a:cubicBezTo>
                      <a:pt x="0" y="6101"/>
                      <a:pt x="6101" y="0"/>
                      <a:pt x="13626" y="0"/>
                    </a:cubicBezTo>
                    <a:close/>
                  </a:path>
                </a:pathLst>
              </a:custGeom>
              <a:solidFill>
                <a:srgbClr val="000000">
                  <a:alpha val="0"/>
                </a:srgbClr>
              </a:solidFill>
              <a:ln w="19050" cap="rnd">
                <a:solidFill>
                  <a:srgbClr val="24485E"/>
                </a:solidFill>
                <a:prstDash val="solid"/>
                <a:round/>
              </a:ln>
            </p:spPr>
          </p:sp>
          <p:sp>
            <p:nvSpPr>
              <p:cNvPr name="TextBox 15" id="15"/>
              <p:cNvSpPr txBox="true"/>
              <p:nvPr/>
            </p:nvSpPr>
            <p:spPr>
              <a:xfrm>
                <a:off x="0" y="-47625"/>
                <a:ext cx="4189950" cy="361606"/>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10800000">
              <a:off x="10655701" y="1603964"/>
              <a:ext cx="423172" cy="323637"/>
              <a:chOff x="0" y="0"/>
              <a:chExt cx="374454" cy="286378"/>
            </a:xfrm>
          </p:grpSpPr>
          <p:sp>
            <p:nvSpPr>
              <p:cNvPr name="Freeform 17" id="17"/>
              <p:cNvSpPr/>
              <p:nvPr/>
            </p:nvSpPr>
            <p:spPr>
              <a:xfrm flipH="false" flipV="false" rot="0">
                <a:off x="0" y="0"/>
                <a:ext cx="374454" cy="286378"/>
              </a:xfrm>
              <a:custGeom>
                <a:avLst/>
                <a:gdLst/>
                <a:ahLst/>
                <a:cxnLst/>
                <a:rect r="r" b="b" t="t" l="l"/>
                <a:pathLst>
                  <a:path h="286378" w="374454">
                    <a:moveTo>
                      <a:pt x="187227" y="0"/>
                    </a:moveTo>
                    <a:lnTo>
                      <a:pt x="374454" y="286378"/>
                    </a:lnTo>
                    <a:lnTo>
                      <a:pt x="0" y="286378"/>
                    </a:lnTo>
                    <a:lnTo>
                      <a:pt x="187227" y="0"/>
                    </a:lnTo>
                    <a:close/>
                  </a:path>
                </a:pathLst>
              </a:custGeom>
              <a:solidFill>
                <a:srgbClr val="C9E2FF"/>
              </a:solidFill>
              <a:ln w="19050" cap="sq">
                <a:solidFill>
                  <a:srgbClr val="24485E"/>
                </a:solidFill>
                <a:prstDash val="solid"/>
                <a:miter/>
              </a:ln>
            </p:spPr>
          </p:sp>
          <p:sp>
            <p:nvSpPr>
              <p:cNvPr name="TextBox 18" id="18"/>
              <p:cNvSpPr txBox="true"/>
              <p:nvPr/>
            </p:nvSpPr>
            <p:spPr>
              <a:xfrm>
                <a:off x="58508" y="85336"/>
                <a:ext cx="257437" cy="180586"/>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0495280" y="1453662"/>
              <a:ext cx="698320" cy="187571"/>
              <a:chOff x="0" y="0"/>
              <a:chExt cx="137940" cy="37051"/>
            </a:xfrm>
          </p:grpSpPr>
          <p:sp>
            <p:nvSpPr>
              <p:cNvPr name="Freeform 20" id="20"/>
              <p:cNvSpPr/>
              <p:nvPr/>
            </p:nvSpPr>
            <p:spPr>
              <a:xfrm flipH="false" flipV="false" rot="0">
                <a:off x="0" y="0"/>
                <a:ext cx="137940" cy="37051"/>
              </a:xfrm>
              <a:custGeom>
                <a:avLst/>
                <a:gdLst/>
                <a:ahLst/>
                <a:cxnLst/>
                <a:rect r="r" b="b" t="t" l="l"/>
                <a:pathLst>
                  <a:path h="37051" w="137940">
                    <a:moveTo>
                      <a:pt x="0" y="0"/>
                    </a:moveTo>
                    <a:lnTo>
                      <a:pt x="137940" y="0"/>
                    </a:lnTo>
                    <a:lnTo>
                      <a:pt x="137940" y="37051"/>
                    </a:lnTo>
                    <a:lnTo>
                      <a:pt x="0" y="37051"/>
                    </a:lnTo>
                    <a:close/>
                  </a:path>
                </a:pathLst>
              </a:custGeom>
              <a:solidFill>
                <a:srgbClr val="C9E2FF"/>
              </a:solidFill>
              <a:ln cap="sq">
                <a:noFill/>
                <a:prstDash val="solid"/>
                <a:miter/>
              </a:ln>
            </p:spPr>
          </p:sp>
          <p:sp>
            <p:nvSpPr>
              <p:cNvPr name="TextBox 21" id="21"/>
              <p:cNvSpPr txBox="true"/>
              <p:nvPr/>
            </p:nvSpPr>
            <p:spPr>
              <a:xfrm>
                <a:off x="0" y="-47625"/>
                <a:ext cx="137940" cy="84676"/>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0" y="0"/>
              <a:ext cx="21688880" cy="1371631"/>
              <a:chOff x="0" y="0"/>
              <a:chExt cx="4284223" cy="270939"/>
            </a:xfrm>
          </p:grpSpPr>
          <p:sp>
            <p:nvSpPr>
              <p:cNvPr name="Freeform 23" id="23"/>
              <p:cNvSpPr/>
              <p:nvPr/>
            </p:nvSpPr>
            <p:spPr>
              <a:xfrm flipH="false" flipV="false" rot="0">
                <a:off x="0" y="0"/>
                <a:ext cx="4284223" cy="270939"/>
              </a:xfrm>
              <a:custGeom>
                <a:avLst/>
                <a:gdLst/>
                <a:ahLst/>
                <a:cxnLst/>
                <a:rect r="r" b="b" t="t" l="l"/>
                <a:pathLst>
                  <a:path h="270939" w="4284223">
                    <a:moveTo>
                      <a:pt x="0" y="0"/>
                    </a:moveTo>
                    <a:lnTo>
                      <a:pt x="4284223" y="0"/>
                    </a:lnTo>
                    <a:lnTo>
                      <a:pt x="4284223" y="270939"/>
                    </a:lnTo>
                    <a:lnTo>
                      <a:pt x="0" y="270939"/>
                    </a:lnTo>
                    <a:close/>
                  </a:path>
                </a:pathLst>
              </a:custGeom>
              <a:solidFill>
                <a:srgbClr val="DFEEFF"/>
              </a:solidFill>
              <a:ln cap="sq">
                <a:noFill/>
                <a:prstDash val="solid"/>
                <a:miter/>
              </a:ln>
            </p:spPr>
          </p:sp>
          <p:sp>
            <p:nvSpPr>
              <p:cNvPr name="TextBox 24" id="24"/>
              <p:cNvSpPr txBox="true"/>
              <p:nvPr/>
            </p:nvSpPr>
            <p:spPr>
              <a:xfrm>
                <a:off x="0" y="-47625"/>
                <a:ext cx="4284223" cy="318564"/>
              </a:xfrm>
              <a:prstGeom prst="rect">
                <a:avLst/>
              </a:prstGeom>
            </p:spPr>
            <p:txBody>
              <a:bodyPr anchor="ctr" rtlCol="false" tIns="50800" lIns="50800" bIns="50800" rIns="50800"/>
              <a:lstStyle/>
              <a:p>
                <a:pPr algn="ctr">
                  <a:lnSpc>
                    <a:spcPts val="2659"/>
                  </a:lnSpc>
                </a:pPr>
              </a:p>
            </p:txBody>
          </p:sp>
        </p:grpSp>
      </p:grpSp>
      <p:sp>
        <p:nvSpPr>
          <p:cNvPr name="AutoShape 25" id="25"/>
          <p:cNvSpPr/>
          <p:nvPr/>
        </p:nvSpPr>
        <p:spPr>
          <a:xfrm flipV="true">
            <a:off x="6499995" y="3761036"/>
            <a:ext cx="0" cy="3281529"/>
          </a:xfrm>
          <a:prstGeom prst="line">
            <a:avLst/>
          </a:prstGeom>
          <a:ln cap="rnd" w="19050">
            <a:solidFill>
              <a:srgbClr val="24485E"/>
            </a:solidFill>
            <a:prstDash val="lgDash"/>
            <a:headEnd type="none" len="sm" w="sm"/>
            <a:tailEnd type="none" len="sm" w="sm"/>
          </a:ln>
        </p:spPr>
      </p:sp>
      <p:sp>
        <p:nvSpPr>
          <p:cNvPr name="AutoShape 26" id="26"/>
          <p:cNvSpPr/>
          <p:nvPr/>
        </p:nvSpPr>
        <p:spPr>
          <a:xfrm flipV="true">
            <a:off x="11786151" y="3761036"/>
            <a:ext cx="0" cy="3281529"/>
          </a:xfrm>
          <a:prstGeom prst="line">
            <a:avLst/>
          </a:prstGeom>
          <a:ln cap="rnd" w="19050">
            <a:solidFill>
              <a:srgbClr val="24485E"/>
            </a:solidFill>
            <a:prstDash val="lgDash"/>
            <a:headEnd type="none" len="sm" w="sm"/>
            <a:tailEnd type="none" len="sm" w="sm"/>
          </a:ln>
        </p:spPr>
      </p:sp>
      <p:grpSp>
        <p:nvGrpSpPr>
          <p:cNvPr name="Group 27" id="27"/>
          <p:cNvGrpSpPr/>
          <p:nvPr/>
        </p:nvGrpSpPr>
        <p:grpSpPr>
          <a:xfrm rot="0">
            <a:off x="1483040" y="8035733"/>
            <a:ext cx="15614423" cy="1222567"/>
            <a:chOff x="0" y="0"/>
            <a:chExt cx="4112441" cy="321993"/>
          </a:xfrm>
        </p:grpSpPr>
        <p:sp>
          <p:nvSpPr>
            <p:cNvPr name="Freeform 28" id="28"/>
            <p:cNvSpPr/>
            <p:nvPr/>
          </p:nvSpPr>
          <p:spPr>
            <a:xfrm flipH="false" flipV="false" rot="0">
              <a:off x="0" y="0"/>
              <a:ext cx="4112440" cy="321993"/>
            </a:xfrm>
            <a:custGeom>
              <a:avLst/>
              <a:gdLst/>
              <a:ahLst/>
              <a:cxnLst/>
              <a:rect r="r" b="b" t="t" l="l"/>
              <a:pathLst>
                <a:path h="321993" w="4112440">
                  <a:moveTo>
                    <a:pt x="5454" y="0"/>
                  </a:moveTo>
                  <a:lnTo>
                    <a:pt x="4106987" y="0"/>
                  </a:lnTo>
                  <a:cubicBezTo>
                    <a:pt x="4109999" y="0"/>
                    <a:pt x="4112440" y="2442"/>
                    <a:pt x="4112440" y="5454"/>
                  </a:cubicBezTo>
                  <a:lnTo>
                    <a:pt x="4112440" y="316539"/>
                  </a:lnTo>
                  <a:cubicBezTo>
                    <a:pt x="4112440" y="319551"/>
                    <a:pt x="4109999" y="321993"/>
                    <a:pt x="4106987" y="321993"/>
                  </a:cubicBezTo>
                  <a:lnTo>
                    <a:pt x="5454" y="321993"/>
                  </a:lnTo>
                  <a:cubicBezTo>
                    <a:pt x="2442" y="321993"/>
                    <a:pt x="0" y="319551"/>
                    <a:pt x="0" y="316539"/>
                  </a:cubicBezTo>
                  <a:lnTo>
                    <a:pt x="0" y="5454"/>
                  </a:lnTo>
                  <a:cubicBezTo>
                    <a:pt x="0" y="2442"/>
                    <a:pt x="2442" y="0"/>
                    <a:pt x="5454" y="0"/>
                  </a:cubicBezTo>
                  <a:close/>
                </a:path>
              </a:pathLst>
            </a:custGeom>
            <a:solidFill>
              <a:srgbClr val="DFEEFF"/>
            </a:solidFill>
            <a:ln cap="sq">
              <a:noFill/>
              <a:prstDash val="solid"/>
              <a:miter/>
            </a:ln>
          </p:spPr>
        </p:sp>
        <p:sp>
          <p:nvSpPr>
            <p:cNvPr name="TextBox 29" id="29"/>
            <p:cNvSpPr txBox="true"/>
            <p:nvPr/>
          </p:nvSpPr>
          <p:spPr>
            <a:xfrm>
              <a:off x="0" y="-47625"/>
              <a:ext cx="4112441" cy="369618"/>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1188748" y="7771402"/>
            <a:ext cx="1073605" cy="999377"/>
            <a:chOff x="0" y="0"/>
            <a:chExt cx="198857" cy="185108"/>
          </a:xfrm>
        </p:grpSpPr>
        <p:sp>
          <p:nvSpPr>
            <p:cNvPr name="Freeform 31" id="31"/>
            <p:cNvSpPr/>
            <p:nvPr/>
          </p:nvSpPr>
          <p:spPr>
            <a:xfrm flipH="false" flipV="false" rot="0">
              <a:off x="0" y="0"/>
              <a:ext cx="198857" cy="185108"/>
            </a:xfrm>
            <a:custGeom>
              <a:avLst/>
              <a:gdLst/>
              <a:ahLst/>
              <a:cxnLst/>
              <a:rect r="r" b="b" t="t" l="l"/>
              <a:pathLst>
                <a:path h="185108" w="198857">
                  <a:moveTo>
                    <a:pt x="64900" y="0"/>
                  </a:moveTo>
                  <a:lnTo>
                    <a:pt x="133957" y="0"/>
                  </a:lnTo>
                  <a:cubicBezTo>
                    <a:pt x="151170" y="0"/>
                    <a:pt x="167677" y="6838"/>
                    <a:pt x="179848" y="19009"/>
                  </a:cubicBezTo>
                  <a:cubicBezTo>
                    <a:pt x="192019" y="31180"/>
                    <a:pt x="198857" y="47688"/>
                    <a:pt x="198857" y="64900"/>
                  </a:cubicBezTo>
                  <a:lnTo>
                    <a:pt x="198857" y="120208"/>
                  </a:lnTo>
                  <a:cubicBezTo>
                    <a:pt x="198857" y="156051"/>
                    <a:pt x="169800" y="185108"/>
                    <a:pt x="133957" y="185108"/>
                  </a:cubicBezTo>
                  <a:lnTo>
                    <a:pt x="64900" y="185108"/>
                  </a:lnTo>
                  <a:cubicBezTo>
                    <a:pt x="29057" y="185108"/>
                    <a:pt x="0" y="156051"/>
                    <a:pt x="0" y="120208"/>
                  </a:cubicBezTo>
                  <a:lnTo>
                    <a:pt x="0" y="64900"/>
                  </a:lnTo>
                  <a:cubicBezTo>
                    <a:pt x="0" y="29057"/>
                    <a:pt x="29057" y="0"/>
                    <a:pt x="64900" y="0"/>
                  </a:cubicBezTo>
                  <a:close/>
                </a:path>
              </a:pathLst>
            </a:custGeom>
            <a:solidFill>
              <a:srgbClr val="24485E"/>
            </a:solidFill>
            <a:ln w="19050" cap="sq">
              <a:solidFill>
                <a:srgbClr val="24485E"/>
              </a:solidFill>
              <a:prstDash val="solid"/>
              <a:miter/>
            </a:ln>
          </p:spPr>
        </p:sp>
        <p:sp>
          <p:nvSpPr>
            <p:cNvPr name="TextBox 32" id="32"/>
            <p:cNvSpPr txBox="true"/>
            <p:nvPr/>
          </p:nvSpPr>
          <p:spPr>
            <a:xfrm>
              <a:off x="0" y="-47625"/>
              <a:ext cx="198857" cy="232733"/>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2039050" y="4727682"/>
            <a:ext cx="4368513" cy="2620575"/>
          </a:xfrm>
          <a:prstGeom prst="rect">
            <a:avLst/>
          </a:prstGeom>
        </p:spPr>
        <p:txBody>
          <a:bodyPr anchor="t" rtlCol="false" tIns="0" lIns="0" bIns="0" rIns="0">
            <a:spAutoFit/>
          </a:bodyPr>
          <a:lstStyle/>
          <a:p>
            <a:pPr algn="l">
              <a:lnSpc>
                <a:spcPts val="2775"/>
              </a:lnSpc>
            </a:pPr>
            <a:r>
              <a:rPr lang="en-US" sz="1779" spc="-35">
                <a:solidFill>
                  <a:srgbClr val="24485E"/>
                </a:solidFill>
                <a:latin typeface="TDTD순고딕"/>
                <a:ea typeface="TDTD순고딕"/>
                <a:cs typeface="TDTD순고딕"/>
                <a:sym typeface="TDTD순고딕"/>
              </a:rPr>
              <a:t>✓ AI 이력서 분석 시스템 : 형광펜 하이라이팅, 종합 분석을 통해 </a:t>
            </a:r>
          </a:p>
          <a:p>
            <a:pPr algn="l">
              <a:lnSpc>
                <a:spcPts val="2775"/>
              </a:lnSpc>
            </a:pPr>
            <a:r>
              <a:rPr lang="en-US" sz="1779" spc="-35">
                <a:solidFill>
                  <a:srgbClr val="24485E"/>
                </a:solidFill>
                <a:latin typeface="TDTD순고딕"/>
                <a:ea typeface="TDTD순고딕"/>
                <a:cs typeface="TDTD순고딕"/>
                <a:sym typeface="TDTD순고딕"/>
              </a:rPr>
              <a:t>            이력서 검토 시간 70% 단축, </a:t>
            </a:r>
          </a:p>
          <a:p>
            <a:pPr algn="l">
              <a:lnSpc>
                <a:spcPts val="2775"/>
              </a:lnSpc>
            </a:pPr>
            <a:r>
              <a:rPr lang="en-US" sz="1779" spc="-35">
                <a:solidFill>
                  <a:srgbClr val="24485E"/>
                </a:solidFill>
                <a:latin typeface="TDTD순고딕"/>
                <a:ea typeface="TDTD순고딕"/>
                <a:cs typeface="TDTD순고딕"/>
                <a:sym typeface="TDTD순고딕"/>
              </a:rPr>
              <a:t>            정확도 90% 달성</a:t>
            </a:r>
          </a:p>
          <a:p>
            <a:pPr algn="l">
              <a:lnSpc>
                <a:spcPts val="780"/>
              </a:lnSpc>
            </a:pPr>
          </a:p>
          <a:p>
            <a:pPr algn="l">
              <a:lnSpc>
                <a:spcPts val="2775"/>
              </a:lnSpc>
            </a:pPr>
            <a:r>
              <a:rPr lang="en-US" sz="1779" spc="-35">
                <a:solidFill>
                  <a:srgbClr val="24485E"/>
                </a:solidFill>
                <a:latin typeface="TDTD순고딕"/>
                <a:ea typeface="TDTD순고딕"/>
                <a:cs typeface="TDTD순고딕"/>
                <a:sym typeface="TDTD순고딕"/>
              </a:rPr>
              <a:t>✓ AI 면접 : 편향 없는 일관된 평가</a:t>
            </a:r>
          </a:p>
          <a:p>
            <a:pPr algn="l">
              <a:lnSpc>
                <a:spcPts val="780"/>
              </a:lnSpc>
            </a:pPr>
          </a:p>
          <a:p>
            <a:pPr algn="l">
              <a:lnSpc>
                <a:spcPts val="2775"/>
              </a:lnSpc>
            </a:pPr>
            <a:r>
              <a:rPr lang="en-US" sz="1779" spc="-35">
                <a:solidFill>
                  <a:srgbClr val="24485E"/>
                </a:solidFill>
                <a:latin typeface="TDTD순고딕"/>
                <a:ea typeface="TDTD순고딕"/>
                <a:cs typeface="TDTD순고딕"/>
                <a:sym typeface="TDTD순고딕"/>
              </a:rPr>
              <a:t>✓ 다단계 평가 : 다양한 관점에서 종합적 평가</a:t>
            </a:r>
          </a:p>
          <a:p>
            <a:pPr algn="l">
              <a:lnSpc>
                <a:spcPts val="2775"/>
              </a:lnSpc>
            </a:pPr>
          </a:p>
        </p:txBody>
      </p:sp>
      <p:sp>
        <p:nvSpPr>
          <p:cNvPr name="TextBox 34" id="34"/>
          <p:cNvSpPr txBox="true"/>
          <p:nvPr/>
        </p:nvSpPr>
        <p:spPr>
          <a:xfrm rot="0">
            <a:off x="7411543" y="4765075"/>
            <a:ext cx="3774341" cy="690174"/>
          </a:xfrm>
          <a:prstGeom prst="rect">
            <a:avLst/>
          </a:prstGeom>
        </p:spPr>
        <p:txBody>
          <a:bodyPr anchor="t" rtlCol="false" tIns="0" lIns="0" bIns="0" rIns="0">
            <a:spAutoFit/>
          </a:bodyPr>
          <a:lstStyle/>
          <a:p>
            <a:pPr algn="l">
              <a:lnSpc>
                <a:spcPts val="2775"/>
              </a:lnSpc>
            </a:pPr>
            <a:r>
              <a:rPr lang="en-US" sz="1779" spc="-35">
                <a:solidFill>
                  <a:srgbClr val="24485E"/>
                </a:solidFill>
                <a:latin typeface="TDTD순고딕"/>
                <a:ea typeface="TDTD순고딕"/>
                <a:cs typeface="TDTD순고딕"/>
                <a:sym typeface="TDTD순고딕"/>
              </a:rPr>
              <a:t>✓ 채용 기간 30% 단축으로 인해 </a:t>
            </a:r>
          </a:p>
          <a:p>
            <a:pPr algn="l">
              <a:lnSpc>
                <a:spcPts val="2775"/>
              </a:lnSpc>
            </a:pPr>
            <a:r>
              <a:rPr lang="en-US" sz="1779" spc="-35">
                <a:solidFill>
                  <a:srgbClr val="24485E"/>
                </a:solidFill>
                <a:latin typeface="TDTD순고딕"/>
                <a:ea typeface="TDTD순고딕"/>
                <a:cs typeface="TDTD순고딕"/>
                <a:sym typeface="TDTD순고딕"/>
              </a:rPr>
              <a:t>    인사 담당자 업무 효율성 3배 향상</a:t>
            </a:r>
          </a:p>
        </p:txBody>
      </p:sp>
      <p:sp>
        <p:nvSpPr>
          <p:cNvPr name="TextBox 35" id="35"/>
          <p:cNvSpPr txBox="true"/>
          <p:nvPr/>
        </p:nvSpPr>
        <p:spPr>
          <a:xfrm rot="0">
            <a:off x="12695732" y="4765075"/>
            <a:ext cx="3685919" cy="1042599"/>
          </a:xfrm>
          <a:prstGeom prst="rect">
            <a:avLst/>
          </a:prstGeom>
        </p:spPr>
        <p:txBody>
          <a:bodyPr anchor="t" rtlCol="false" tIns="0" lIns="0" bIns="0" rIns="0">
            <a:spAutoFit/>
          </a:bodyPr>
          <a:lstStyle/>
          <a:p>
            <a:pPr algn="l">
              <a:lnSpc>
                <a:spcPts val="2775"/>
              </a:lnSpc>
            </a:pPr>
            <a:r>
              <a:rPr lang="en-US" sz="1779" spc="-35">
                <a:solidFill>
                  <a:srgbClr val="24485E"/>
                </a:solidFill>
                <a:latin typeface="TDTD순고딕"/>
                <a:ea typeface="TDTD순고딕"/>
                <a:cs typeface="TDTD순고딕"/>
                <a:sym typeface="TDTD순고딕"/>
              </a:rPr>
              <a:t>✓ 지원자별 맞춤 질문 생성</a:t>
            </a:r>
          </a:p>
          <a:p>
            <a:pPr algn="l">
              <a:lnSpc>
                <a:spcPts val="2775"/>
              </a:lnSpc>
            </a:pPr>
            <a:r>
              <a:rPr lang="en-US" sz="1779" spc="-35">
                <a:solidFill>
                  <a:srgbClr val="24485E"/>
                </a:solidFill>
                <a:latin typeface="TDTD순고딕"/>
                <a:ea typeface="TDTD순고딕"/>
                <a:cs typeface="TDTD순고딕"/>
                <a:sym typeface="TDTD순고딕"/>
              </a:rPr>
              <a:t>✓ 직무별 특화 평가 기준</a:t>
            </a:r>
          </a:p>
          <a:p>
            <a:pPr algn="l">
              <a:lnSpc>
                <a:spcPts val="2775"/>
              </a:lnSpc>
            </a:pPr>
            <a:r>
              <a:rPr lang="en-US" sz="1779" spc="-35">
                <a:solidFill>
                  <a:srgbClr val="24485E"/>
                </a:solidFill>
                <a:latin typeface="TDTD순고딕"/>
                <a:ea typeface="TDTD순고딕"/>
                <a:cs typeface="TDTD순고딕"/>
                <a:sym typeface="TDTD순고딕"/>
              </a:rPr>
              <a:t>✓ 단계별 차별화된 평가 중점</a:t>
            </a:r>
          </a:p>
        </p:txBody>
      </p:sp>
      <p:sp>
        <p:nvSpPr>
          <p:cNvPr name="TextBox 36" id="36"/>
          <p:cNvSpPr txBox="true"/>
          <p:nvPr/>
        </p:nvSpPr>
        <p:spPr>
          <a:xfrm rot="0">
            <a:off x="2132388" y="3922984"/>
            <a:ext cx="3450189" cy="448228"/>
          </a:xfrm>
          <a:prstGeom prst="rect">
            <a:avLst/>
          </a:prstGeom>
        </p:spPr>
        <p:txBody>
          <a:bodyPr anchor="t" rtlCol="false" tIns="0" lIns="0" bIns="0" rIns="0">
            <a:spAutoFit/>
          </a:bodyPr>
          <a:lstStyle/>
          <a:p>
            <a:pPr algn="ctr">
              <a:lnSpc>
                <a:spcPts val="3643"/>
              </a:lnSpc>
            </a:pPr>
            <a:r>
              <a:rPr lang="en-US" b="true" sz="2602" spc="-52">
                <a:solidFill>
                  <a:srgbClr val="FBFCF8"/>
                </a:solidFill>
                <a:latin typeface="TDTD순고딕 Bold"/>
                <a:ea typeface="TDTD순고딕 Bold"/>
                <a:cs typeface="TDTD순고딕 Bold"/>
                <a:sym typeface="TDTD순고딕 Bold"/>
              </a:rPr>
              <a:t>객관성 확보</a:t>
            </a:r>
          </a:p>
        </p:txBody>
      </p:sp>
      <p:sp>
        <p:nvSpPr>
          <p:cNvPr name="TextBox 37" id="37"/>
          <p:cNvSpPr txBox="true"/>
          <p:nvPr/>
        </p:nvSpPr>
        <p:spPr>
          <a:xfrm rot="0">
            <a:off x="7418906" y="3922984"/>
            <a:ext cx="3450189" cy="448247"/>
          </a:xfrm>
          <a:prstGeom prst="rect">
            <a:avLst/>
          </a:prstGeom>
        </p:spPr>
        <p:txBody>
          <a:bodyPr anchor="t" rtlCol="false" tIns="0" lIns="0" bIns="0" rIns="0">
            <a:spAutoFit/>
          </a:bodyPr>
          <a:lstStyle/>
          <a:p>
            <a:pPr algn="ctr">
              <a:lnSpc>
                <a:spcPts val="3643"/>
              </a:lnSpc>
            </a:pPr>
            <a:r>
              <a:rPr lang="en-US" b="true" sz="2602" spc="-52">
                <a:solidFill>
                  <a:srgbClr val="FBFCF8"/>
                </a:solidFill>
                <a:latin typeface="TDTD순고딕 Bold"/>
                <a:ea typeface="TDTD순고딕 Bold"/>
                <a:cs typeface="TDTD순고딕 Bold"/>
                <a:sym typeface="TDTD순고딕 Bold"/>
              </a:rPr>
              <a:t>채용 기간 단축</a:t>
            </a:r>
          </a:p>
        </p:txBody>
      </p:sp>
      <p:sp>
        <p:nvSpPr>
          <p:cNvPr name="TextBox 38" id="38"/>
          <p:cNvSpPr txBox="true"/>
          <p:nvPr/>
        </p:nvSpPr>
        <p:spPr>
          <a:xfrm rot="0">
            <a:off x="12707419" y="3922984"/>
            <a:ext cx="3450189" cy="448228"/>
          </a:xfrm>
          <a:prstGeom prst="rect">
            <a:avLst/>
          </a:prstGeom>
        </p:spPr>
        <p:txBody>
          <a:bodyPr anchor="t" rtlCol="false" tIns="0" lIns="0" bIns="0" rIns="0">
            <a:spAutoFit/>
          </a:bodyPr>
          <a:lstStyle/>
          <a:p>
            <a:pPr algn="ctr">
              <a:lnSpc>
                <a:spcPts val="3643"/>
              </a:lnSpc>
            </a:pPr>
            <a:r>
              <a:rPr lang="en-US" b="true" sz="2602" spc="-52">
                <a:solidFill>
                  <a:srgbClr val="FBFCF8"/>
                </a:solidFill>
                <a:latin typeface="TDTD순고딕 Bold"/>
                <a:ea typeface="TDTD순고딕 Bold"/>
                <a:cs typeface="TDTD순고딕 Bold"/>
                <a:sym typeface="TDTD순고딕 Bold"/>
              </a:rPr>
              <a:t>맞춤형 평가</a:t>
            </a:r>
          </a:p>
        </p:txBody>
      </p:sp>
      <p:sp>
        <p:nvSpPr>
          <p:cNvPr name="TextBox 39" id="39"/>
          <p:cNvSpPr txBox="true"/>
          <p:nvPr/>
        </p:nvSpPr>
        <p:spPr>
          <a:xfrm rot="0">
            <a:off x="1500932" y="8445618"/>
            <a:ext cx="15586790" cy="358794"/>
          </a:xfrm>
          <a:prstGeom prst="rect">
            <a:avLst/>
          </a:prstGeom>
        </p:spPr>
        <p:txBody>
          <a:bodyPr anchor="t" rtlCol="false" tIns="0" lIns="0" bIns="0" rIns="0">
            <a:spAutoFit/>
          </a:bodyPr>
          <a:lstStyle/>
          <a:p>
            <a:pPr algn="ctr">
              <a:lnSpc>
                <a:spcPts val="2800"/>
              </a:lnSpc>
            </a:pPr>
            <a:r>
              <a:rPr lang="en-US" b="true" sz="2000" spc="-40">
                <a:solidFill>
                  <a:srgbClr val="000000"/>
                </a:solidFill>
                <a:latin typeface="TDTD순고딕 Bold"/>
                <a:ea typeface="TDTD순고딕 Bold"/>
                <a:cs typeface="TDTD순고딕 Bold"/>
                <a:sym typeface="TDTD순고딕 Bold"/>
              </a:rPr>
              <a:t>AI의 객관성, 인간의 직관, 데이터의 정확성을 결합한 혁신적인 채용 솔루션</a:t>
            </a:r>
          </a:p>
        </p:txBody>
      </p:sp>
      <p:sp>
        <p:nvSpPr>
          <p:cNvPr name="Freeform 40" id="40"/>
          <p:cNvSpPr/>
          <p:nvPr/>
        </p:nvSpPr>
        <p:spPr>
          <a:xfrm flipH="false" flipV="false" rot="0">
            <a:off x="1387887" y="7923541"/>
            <a:ext cx="651162" cy="695416"/>
          </a:xfrm>
          <a:custGeom>
            <a:avLst/>
            <a:gdLst/>
            <a:ahLst/>
            <a:cxnLst/>
            <a:rect r="r" b="b" t="t" l="l"/>
            <a:pathLst>
              <a:path h="695416" w="651162">
                <a:moveTo>
                  <a:pt x="0" y="0"/>
                </a:moveTo>
                <a:lnTo>
                  <a:pt x="651163" y="0"/>
                </a:lnTo>
                <a:lnTo>
                  <a:pt x="651163" y="695416"/>
                </a:lnTo>
                <a:lnTo>
                  <a:pt x="0" y="6954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1" id="41"/>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4"/>
            <a:stretch>
              <a:fillRect l="0" t="-47685" r="0" b="-48823"/>
            </a:stretch>
          </a:blipFill>
        </p:spPr>
      </p:sp>
      <p:sp>
        <p:nvSpPr>
          <p:cNvPr name="Freeform 42" id="42"/>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5"/>
            <a:stretch>
              <a:fillRect l="0" t="-62703" r="0" b="-99999"/>
            </a:stretch>
          </a:blipFill>
        </p:spPr>
      </p:sp>
      <p:sp>
        <p:nvSpPr>
          <p:cNvPr name="AutoShape 43" id="43"/>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TextBox 44" id="44"/>
          <p:cNvSpPr txBox="true"/>
          <p:nvPr/>
        </p:nvSpPr>
        <p:spPr>
          <a:xfrm rot="0">
            <a:off x="1465164" y="1649170"/>
            <a:ext cx="8428581"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05. 프로젝트 성과</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Freeform 3" id="3"/>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grpSp>
        <p:nvGrpSpPr>
          <p:cNvPr name="Group 4" id="4"/>
          <p:cNvGrpSpPr/>
          <p:nvPr/>
        </p:nvGrpSpPr>
        <p:grpSpPr>
          <a:xfrm rot="0">
            <a:off x="9493203" y="4112924"/>
            <a:ext cx="3313121" cy="331312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13538A"/>
              </a:solidFill>
              <a:prstDash val="solid"/>
              <a:miter/>
            </a:ln>
          </p:spPr>
        </p:sp>
        <p:sp>
          <p:nvSpPr>
            <p:cNvPr name="TextBox 6" id="6"/>
            <p:cNvSpPr txBox="true"/>
            <p:nvPr/>
          </p:nvSpPr>
          <p:spPr>
            <a:xfrm>
              <a:off x="76200" y="-38100"/>
              <a:ext cx="660400" cy="774700"/>
            </a:xfrm>
            <a:prstGeom prst="rect">
              <a:avLst/>
            </a:prstGeom>
          </p:spPr>
          <p:txBody>
            <a:bodyPr anchor="ctr" rtlCol="false" tIns="50800" lIns="50800" bIns="50800" rIns="50800"/>
            <a:lstStyle/>
            <a:p>
              <a:pPr algn="ctr">
                <a:lnSpc>
                  <a:spcPts val="5549"/>
                </a:lnSpc>
              </a:pPr>
              <a:r>
                <a:rPr lang="en-US" b="true" sz="3699">
                  <a:solidFill>
                    <a:srgbClr val="13538A"/>
                  </a:solidFill>
                  <a:latin typeface="Aileron Bold"/>
                  <a:ea typeface="Aileron Bold"/>
                  <a:cs typeface="Aileron Bold"/>
                  <a:sym typeface="Aileron Bold"/>
                </a:rPr>
                <a:t>자동화</a:t>
              </a:r>
            </a:p>
          </p:txBody>
        </p:sp>
      </p:grpSp>
      <p:grpSp>
        <p:nvGrpSpPr>
          <p:cNvPr name="Group 7" id="7"/>
          <p:cNvGrpSpPr/>
          <p:nvPr/>
        </p:nvGrpSpPr>
        <p:grpSpPr>
          <a:xfrm rot="0">
            <a:off x="3905726" y="4754440"/>
            <a:ext cx="2030089" cy="2030089"/>
            <a:chOff x="0" y="0"/>
            <a:chExt cx="811242" cy="811242"/>
          </a:xfrm>
        </p:grpSpPr>
        <p:sp>
          <p:nvSpPr>
            <p:cNvPr name="Freeform 8" id="8"/>
            <p:cNvSpPr/>
            <p:nvPr/>
          </p:nvSpPr>
          <p:spPr>
            <a:xfrm flipH="false" flipV="false" rot="0">
              <a:off x="0" y="0"/>
              <a:ext cx="811242" cy="811242"/>
            </a:xfrm>
            <a:custGeom>
              <a:avLst/>
              <a:gdLst/>
              <a:ahLst/>
              <a:cxnLst/>
              <a:rect r="r" b="b" t="t" l="l"/>
              <a:pathLst>
                <a:path h="811242" w="811242">
                  <a:moveTo>
                    <a:pt x="405621" y="0"/>
                  </a:moveTo>
                  <a:cubicBezTo>
                    <a:pt x="181603" y="0"/>
                    <a:pt x="0" y="181603"/>
                    <a:pt x="0" y="405621"/>
                  </a:cubicBezTo>
                  <a:cubicBezTo>
                    <a:pt x="0" y="629639"/>
                    <a:pt x="181603" y="811242"/>
                    <a:pt x="405621" y="811242"/>
                  </a:cubicBezTo>
                  <a:cubicBezTo>
                    <a:pt x="629639" y="811242"/>
                    <a:pt x="811242" y="629639"/>
                    <a:pt x="811242" y="405621"/>
                  </a:cubicBezTo>
                  <a:cubicBezTo>
                    <a:pt x="811242" y="181603"/>
                    <a:pt x="629639" y="0"/>
                    <a:pt x="405621" y="0"/>
                  </a:cubicBezTo>
                  <a:close/>
                </a:path>
              </a:pathLst>
            </a:custGeom>
            <a:solidFill>
              <a:srgbClr val="FFFFFF"/>
            </a:solidFill>
            <a:ln w="95250" cap="sq">
              <a:solidFill>
                <a:srgbClr val="146FEA"/>
              </a:solidFill>
              <a:prstDash val="solid"/>
              <a:miter/>
            </a:ln>
          </p:spPr>
        </p:sp>
        <p:sp>
          <p:nvSpPr>
            <p:cNvPr name="TextBox 9" id="9"/>
            <p:cNvSpPr txBox="true"/>
            <p:nvPr/>
          </p:nvSpPr>
          <p:spPr>
            <a:xfrm>
              <a:off x="76054" y="47479"/>
              <a:ext cx="659134" cy="687709"/>
            </a:xfrm>
            <a:prstGeom prst="rect">
              <a:avLst/>
            </a:prstGeom>
          </p:spPr>
          <p:txBody>
            <a:bodyPr anchor="ctr" rtlCol="false" tIns="50800" lIns="50800" bIns="50800" rIns="50800"/>
            <a:lstStyle/>
            <a:p>
              <a:pPr algn="ctr" marL="0" indent="0" lvl="0">
                <a:lnSpc>
                  <a:spcPts val="3354"/>
                </a:lnSpc>
                <a:spcBef>
                  <a:spcPct val="0"/>
                </a:spcBef>
              </a:pPr>
              <a:r>
                <a:rPr lang="en-US" b="true" sz="2600" spc="101">
                  <a:solidFill>
                    <a:srgbClr val="146FEA"/>
                  </a:solidFill>
                  <a:latin typeface="Aileron Bold"/>
                  <a:ea typeface="Aileron Bold"/>
                  <a:cs typeface="Aileron Bold"/>
                  <a:sym typeface="Aileron Bold"/>
                </a:rPr>
                <a:t>N번 클릭</a:t>
              </a:r>
            </a:p>
          </p:txBody>
        </p:sp>
      </p:grpSp>
      <p:sp>
        <p:nvSpPr>
          <p:cNvPr name="Freeform 10" id="10"/>
          <p:cNvSpPr/>
          <p:nvPr/>
        </p:nvSpPr>
        <p:spPr>
          <a:xfrm flipH="false" flipV="false" rot="0">
            <a:off x="14422462" y="9516810"/>
            <a:ext cx="2006986" cy="736730"/>
          </a:xfrm>
          <a:custGeom>
            <a:avLst/>
            <a:gdLst/>
            <a:ahLst/>
            <a:cxnLst/>
            <a:rect r="r" b="b" t="t" l="l"/>
            <a:pathLst>
              <a:path h="736730" w="2006986">
                <a:moveTo>
                  <a:pt x="0" y="0"/>
                </a:moveTo>
                <a:lnTo>
                  <a:pt x="2006987" y="0"/>
                </a:lnTo>
                <a:lnTo>
                  <a:pt x="2006987" y="736731"/>
                </a:lnTo>
                <a:lnTo>
                  <a:pt x="0" y="736731"/>
                </a:lnTo>
                <a:lnTo>
                  <a:pt x="0" y="0"/>
                </a:lnTo>
                <a:close/>
              </a:path>
            </a:pathLst>
          </a:custGeom>
          <a:blipFill>
            <a:blip r:embed="rId3"/>
            <a:stretch>
              <a:fillRect l="0" t="-73860" r="0" b="-98557"/>
            </a:stretch>
          </a:blipFill>
        </p:spPr>
      </p:sp>
      <p:sp>
        <p:nvSpPr>
          <p:cNvPr name="AutoShape 11" id="11"/>
          <p:cNvSpPr/>
          <p:nvPr/>
        </p:nvSpPr>
        <p:spPr>
          <a:xfrm flipV="true">
            <a:off x="5935816" y="5769485"/>
            <a:ext cx="3557387" cy="0"/>
          </a:xfrm>
          <a:prstGeom prst="line">
            <a:avLst/>
          </a:prstGeom>
          <a:ln cap="flat" w="95250">
            <a:solidFill>
              <a:srgbClr val="13538A"/>
            </a:solidFill>
            <a:prstDash val="solid"/>
            <a:headEnd type="none" len="sm" w="sm"/>
            <a:tailEnd type="arrow" len="sm" w="med"/>
          </a:ln>
        </p:spPr>
      </p:sp>
      <p:sp>
        <p:nvSpPr>
          <p:cNvPr name="TextBox 12" id="12"/>
          <p:cNvSpPr txBox="true"/>
          <p:nvPr/>
        </p:nvSpPr>
        <p:spPr>
          <a:xfrm rot="0">
            <a:off x="1465164" y="1649170"/>
            <a:ext cx="8428581"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05. 프로젝트 성과</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Freeform 2" id="2"/>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3" id="3"/>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sp>
        <p:nvSpPr>
          <p:cNvPr name="AutoShape 4" id="4"/>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TextBox 5" id="5"/>
          <p:cNvSpPr txBox="true"/>
          <p:nvPr/>
        </p:nvSpPr>
        <p:spPr>
          <a:xfrm rot="0">
            <a:off x="1465164" y="1649170"/>
            <a:ext cx="8428581"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05. 프로젝트 성과</a:t>
            </a:r>
          </a:p>
        </p:txBody>
      </p:sp>
      <p:graphicFrame>
        <p:nvGraphicFramePr>
          <p:cNvPr name="Object 6" id="6"/>
          <p:cNvGraphicFramePr/>
          <p:nvPr/>
        </p:nvGraphicFramePr>
        <p:xfrm>
          <a:off x="1292250" y="3238624"/>
          <a:ext cx="5029200" cy="4610100"/>
        </p:xfrm>
        <a:graphic>
          <a:graphicData uri="http://schemas.openxmlformats.org/presentationml/2006/ole">
            <p:oleObj imgW="6032500" imgH="56134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grpSp>
        <p:nvGrpSpPr>
          <p:cNvPr name="Group 2" id="2"/>
          <p:cNvGrpSpPr/>
          <p:nvPr/>
        </p:nvGrpSpPr>
        <p:grpSpPr>
          <a:xfrm rot="0">
            <a:off x="1777478" y="4611175"/>
            <a:ext cx="4369780" cy="3872278"/>
            <a:chOff x="0" y="0"/>
            <a:chExt cx="1165577" cy="1032875"/>
          </a:xfrm>
        </p:grpSpPr>
        <p:sp>
          <p:nvSpPr>
            <p:cNvPr name="Freeform 3" id="3"/>
            <p:cNvSpPr/>
            <p:nvPr/>
          </p:nvSpPr>
          <p:spPr>
            <a:xfrm flipH="false" flipV="false" rot="0">
              <a:off x="0" y="0"/>
              <a:ext cx="1165577" cy="1032875"/>
            </a:xfrm>
            <a:custGeom>
              <a:avLst/>
              <a:gdLst/>
              <a:ahLst/>
              <a:cxnLst/>
              <a:rect r="r" b="b" t="t" l="l"/>
              <a:pathLst>
                <a:path h="1032875" w="1165577">
                  <a:moveTo>
                    <a:pt x="0" y="0"/>
                  </a:moveTo>
                  <a:lnTo>
                    <a:pt x="1165577" y="0"/>
                  </a:lnTo>
                  <a:lnTo>
                    <a:pt x="1165577" y="1032875"/>
                  </a:lnTo>
                  <a:lnTo>
                    <a:pt x="0" y="1032875"/>
                  </a:lnTo>
                  <a:close/>
                </a:path>
              </a:pathLst>
            </a:custGeom>
            <a:solidFill>
              <a:srgbClr val="FFFFFF"/>
            </a:solidFill>
            <a:ln w="9525" cap="sq">
              <a:solidFill>
                <a:srgbClr val="343D63"/>
              </a:solidFill>
              <a:prstDash val="solid"/>
              <a:miter/>
            </a:ln>
          </p:spPr>
        </p:sp>
        <p:sp>
          <p:nvSpPr>
            <p:cNvPr name="TextBox 4" id="4"/>
            <p:cNvSpPr txBox="true"/>
            <p:nvPr/>
          </p:nvSpPr>
          <p:spPr>
            <a:xfrm>
              <a:off x="0" y="-47625"/>
              <a:ext cx="1165577" cy="1080500"/>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777478" y="3725037"/>
            <a:ext cx="4369780" cy="702845"/>
            <a:chOff x="0" y="0"/>
            <a:chExt cx="1165577" cy="187474"/>
          </a:xfrm>
        </p:grpSpPr>
        <p:sp>
          <p:nvSpPr>
            <p:cNvPr name="Freeform 6" id="6"/>
            <p:cNvSpPr/>
            <p:nvPr/>
          </p:nvSpPr>
          <p:spPr>
            <a:xfrm flipH="false" flipV="false" rot="0">
              <a:off x="0" y="0"/>
              <a:ext cx="1165577" cy="187474"/>
            </a:xfrm>
            <a:custGeom>
              <a:avLst/>
              <a:gdLst/>
              <a:ahLst/>
              <a:cxnLst/>
              <a:rect r="r" b="b" t="t" l="l"/>
              <a:pathLst>
                <a:path h="187474" w="1165577">
                  <a:moveTo>
                    <a:pt x="0" y="0"/>
                  </a:moveTo>
                  <a:lnTo>
                    <a:pt x="1165577" y="0"/>
                  </a:lnTo>
                  <a:lnTo>
                    <a:pt x="1165577" y="187474"/>
                  </a:lnTo>
                  <a:lnTo>
                    <a:pt x="0" y="187474"/>
                  </a:lnTo>
                  <a:close/>
                </a:path>
              </a:pathLst>
            </a:custGeom>
            <a:solidFill>
              <a:srgbClr val="DFEEFF"/>
            </a:solidFill>
            <a:ln w="9525" cap="sq">
              <a:solidFill>
                <a:srgbClr val="343D63"/>
              </a:solidFill>
              <a:prstDash val="solid"/>
              <a:miter/>
            </a:ln>
          </p:spPr>
        </p:sp>
        <p:sp>
          <p:nvSpPr>
            <p:cNvPr name="TextBox 7" id="7"/>
            <p:cNvSpPr txBox="true"/>
            <p:nvPr/>
          </p:nvSpPr>
          <p:spPr>
            <a:xfrm>
              <a:off x="0" y="-47625"/>
              <a:ext cx="1165577" cy="235099"/>
            </a:xfrm>
            <a:prstGeom prst="rect">
              <a:avLst/>
            </a:prstGeom>
          </p:spPr>
          <p:txBody>
            <a:bodyPr anchor="ctr" rtlCol="false" tIns="50800" lIns="50800" bIns="50800" rIns="50800"/>
            <a:lstStyle/>
            <a:p>
              <a:pPr algn="ctr">
                <a:lnSpc>
                  <a:spcPts val="3079"/>
                </a:lnSpc>
              </a:pPr>
            </a:p>
          </p:txBody>
        </p:sp>
      </p:grpSp>
      <p:pic>
        <p:nvPicPr>
          <p:cNvPr name="Picture 8" id="8"/>
          <p:cNvPicPr>
            <a:picLocks noChangeAspect="true"/>
          </p:cNvPicPr>
          <p:nvPr/>
        </p:nvPicPr>
        <p:blipFill>
          <a:blip r:embed="rId2"/>
          <a:stretch>
            <a:fillRect/>
          </a:stretch>
        </p:blipFill>
        <p:spPr>
          <a:xfrm rot="0">
            <a:off x="3135922" y="7508357"/>
            <a:ext cx="2726870" cy="749025"/>
          </a:xfrm>
          <a:prstGeom prst="rect">
            <a:avLst/>
          </a:prstGeom>
        </p:spPr>
      </p:pic>
      <p:sp>
        <p:nvSpPr>
          <p:cNvPr name="TextBox 9" id="9"/>
          <p:cNvSpPr txBox="true"/>
          <p:nvPr/>
        </p:nvSpPr>
        <p:spPr>
          <a:xfrm rot="0">
            <a:off x="2584831" y="3788768"/>
            <a:ext cx="2755073" cy="523875"/>
          </a:xfrm>
          <a:prstGeom prst="rect">
            <a:avLst/>
          </a:prstGeom>
        </p:spPr>
        <p:txBody>
          <a:bodyPr anchor="t" rtlCol="false" tIns="0" lIns="0" bIns="0" rIns="0">
            <a:spAutoFit/>
          </a:bodyPr>
          <a:lstStyle/>
          <a:p>
            <a:pPr algn="ctr">
              <a:lnSpc>
                <a:spcPts val="4200"/>
              </a:lnSpc>
            </a:pPr>
            <a:r>
              <a:rPr lang="en-US" sz="3000" b="true">
                <a:solidFill>
                  <a:srgbClr val="3D4569"/>
                </a:solidFill>
                <a:latin typeface="TDTD순고딕 Bold"/>
                <a:ea typeface="TDTD순고딕 Bold"/>
                <a:cs typeface="TDTD순고딕 Bold"/>
                <a:sym typeface="TDTD순고딕 Bold"/>
              </a:rPr>
              <a:t>초기 목표</a:t>
            </a:r>
          </a:p>
        </p:txBody>
      </p:sp>
      <p:sp>
        <p:nvSpPr>
          <p:cNvPr name="TextBox 10" id="10"/>
          <p:cNvSpPr txBox="true"/>
          <p:nvPr/>
        </p:nvSpPr>
        <p:spPr>
          <a:xfrm rot="0">
            <a:off x="1965361" y="4904520"/>
            <a:ext cx="3990796" cy="737235"/>
          </a:xfrm>
          <a:prstGeom prst="rect">
            <a:avLst/>
          </a:prstGeom>
        </p:spPr>
        <p:txBody>
          <a:bodyPr anchor="t" rtlCol="false" tIns="0" lIns="0" bIns="0" rIns="0">
            <a:spAutoFit/>
          </a:bodyPr>
          <a:lstStyle/>
          <a:p>
            <a:pPr algn="l">
              <a:lnSpc>
                <a:spcPts val="2940"/>
              </a:lnSpc>
            </a:pPr>
            <a:r>
              <a:rPr lang="en-US" sz="2100">
                <a:solidFill>
                  <a:srgbClr val="343D63"/>
                </a:solidFill>
                <a:latin typeface="TDTD순고딕"/>
                <a:ea typeface="TDTD순고딕"/>
                <a:cs typeface="TDTD순고딕"/>
                <a:sym typeface="TDTD순고딕"/>
              </a:rPr>
              <a:t>   ✓ 공고 작성/수정 도우미 챗봇 + 가중치 뽑기</a:t>
            </a:r>
          </a:p>
        </p:txBody>
      </p:sp>
      <p:sp>
        <p:nvSpPr>
          <p:cNvPr name="TextBox 11" id="11"/>
          <p:cNvSpPr txBox="true"/>
          <p:nvPr/>
        </p:nvSpPr>
        <p:spPr>
          <a:xfrm rot="0">
            <a:off x="1965361" y="5601149"/>
            <a:ext cx="3990796" cy="36576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343D63"/>
                </a:solidFill>
                <a:latin typeface="TDTD순고딕"/>
                <a:ea typeface="TDTD순고딕"/>
                <a:cs typeface="TDTD순고딕"/>
                <a:sym typeface="TDTD순고딕"/>
              </a:rPr>
              <a:t>면접관 자동 배정, 관리</a:t>
            </a:r>
          </a:p>
        </p:txBody>
      </p:sp>
      <p:sp>
        <p:nvSpPr>
          <p:cNvPr name="TextBox 12" id="12"/>
          <p:cNvSpPr txBox="true"/>
          <p:nvPr/>
        </p:nvSpPr>
        <p:spPr>
          <a:xfrm rot="0">
            <a:off x="1965361" y="6298371"/>
            <a:ext cx="3990796" cy="36576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343D63"/>
                </a:solidFill>
                <a:latin typeface="TDTD순고딕"/>
                <a:ea typeface="TDTD순고딕"/>
                <a:cs typeface="TDTD순고딕"/>
                <a:sym typeface="TDTD순고딕"/>
              </a:rPr>
              <a:t>이력서 주요부분 하이라이트</a:t>
            </a:r>
          </a:p>
        </p:txBody>
      </p:sp>
      <p:sp>
        <p:nvSpPr>
          <p:cNvPr name="TextBox 13" id="13"/>
          <p:cNvSpPr txBox="true"/>
          <p:nvPr/>
        </p:nvSpPr>
        <p:spPr>
          <a:xfrm rot="0">
            <a:off x="1965361" y="6995593"/>
            <a:ext cx="3453807" cy="73723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343D63"/>
                </a:solidFill>
                <a:latin typeface="TDTD순고딕"/>
                <a:ea typeface="TDTD순고딕"/>
                <a:cs typeface="TDTD순고딕"/>
                <a:sym typeface="TDTD순고딕"/>
              </a:rPr>
              <a:t>이력서 분석 및 시각화</a:t>
            </a:r>
          </a:p>
          <a:p>
            <a:pPr algn="l" marL="453390" indent="-226695" lvl="1">
              <a:lnSpc>
                <a:spcPts val="2940"/>
              </a:lnSpc>
              <a:buFont typeface="Arial"/>
              <a:buChar char="•"/>
            </a:pPr>
            <a:r>
              <a:rPr lang="en-US" b="true" sz="2100">
                <a:solidFill>
                  <a:srgbClr val="343D63"/>
                </a:solidFill>
                <a:latin typeface="TDTD순고딕 Bold"/>
                <a:ea typeface="TDTD순고딕 Bold"/>
                <a:cs typeface="TDTD순고딕 Bold"/>
                <a:sym typeface="TDTD순고딕 Bold"/>
              </a:rPr>
              <a:t>서류 채점 및 합격자 선별</a:t>
            </a:r>
          </a:p>
        </p:txBody>
      </p:sp>
      <p:sp>
        <p:nvSpPr>
          <p:cNvPr name="TextBox 14" id="14"/>
          <p:cNvSpPr txBox="true"/>
          <p:nvPr/>
        </p:nvSpPr>
        <p:spPr>
          <a:xfrm rot="0">
            <a:off x="1965361" y="7692815"/>
            <a:ext cx="1397799" cy="36576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3D4569"/>
                </a:solidFill>
                <a:latin typeface="TDTD순고딕"/>
                <a:ea typeface="TDTD순고딕"/>
                <a:cs typeface="TDTD순고딕"/>
                <a:sym typeface="TDTD순고딕"/>
              </a:rPr>
              <a:t>달성률</a:t>
            </a:r>
          </a:p>
        </p:txBody>
      </p:sp>
      <p:grpSp>
        <p:nvGrpSpPr>
          <p:cNvPr name="Group 15" id="15"/>
          <p:cNvGrpSpPr/>
          <p:nvPr/>
        </p:nvGrpSpPr>
        <p:grpSpPr>
          <a:xfrm rot="0">
            <a:off x="6194282" y="5981661"/>
            <a:ext cx="717803" cy="565652"/>
            <a:chOff x="0" y="0"/>
            <a:chExt cx="957071" cy="754203"/>
          </a:xfrm>
        </p:grpSpPr>
        <p:sp>
          <p:nvSpPr>
            <p:cNvPr name="Freeform 16" id="16"/>
            <p:cNvSpPr/>
            <p:nvPr/>
          </p:nvSpPr>
          <p:spPr>
            <a:xfrm flipH="false" flipV="false" rot="-5400000">
              <a:off x="-141927" y="141927"/>
              <a:ext cx="754203" cy="470348"/>
            </a:xfrm>
            <a:custGeom>
              <a:avLst/>
              <a:gdLst/>
              <a:ahLst/>
              <a:cxnLst/>
              <a:rect r="r" b="b" t="t" l="l"/>
              <a:pathLst>
                <a:path h="470348" w="754203">
                  <a:moveTo>
                    <a:pt x="0" y="0"/>
                  </a:moveTo>
                  <a:lnTo>
                    <a:pt x="754202" y="0"/>
                  </a:lnTo>
                  <a:lnTo>
                    <a:pt x="754202" y="470348"/>
                  </a:lnTo>
                  <a:lnTo>
                    <a:pt x="0" y="4703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5400000">
              <a:off x="101434" y="141927"/>
              <a:ext cx="754203" cy="470348"/>
            </a:xfrm>
            <a:custGeom>
              <a:avLst/>
              <a:gdLst/>
              <a:ahLst/>
              <a:cxnLst/>
              <a:rect r="r" b="b" t="t" l="l"/>
              <a:pathLst>
                <a:path h="470348" w="754203">
                  <a:moveTo>
                    <a:pt x="0" y="0"/>
                  </a:moveTo>
                  <a:lnTo>
                    <a:pt x="754203" y="0"/>
                  </a:lnTo>
                  <a:lnTo>
                    <a:pt x="754203" y="470348"/>
                  </a:lnTo>
                  <a:lnTo>
                    <a:pt x="0" y="4703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5400000">
              <a:off x="344795" y="141927"/>
              <a:ext cx="754203" cy="470348"/>
            </a:xfrm>
            <a:custGeom>
              <a:avLst/>
              <a:gdLst/>
              <a:ahLst/>
              <a:cxnLst/>
              <a:rect r="r" b="b" t="t" l="l"/>
              <a:pathLst>
                <a:path h="470348" w="754203">
                  <a:moveTo>
                    <a:pt x="0" y="0"/>
                  </a:moveTo>
                  <a:lnTo>
                    <a:pt x="754203" y="0"/>
                  </a:lnTo>
                  <a:lnTo>
                    <a:pt x="754203" y="470348"/>
                  </a:lnTo>
                  <a:lnTo>
                    <a:pt x="0" y="4703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9" id="19"/>
          <p:cNvGrpSpPr/>
          <p:nvPr/>
        </p:nvGrpSpPr>
        <p:grpSpPr>
          <a:xfrm rot="0">
            <a:off x="6959110" y="4611175"/>
            <a:ext cx="4369780" cy="3872278"/>
            <a:chOff x="0" y="0"/>
            <a:chExt cx="1165577" cy="1032875"/>
          </a:xfrm>
        </p:grpSpPr>
        <p:sp>
          <p:nvSpPr>
            <p:cNvPr name="Freeform 20" id="20"/>
            <p:cNvSpPr/>
            <p:nvPr/>
          </p:nvSpPr>
          <p:spPr>
            <a:xfrm flipH="false" flipV="false" rot="0">
              <a:off x="0" y="0"/>
              <a:ext cx="1165577" cy="1032875"/>
            </a:xfrm>
            <a:custGeom>
              <a:avLst/>
              <a:gdLst/>
              <a:ahLst/>
              <a:cxnLst/>
              <a:rect r="r" b="b" t="t" l="l"/>
              <a:pathLst>
                <a:path h="1032875" w="1165577">
                  <a:moveTo>
                    <a:pt x="0" y="0"/>
                  </a:moveTo>
                  <a:lnTo>
                    <a:pt x="1165577" y="0"/>
                  </a:lnTo>
                  <a:lnTo>
                    <a:pt x="1165577" y="1032875"/>
                  </a:lnTo>
                  <a:lnTo>
                    <a:pt x="0" y="1032875"/>
                  </a:lnTo>
                  <a:close/>
                </a:path>
              </a:pathLst>
            </a:custGeom>
            <a:solidFill>
              <a:srgbClr val="FFFFFF"/>
            </a:solidFill>
            <a:ln w="9525" cap="sq">
              <a:solidFill>
                <a:srgbClr val="343D63"/>
              </a:solidFill>
              <a:prstDash val="solid"/>
              <a:miter/>
            </a:ln>
          </p:spPr>
        </p:sp>
        <p:sp>
          <p:nvSpPr>
            <p:cNvPr name="TextBox 21" id="21"/>
            <p:cNvSpPr txBox="true"/>
            <p:nvPr/>
          </p:nvSpPr>
          <p:spPr>
            <a:xfrm>
              <a:off x="0" y="-47625"/>
              <a:ext cx="1165577" cy="1080500"/>
            </a:xfrm>
            <a:prstGeom prst="rect">
              <a:avLst/>
            </a:prstGeom>
          </p:spPr>
          <p:txBody>
            <a:bodyPr anchor="ctr" rtlCol="false" tIns="50800" lIns="50800" bIns="50800" rIns="50800"/>
            <a:lstStyle/>
            <a:p>
              <a:pPr algn="ctr">
                <a:lnSpc>
                  <a:spcPts val="2940"/>
                </a:lnSpc>
              </a:pPr>
            </a:p>
          </p:txBody>
        </p:sp>
      </p:grpSp>
      <p:grpSp>
        <p:nvGrpSpPr>
          <p:cNvPr name="Group 22" id="22"/>
          <p:cNvGrpSpPr/>
          <p:nvPr/>
        </p:nvGrpSpPr>
        <p:grpSpPr>
          <a:xfrm rot="0">
            <a:off x="6959110" y="3725037"/>
            <a:ext cx="4369780" cy="702845"/>
            <a:chOff x="0" y="0"/>
            <a:chExt cx="1165577" cy="187474"/>
          </a:xfrm>
        </p:grpSpPr>
        <p:sp>
          <p:nvSpPr>
            <p:cNvPr name="Freeform 23" id="23"/>
            <p:cNvSpPr/>
            <p:nvPr/>
          </p:nvSpPr>
          <p:spPr>
            <a:xfrm flipH="false" flipV="false" rot="0">
              <a:off x="0" y="0"/>
              <a:ext cx="1165577" cy="187474"/>
            </a:xfrm>
            <a:custGeom>
              <a:avLst/>
              <a:gdLst/>
              <a:ahLst/>
              <a:cxnLst/>
              <a:rect r="r" b="b" t="t" l="l"/>
              <a:pathLst>
                <a:path h="187474" w="1165577">
                  <a:moveTo>
                    <a:pt x="0" y="0"/>
                  </a:moveTo>
                  <a:lnTo>
                    <a:pt x="1165577" y="0"/>
                  </a:lnTo>
                  <a:lnTo>
                    <a:pt x="1165577" y="187474"/>
                  </a:lnTo>
                  <a:lnTo>
                    <a:pt x="0" y="187474"/>
                  </a:lnTo>
                  <a:close/>
                </a:path>
              </a:pathLst>
            </a:custGeom>
            <a:solidFill>
              <a:srgbClr val="C9E2FF"/>
            </a:solidFill>
            <a:ln w="9525" cap="sq">
              <a:solidFill>
                <a:srgbClr val="343D63"/>
              </a:solidFill>
              <a:prstDash val="solid"/>
              <a:miter/>
            </a:ln>
          </p:spPr>
        </p:sp>
        <p:sp>
          <p:nvSpPr>
            <p:cNvPr name="TextBox 24" id="24"/>
            <p:cNvSpPr txBox="true"/>
            <p:nvPr/>
          </p:nvSpPr>
          <p:spPr>
            <a:xfrm>
              <a:off x="0" y="-47625"/>
              <a:ext cx="1165577" cy="235099"/>
            </a:xfrm>
            <a:prstGeom prst="rect">
              <a:avLst/>
            </a:prstGeom>
          </p:spPr>
          <p:txBody>
            <a:bodyPr anchor="ctr" rtlCol="false" tIns="50800" lIns="50800" bIns="50800" rIns="50800"/>
            <a:lstStyle/>
            <a:p>
              <a:pPr algn="ctr">
                <a:lnSpc>
                  <a:spcPts val="3079"/>
                </a:lnSpc>
              </a:pPr>
            </a:p>
          </p:txBody>
        </p:sp>
      </p:grpSp>
      <p:pic>
        <p:nvPicPr>
          <p:cNvPr name="Picture 25" id="25"/>
          <p:cNvPicPr>
            <a:picLocks noChangeAspect="true"/>
          </p:cNvPicPr>
          <p:nvPr/>
        </p:nvPicPr>
        <p:blipFill>
          <a:blip r:embed="rId9"/>
          <a:stretch>
            <a:fillRect/>
          </a:stretch>
        </p:blipFill>
        <p:spPr>
          <a:xfrm rot="0">
            <a:off x="8316170" y="7520682"/>
            <a:ext cx="2578972" cy="724376"/>
          </a:xfrm>
          <a:prstGeom prst="rect">
            <a:avLst/>
          </a:prstGeom>
        </p:spPr>
      </p:pic>
      <p:sp>
        <p:nvSpPr>
          <p:cNvPr name="TextBox 26" id="26"/>
          <p:cNvSpPr txBox="true"/>
          <p:nvPr/>
        </p:nvSpPr>
        <p:spPr>
          <a:xfrm rot="0">
            <a:off x="7530698" y="3788768"/>
            <a:ext cx="3226605" cy="523875"/>
          </a:xfrm>
          <a:prstGeom prst="rect">
            <a:avLst/>
          </a:prstGeom>
        </p:spPr>
        <p:txBody>
          <a:bodyPr anchor="t" rtlCol="false" tIns="0" lIns="0" bIns="0" rIns="0">
            <a:spAutoFit/>
          </a:bodyPr>
          <a:lstStyle/>
          <a:p>
            <a:pPr algn="ctr">
              <a:lnSpc>
                <a:spcPts val="4200"/>
              </a:lnSpc>
            </a:pPr>
            <a:r>
              <a:rPr lang="en-US" sz="3000" b="true">
                <a:solidFill>
                  <a:srgbClr val="121278"/>
                </a:solidFill>
                <a:latin typeface="TDTD순고딕 Bold"/>
                <a:ea typeface="TDTD순고딕 Bold"/>
                <a:cs typeface="TDTD순고딕 Bold"/>
                <a:sym typeface="TDTD순고딕 Bold"/>
              </a:rPr>
              <a:t>추가 기능</a:t>
            </a:r>
          </a:p>
        </p:txBody>
      </p:sp>
      <p:sp>
        <p:nvSpPr>
          <p:cNvPr name="TextBox 27" id="27"/>
          <p:cNvSpPr txBox="true"/>
          <p:nvPr/>
        </p:nvSpPr>
        <p:spPr>
          <a:xfrm rot="0">
            <a:off x="7146994" y="4904520"/>
            <a:ext cx="4588423" cy="73723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343D63"/>
                </a:solidFill>
                <a:latin typeface="TDTD순고딕"/>
                <a:ea typeface="TDTD순고딕"/>
                <a:cs typeface="TDTD순고딕"/>
                <a:sym typeface="TDTD순고딕"/>
              </a:rPr>
              <a:t>이력서 표절 탐지기</a:t>
            </a:r>
          </a:p>
          <a:p>
            <a:pPr algn="l" marL="453390" indent="-226695" lvl="1">
              <a:lnSpc>
                <a:spcPts val="2940"/>
              </a:lnSpc>
              <a:buFont typeface="Arial"/>
              <a:buChar char="•"/>
            </a:pPr>
            <a:r>
              <a:rPr lang="en-US" b="true" sz="2100">
                <a:solidFill>
                  <a:srgbClr val="343D63"/>
                </a:solidFill>
                <a:latin typeface="TDTD순고딕 Bold"/>
                <a:ea typeface="TDTD순고딕 Bold"/>
                <a:cs typeface="TDTD순고딕 Bold"/>
                <a:sym typeface="TDTD순고딕 Bold"/>
              </a:rPr>
              <a:t>평가 단계별 보고서 생성</a:t>
            </a:r>
          </a:p>
        </p:txBody>
      </p:sp>
      <p:sp>
        <p:nvSpPr>
          <p:cNvPr name="TextBox 28" id="28"/>
          <p:cNvSpPr txBox="true"/>
          <p:nvPr/>
        </p:nvSpPr>
        <p:spPr>
          <a:xfrm rot="0">
            <a:off x="7146994" y="5601149"/>
            <a:ext cx="3453807" cy="73723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343D63"/>
                </a:solidFill>
                <a:latin typeface="TDTD순고딕"/>
                <a:ea typeface="TDTD순고딕"/>
                <a:cs typeface="TDTD순고딕"/>
                <a:sym typeface="TDTD순고딕"/>
              </a:rPr>
              <a:t>면접관 자동 배정, 관리</a:t>
            </a:r>
          </a:p>
          <a:p>
            <a:pPr algn="l" marL="453390" indent="-226695" lvl="1">
              <a:lnSpc>
                <a:spcPts val="2940"/>
              </a:lnSpc>
              <a:buFont typeface="Arial"/>
              <a:buChar char="•"/>
            </a:pPr>
            <a:r>
              <a:rPr lang="en-US" b="true" sz="2100">
                <a:solidFill>
                  <a:srgbClr val="343D63"/>
                </a:solidFill>
                <a:latin typeface="TDTD순고딕 Bold"/>
                <a:ea typeface="TDTD순고딕 Bold"/>
                <a:cs typeface="TDTD순고딕 Bold"/>
                <a:sym typeface="TDTD순고딕 Bold"/>
              </a:rPr>
              <a:t>AI 면접 및 합격자 선별</a:t>
            </a:r>
          </a:p>
        </p:txBody>
      </p:sp>
      <p:sp>
        <p:nvSpPr>
          <p:cNvPr name="TextBox 29" id="29"/>
          <p:cNvSpPr txBox="true"/>
          <p:nvPr/>
        </p:nvSpPr>
        <p:spPr>
          <a:xfrm rot="0">
            <a:off x="7146994" y="6298371"/>
            <a:ext cx="3453807" cy="73723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343D63"/>
                </a:solidFill>
                <a:latin typeface="TDTD순고딕"/>
                <a:ea typeface="TDTD순고딕"/>
                <a:cs typeface="TDTD순고딕"/>
                <a:sym typeface="TDTD순고딕"/>
              </a:rPr>
              <a:t>고성과자 패턴 분석 및 지원자 성장가능성 예측</a:t>
            </a:r>
          </a:p>
        </p:txBody>
      </p:sp>
      <p:sp>
        <p:nvSpPr>
          <p:cNvPr name="TextBox 30" id="30"/>
          <p:cNvSpPr txBox="true"/>
          <p:nvPr/>
        </p:nvSpPr>
        <p:spPr>
          <a:xfrm rot="0">
            <a:off x="7146994" y="6995593"/>
            <a:ext cx="3453807" cy="73723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343D63"/>
                </a:solidFill>
                <a:latin typeface="TDTD순고딕"/>
                <a:ea typeface="TDTD순고딕"/>
                <a:cs typeface="TDTD순고딕"/>
                <a:sym typeface="TDTD순고딕"/>
              </a:rPr>
              <a:t>공고별 직무적성평가 질문 생성 및 채점</a:t>
            </a:r>
          </a:p>
        </p:txBody>
      </p:sp>
      <p:sp>
        <p:nvSpPr>
          <p:cNvPr name="TextBox 31" id="31"/>
          <p:cNvSpPr txBox="true"/>
          <p:nvPr/>
        </p:nvSpPr>
        <p:spPr>
          <a:xfrm rot="0">
            <a:off x="7146994" y="7692815"/>
            <a:ext cx="1384091" cy="36576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3D4569"/>
                </a:solidFill>
                <a:latin typeface="TDTD순고딕"/>
                <a:ea typeface="TDTD순고딕"/>
                <a:cs typeface="TDTD순고딕"/>
                <a:sym typeface="TDTD순고딕"/>
              </a:rPr>
              <a:t>진척률</a:t>
            </a:r>
          </a:p>
        </p:txBody>
      </p:sp>
      <p:grpSp>
        <p:nvGrpSpPr>
          <p:cNvPr name="Group 32" id="32"/>
          <p:cNvGrpSpPr/>
          <p:nvPr/>
        </p:nvGrpSpPr>
        <p:grpSpPr>
          <a:xfrm rot="0">
            <a:off x="11376515" y="5939439"/>
            <a:ext cx="717803" cy="565652"/>
            <a:chOff x="0" y="0"/>
            <a:chExt cx="957071" cy="754203"/>
          </a:xfrm>
        </p:grpSpPr>
        <p:sp>
          <p:nvSpPr>
            <p:cNvPr name="Freeform 33" id="33"/>
            <p:cNvSpPr/>
            <p:nvPr/>
          </p:nvSpPr>
          <p:spPr>
            <a:xfrm flipH="false" flipV="false" rot="-5400000">
              <a:off x="-141927" y="141927"/>
              <a:ext cx="754203" cy="470348"/>
            </a:xfrm>
            <a:custGeom>
              <a:avLst/>
              <a:gdLst/>
              <a:ahLst/>
              <a:cxnLst/>
              <a:rect r="r" b="b" t="t" l="l"/>
              <a:pathLst>
                <a:path h="470348" w="754203">
                  <a:moveTo>
                    <a:pt x="0" y="0"/>
                  </a:moveTo>
                  <a:lnTo>
                    <a:pt x="754202" y="0"/>
                  </a:lnTo>
                  <a:lnTo>
                    <a:pt x="754202" y="470348"/>
                  </a:lnTo>
                  <a:lnTo>
                    <a:pt x="0" y="4703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4" id="34"/>
            <p:cNvSpPr/>
            <p:nvPr/>
          </p:nvSpPr>
          <p:spPr>
            <a:xfrm flipH="false" flipV="false" rot="-5400000">
              <a:off x="101434" y="141927"/>
              <a:ext cx="754203" cy="470348"/>
            </a:xfrm>
            <a:custGeom>
              <a:avLst/>
              <a:gdLst/>
              <a:ahLst/>
              <a:cxnLst/>
              <a:rect r="r" b="b" t="t" l="l"/>
              <a:pathLst>
                <a:path h="470348" w="754203">
                  <a:moveTo>
                    <a:pt x="0" y="0"/>
                  </a:moveTo>
                  <a:lnTo>
                    <a:pt x="754203" y="0"/>
                  </a:lnTo>
                  <a:lnTo>
                    <a:pt x="754203" y="470348"/>
                  </a:lnTo>
                  <a:lnTo>
                    <a:pt x="0" y="4703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5" id="35"/>
            <p:cNvSpPr/>
            <p:nvPr/>
          </p:nvSpPr>
          <p:spPr>
            <a:xfrm flipH="false" flipV="false" rot="-5400000">
              <a:off x="344795" y="141927"/>
              <a:ext cx="754203" cy="470348"/>
            </a:xfrm>
            <a:custGeom>
              <a:avLst/>
              <a:gdLst/>
              <a:ahLst/>
              <a:cxnLst/>
              <a:rect r="r" b="b" t="t" l="l"/>
              <a:pathLst>
                <a:path h="470348" w="754203">
                  <a:moveTo>
                    <a:pt x="0" y="0"/>
                  </a:moveTo>
                  <a:lnTo>
                    <a:pt x="754203" y="0"/>
                  </a:lnTo>
                  <a:lnTo>
                    <a:pt x="754203" y="470348"/>
                  </a:lnTo>
                  <a:lnTo>
                    <a:pt x="0" y="4703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36" id="36"/>
          <p:cNvGrpSpPr/>
          <p:nvPr/>
        </p:nvGrpSpPr>
        <p:grpSpPr>
          <a:xfrm rot="0">
            <a:off x="12140742" y="4611175"/>
            <a:ext cx="4369780" cy="3872278"/>
            <a:chOff x="0" y="0"/>
            <a:chExt cx="1165577" cy="1032875"/>
          </a:xfrm>
        </p:grpSpPr>
        <p:sp>
          <p:nvSpPr>
            <p:cNvPr name="Freeform 37" id="37"/>
            <p:cNvSpPr/>
            <p:nvPr/>
          </p:nvSpPr>
          <p:spPr>
            <a:xfrm flipH="false" flipV="false" rot="0">
              <a:off x="0" y="0"/>
              <a:ext cx="1165577" cy="1032875"/>
            </a:xfrm>
            <a:custGeom>
              <a:avLst/>
              <a:gdLst/>
              <a:ahLst/>
              <a:cxnLst/>
              <a:rect r="r" b="b" t="t" l="l"/>
              <a:pathLst>
                <a:path h="1032875" w="1165577">
                  <a:moveTo>
                    <a:pt x="0" y="0"/>
                  </a:moveTo>
                  <a:lnTo>
                    <a:pt x="1165577" y="0"/>
                  </a:lnTo>
                  <a:lnTo>
                    <a:pt x="1165577" y="1032875"/>
                  </a:lnTo>
                  <a:lnTo>
                    <a:pt x="0" y="1032875"/>
                  </a:lnTo>
                  <a:close/>
                </a:path>
              </a:pathLst>
            </a:custGeom>
            <a:solidFill>
              <a:srgbClr val="FFFFFF"/>
            </a:solidFill>
            <a:ln w="9525" cap="sq">
              <a:solidFill>
                <a:srgbClr val="343D63"/>
              </a:solidFill>
              <a:prstDash val="solid"/>
              <a:miter/>
            </a:ln>
          </p:spPr>
        </p:sp>
        <p:sp>
          <p:nvSpPr>
            <p:cNvPr name="TextBox 38" id="38"/>
            <p:cNvSpPr txBox="true"/>
            <p:nvPr/>
          </p:nvSpPr>
          <p:spPr>
            <a:xfrm>
              <a:off x="0" y="-47625"/>
              <a:ext cx="1165577" cy="1080500"/>
            </a:xfrm>
            <a:prstGeom prst="rect">
              <a:avLst/>
            </a:prstGeom>
          </p:spPr>
          <p:txBody>
            <a:bodyPr anchor="ctr" rtlCol="false" tIns="50800" lIns="50800" bIns="50800" rIns="50800"/>
            <a:lstStyle/>
            <a:p>
              <a:pPr algn="ctr">
                <a:lnSpc>
                  <a:spcPts val="2940"/>
                </a:lnSpc>
              </a:pPr>
            </a:p>
          </p:txBody>
        </p:sp>
      </p:grpSp>
      <p:grpSp>
        <p:nvGrpSpPr>
          <p:cNvPr name="Group 39" id="39"/>
          <p:cNvGrpSpPr/>
          <p:nvPr/>
        </p:nvGrpSpPr>
        <p:grpSpPr>
          <a:xfrm rot="0">
            <a:off x="12140742" y="3725037"/>
            <a:ext cx="4369780" cy="702845"/>
            <a:chOff x="0" y="0"/>
            <a:chExt cx="1165577" cy="187474"/>
          </a:xfrm>
        </p:grpSpPr>
        <p:sp>
          <p:nvSpPr>
            <p:cNvPr name="Freeform 40" id="40"/>
            <p:cNvSpPr/>
            <p:nvPr/>
          </p:nvSpPr>
          <p:spPr>
            <a:xfrm flipH="false" flipV="false" rot="0">
              <a:off x="0" y="0"/>
              <a:ext cx="1165577" cy="187474"/>
            </a:xfrm>
            <a:custGeom>
              <a:avLst/>
              <a:gdLst/>
              <a:ahLst/>
              <a:cxnLst/>
              <a:rect r="r" b="b" t="t" l="l"/>
              <a:pathLst>
                <a:path h="187474" w="1165577">
                  <a:moveTo>
                    <a:pt x="0" y="0"/>
                  </a:moveTo>
                  <a:lnTo>
                    <a:pt x="1165577" y="0"/>
                  </a:lnTo>
                  <a:lnTo>
                    <a:pt x="1165577" y="187474"/>
                  </a:lnTo>
                  <a:lnTo>
                    <a:pt x="0" y="187474"/>
                  </a:lnTo>
                  <a:close/>
                </a:path>
              </a:pathLst>
            </a:custGeom>
            <a:solidFill>
              <a:srgbClr val="C1DEFF"/>
            </a:solidFill>
            <a:ln w="9525" cap="sq">
              <a:solidFill>
                <a:srgbClr val="343D63"/>
              </a:solidFill>
              <a:prstDash val="solid"/>
              <a:miter/>
            </a:ln>
          </p:spPr>
        </p:sp>
        <p:sp>
          <p:nvSpPr>
            <p:cNvPr name="TextBox 41" id="41"/>
            <p:cNvSpPr txBox="true"/>
            <p:nvPr/>
          </p:nvSpPr>
          <p:spPr>
            <a:xfrm>
              <a:off x="0" y="-47625"/>
              <a:ext cx="1165577" cy="235099"/>
            </a:xfrm>
            <a:prstGeom prst="rect">
              <a:avLst/>
            </a:prstGeom>
          </p:spPr>
          <p:txBody>
            <a:bodyPr anchor="ctr" rtlCol="false" tIns="50800" lIns="50800" bIns="50800" rIns="50800"/>
            <a:lstStyle/>
            <a:p>
              <a:pPr algn="ctr">
                <a:lnSpc>
                  <a:spcPts val="3079"/>
                </a:lnSpc>
              </a:pPr>
            </a:p>
          </p:txBody>
        </p:sp>
      </p:grpSp>
      <p:sp>
        <p:nvSpPr>
          <p:cNvPr name="TextBox 42" id="42"/>
          <p:cNvSpPr txBox="true"/>
          <p:nvPr/>
        </p:nvSpPr>
        <p:spPr>
          <a:xfrm rot="0">
            <a:off x="12710015" y="3788768"/>
            <a:ext cx="3262684" cy="523875"/>
          </a:xfrm>
          <a:prstGeom prst="rect">
            <a:avLst/>
          </a:prstGeom>
        </p:spPr>
        <p:txBody>
          <a:bodyPr anchor="t" rtlCol="false" tIns="0" lIns="0" bIns="0" rIns="0">
            <a:spAutoFit/>
          </a:bodyPr>
          <a:lstStyle/>
          <a:p>
            <a:pPr algn="ctr">
              <a:lnSpc>
                <a:spcPts val="4200"/>
              </a:lnSpc>
            </a:pPr>
            <a:r>
              <a:rPr lang="en-US" sz="3000" b="true">
                <a:solidFill>
                  <a:srgbClr val="121278"/>
                </a:solidFill>
                <a:latin typeface="TDTD순고딕 Bold"/>
                <a:ea typeface="TDTD순고딕 Bold"/>
                <a:cs typeface="TDTD순고딕 Bold"/>
                <a:sym typeface="TDTD순고딕 Bold"/>
              </a:rPr>
              <a:t>개선할 (목표, 기능)</a:t>
            </a:r>
          </a:p>
        </p:txBody>
      </p:sp>
      <p:sp>
        <p:nvSpPr>
          <p:cNvPr name="TextBox 43" id="43"/>
          <p:cNvSpPr txBox="true"/>
          <p:nvPr/>
        </p:nvSpPr>
        <p:spPr>
          <a:xfrm rot="0">
            <a:off x="12328626" y="4904520"/>
            <a:ext cx="3453807" cy="36576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343D63"/>
                </a:solidFill>
                <a:latin typeface="TDTD순고딕"/>
                <a:ea typeface="TDTD순고딕"/>
                <a:cs typeface="TDTD순고딕"/>
                <a:sym typeface="TDTD순고딕"/>
              </a:rPr>
              <a:t>프롬프트 고도화</a:t>
            </a:r>
          </a:p>
        </p:txBody>
      </p:sp>
      <p:sp>
        <p:nvSpPr>
          <p:cNvPr name="TextBox 44" id="44"/>
          <p:cNvSpPr txBox="true"/>
          <p:nvPr/>
        </p:nvSpPr>
        <p:spPr>
          <a:xfrm rot="0">
            <a:off x="12328626" y="5601149"/>
            <a:ext cx="3453807" cy="36576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343D63"/>
                </a:solidFill>
                <a:latin typeface="TDTD순고딕"/>
                <a:ea typeface="TDTD순고딕"/>
                <a:cs typeface="TDTD순고딕"/>
                <a:sym typeface="TDTD순고딕"/>
              </a:rPr>
              <a:t>UI 개선</a:t>
            </a:r>
          </a:p>
        </p:txBody>
      </p:sp>
      <p:sp>
        <p:nvSpPr>
          <p:cNvPr name="AutoShape 45" id="45"/>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TextBox 46" id="46"/>
          <p:cNvSpPr txBox="true"/>
          <p:nvPr/>
        </p:nvSpPr>
        <p:spPr>
          <a:xfrm rot="0">
            <a:off x="1465164" y="1649170"/>
            <a:ext cx="8428581"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05. 목표 기능 목록</a:t>
            </a:r>
          </a:p>
        </p:txBody>
      </p:sp>
      <p:sp>
        <p:nvSpPr>
          <p:cNvPr name="TextBox 47" id="47"/>
          <p:cNvSpPr txBox="true"/>
          <p:nvPr/>
        </p:nvSpPr>
        <p:spPr>
          <a:xfrm rot="0">
            <a:off x="12328626" y="7664329"/>
            <a:ext cx="4181896" cy="36576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343D63"/>
                </a:solidFill>
                <a:latin typeface="TDTD순고딕"/>
                <a:ea typeface="TDTD순고딕"/>
                <a:cs typeface="TDTD순고딕"/>
                <a:sym typeface="TDTD순고딕"/>
              </a:rPr>
              <a:t>서류진위여부</a:t>
            </a:r>
          </a:p>
        </p:txBody>
      </p:sp>
      <p:sp>
        <p:nvSpPr>
          <p:cNvPr name="TextBox 48" id="48"/>
          <p:cNvSpPr txBox="true"/>
          <p:nvPr/>
        </p:nvSpPr>
        <p:spPr>
          <a:xfrm rot="0">
            <a:off x="12328626" y="6298371"/>
            <a:ext cx="4181896" cy="36576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343D63"/>
                </a:solidFill>
                <a:latin typeface="TDTD순고딕"/>
                <a:ea typeface="TDTD순고딕"/>
                <a:cs typeface="TDTD순고딕"/>
                <a:sym typeface="TDTD순고딕"/>
              </a:rPr>
              <a:t>지원자 태도/성향 분석</a:t>
            </a:r>
          </a:p>
        </p:txBody>
      </p:sp>
      <p:sp>
        <p:nvSpPr>
          <p:cNvPr name="TextBox 49" id="49"/>
          <p:cNvSpPr txBox="true"/>
          <p:nvPr/>
        </p:nvSpPr>
        <p:spPr>
          <a:xfrm rot="0">
            <a:off x="12329015" y="6981350"/>
            <a:ext cx="4181896" cy="36576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343D63"/>
                </a:solidFill>
                <a:latin typeface="TDTD순고딕"/>
                <a:ea typeface="TDTD순고딕"/>
                <a:cs typeface="TDTD순고딕"/>
                <a:sym typeface="TDTD순고딕"/>
              </a:rPr>
              <a:t>이직 리스크 예측</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grpSp>
        <p:nvGrpSpPr>
          <p:cNvPr name="Group 2" id="2"/>
          <p:cNvGrpSpPr/>
          <p:nvPr/>
        </p:nvGrpSpPr>
        <p:grpSpPr>
          <a:xfrm rot="0">
            <a:off x="1198850" y="3831014"/>
            <a:ext cx="641822" cy="2058591"/>
            <a:chOff x="0" y="0"/>
            <a:chExt cx="855762" cy="2744788"/>
          </a:xfrm>
        </p:grpSpPr>
        <p:grpSp>
          <p:nvGrpSpPr>
            <p:cNvPr name="Group 3" id="3"/>
            <p:cNvGrpSpPr/>
            <p:nvPr/>
          </p:nvGrpSpPr>
          <p:grpSpPr>
            <a:xfrm rot="0">
              <a:off x="0" y="0"/>
              <a:ext cx="727980" cy="2744788"/>
              <a:chOff x="0" y="0"/>
              <a:chExt cx="143798" cy="542180"/>
            </a:xfrm>
          </p:grpSpPr>
          <p:sp>
            <p:nvSpPr>
              <p:cNvPr name="Freeform 4" id="4"/>
              <p:cNvSpPr/>
              <p:nvPr/>
            </p:nvSpPr>
            <p:spPr>
              <a:xfrm flipH="false" flipV="false" rot="0">
                <a:off x="0" y="0"/>
                <a:ext cx="143798" cy="542180"/>
              </a:xfrm>
              <a:custGeom>
                <a:avLst/>
                <a:gdLst/>
                <a:ahLst/>
                <a:cxnLst/>
                <a:rect r="r" b="b" t="t" l="l"/>
                <a:pathLst>
                  <a:path h="542180" w="143798">
                    <a:moveTo>
                      <a:pt x="71899" y="0"/>
                    </a:moveTo>
                    <a:lnTo>
                      <a:pt x="71899" y="0"/>
                    </a:lnTo>
                    <a:cubicBezTo>
                      <a:pt x="90968" y="0"/>
                      <a:pt x="109256" y="7575"/>
                      <a:pt x="122740" y="21059"/>
                    </a:cubicBezTo>
                    <a:cubicBezTo>
                      <a:pt x="136223" y="34543"/>
                      <a:pt x="143798" y="52830"/>
                      <a:pt x="143798" y="71899"/>
                    </a:cubicBezTo>
                    <a:lnTo>
                      <a:pt x="143798" y="470281"/>
                    </a:lnTo>
                    <a:cubicBezTo>
                      <a:pt x="143798" y="509990"/>
                      <a:pt x="111608" y="542180"/>
                      <a:pt x="71899" y="542180"/>
                    </a:cubicBezTo>
                    <a:lnTo>
                      <a:pt x="71899" y="542180"/>
                    </a:lnTo>
                    <a:cubicBezTo>
                      <a:pt x="32190" y="542180"/>
                      <a:pt x="0" y="509990"/>
                      <a:pt x="0" y="470281"/>
                    </a:cubicBezTo>
                    <a:lnTo>
                      <a:pt x="0" y="71899"/>
                    </a:lnTo>
                    <a:cubicBezTo>
                      <a:pt x="0" y="32190"/>
                      <a:pt x="32190" y="0"/>
                      <a:pt x="71899" y="0"/>
                    </a:cubicBezTo>
                    <a:close/>
                  </a:path>
                </a:pathLst>
              </a:custGeom>
              <a:solidFill>
                <a:srgbClr val="24485E"/>
              </a:solidFill>
              <a:ln cap="sq">
                <a:noFill/>
                <a:prstDash val="solid"/>
                <a:miter/>
              </a:ln>
            </p:spPr>
          </p:sp>
          <p:sp>
            <p:nvSpPr>
              <p:cNvPr name="TextBox 5" id="5"/>
              <p:cNvSpPr txBox="true"/>
              <p:nvPr/>
            </p:nvSpPr>
            <p:spPr>
              <a:xfrm>
                <a:off x="0" y="-47625"/>
                <a:ext cx="143798" cy="58980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7783" y="0"/>
              <a:ext cx="727980" cy="2744788"/>
              <a:chOff x="0" y="0"/>
              <a:chExt cx="143798" cy="542180"/>
            </a:xfrm>
          </p:grpSpPr>
          <p:sp>
            <p:nvSpPr>
              <p:cNvPr name="Freeform 7" id="7"/>
              <p:cNvSpPr/>
              <p:nvPr/>
            </p:nvSpPr>
            <p:spPr>
              <a:xfrm flipH="false" flipV="false" rot="0">
                <a:off x="0" y="0"/>
                <a:ext cx="143798" cy="542180"/>
              </a:xfrm>
              <a:custGeom>
                <a:avLst/>
                <a:gdLst/>
                <a:ahLst/>
                <a:cxnLst/>
                <a:rect r="r" b="b" t="t" l="l"/>
                <a:pathLst>
                  <a:path h="542180" w="143798">
                    <a:moveTo>
                      <a:pt x="71899" y="0"/>
                    </a:moveTo>
                    <a:lnTo>
                      <a:pt x="71899" y="0"/>
                    </a:lnTo>
                    <a:cubicBezTo>
                      <a:pt x="90968" y="0"/>
                      <a:pt x="109256" y="7575"/>
                      <a:pt x="122740" y="21059"/>
                    </a:cubicBezTo>
                    <a:cubicBezTo>
                      <a:pt x="136223" y="34543"/>
                      <a:pt x="143798" y="52830"/>
                      <a:pt x="143798" y="71899"/>
                    </a:cubicBezTo>
                    <a:lnTo>
                      <a:pt x="143798" y="470281"/>
                    </a:lnTo>
                    <a:cubicBezTo>
                      <a:pt x="143798" y="509990"/>
                      <a:pt x="111608" y="542180"/>
                      <a:pt x="71899" y="542180"/>
                    </a:cubicBezTo>
                    <a:lnTo>
                      <a:pt x="71899" y="542180"/>
                    </a:lnTo>
                    <a:cubicBezTo>
                      <a:pt x="32190" y="542180"/>
                      <a:pt x="0" y="509990"/>
                      <a:pt x="0" y="470281"/>
                    </a:cubicBezTo>
                    <a:lnTo>
                      <a:pt x="0" y="71899"/>
                    </a:lnTo>
                    <a:cubicBezTo>
                      <a:pt x="0" y="32190"/>
                      <a:pt x="32190" y="0"/>
                      <a:pt x="71899" y="0"/>
                    </a:cubicBezTo>
                    <a:close/>
                  </a:path>
                </a:pathLst>
              </a:custGeom>
              <a:solidFill>
                <a:srgbClr val="C9E2FF"/>
              </a:solidFill>
              <a:ln cap="sq">
                <a:noFill/>
                <a:prstDash val="solid"/>
                <a:miter/>
              </a:ln>
            </p:spPr>
          </p:sp>
          <p:sp>
            <p:nvSpPr>
              <p:cNvPr name="TextBox 8" id="8"/>
              <p:cNvSpPr txBox="true"/>
              <p:nvPr/>
            </p:nvSpPr>
            <p:spPr>
              <a:xfrm>
                <a:off x="0" y="-47625"/>
                <a:ext cx="143798" cy="589805"/>
              </a:xfrm>
              <a:prstGeom prst="rect">
                <a:avLst/>
              </a:prstGeom>
            </p:spPr>
            <p:txBody>
              <a:bodyPr anchor="ctr" rtlCol="false" tIns="50800" lIns="50800" bIns="50800" rIns="50800"/>
              <a:lstStyle/>
              <a:p>
                <a:pPr algn="ctr">
                  <a:lnSpc>
                    <a:spcPts val="2659"/>
                  </a:lnSpc>
                </a:pPr>
              </a:p>
            </p:txBody>
          </p:sp>
        </p:grpSp>
      </p:grpSp>
      <p:grpSp>
        <p:nvGrpSpPr>
          <p:cNvPr name="Group 9" id="9"/>
          <p:cNvGrpSpPr/>
          <p:nvPr/>
        </p:nvGrpSpPr>
        <p:grpSpPr>
          <a:xfrm rot="0">
            <a:off x="1198850" y="7033577"/>
            <a:ext cx="641822" cy="2058591"/>
            <a:chOff x="0" y="0"/>
            <a:chExt cx="855762" cy="2744788"/>
          </a:xfrm>
        </p:grpSpPr>
        <p:grpSp>
          <p:nvGrpSpPr>
            <p:cNvPr name="Group 10" id="10"/>
            <p:cNvGrpSpPr/>
            <p:nvPr/>
          </p:nvGrpSpPr>
          <p:grpSpPr>
            <a:xfrm rot="0">
              <a:off x="0" y="0"/>
              <a:ext cx="727980" cy="2744788"/>
              <a:chOff x="0" y="0"/>
              <a:chExt cx="143798" cy="542180"/>
            </a:xfrm>
          </p:grpSpPr>
          <p:sp>
            <p:nvSpPr>
              <p:cNvPr name="Freeform 11" id="11"/>
              <p:cNvSpPr/>
              <p:nvPr/>
            </p:nvSpPr>
            <p:spPr>
              <a:xfrm flipH="false" flipV="false" rot="0">
                <a:off x="0" y="0"/>
                <a:ext cx="143798" cy="542180"/>
              </a:xfrm>
              <a:custGeom>
                <a:avLst/>
                <a:gdLst/>
                <a:ahLst/>
                <a:cxnLst/>
                <a:rect r="r" b="b" t="t" l="l"/>
                <a:pathLst>
                  <a:path h="542180" w="143798">
                    <a:moveTo>
                      <a:pt x="71899" y="0"/>
                    </a:moveTo>
                    <a:lnTo>
                      <a:pt x="71899" y="0"/>
                    </a:lnTo>
                    <a:cubicBezTo>
                      <a:pt x="90968" y="0"/>
                      <a:pt x="109256" y="7575"/>
                      <a:pt x="122740" y="21059"/>
                    </a:cubicBezTo>
                    <a:cubicBezTo>
                      <a:pt x="136223" y="34543"/>
                      <a:pt x="143798" y="52830"/>
                      <a:pt x="143798" y="71899"/>
                    </a:cubicBezTo>
                    <a:lnTo>
                      <a:pt x="143798" y="470281"/>
                    </a:lnTo>
                    <a:cubicBezTo>
                      <a:pt x="143798" y="509990"/>
                      <a:pt x="111608" y="542180"/>
                      <a:pt x="71899" y="542180"/>
                    </a:cubicBezTo>
                    <a:lnTo>
                      <a:pt x="71899" y="542180"/>
                    </a:lnTo>
                    <a:cubicBezTo>
                      <a:pt x="32190" y="542180"/>
                      <a:pt x="0" y="509990"/>
                      <a:pt x="0" y="470281"/>
                    </a:cubicBezTo>
                    <a:lnTo>
                      <a:pt x="0" y="71899"/>
                    </a:lnTo>
                    <a:cubicBezTo>
                      <a:pt x="0" y="32190"/>
                      <a:pt x="32190" y="0"/>
                      <a:pt x="71899" y="0"/>
                    </a:cubicBezTo>
                    <a:close/>
                  </a:path>
                </a:pathLst>
              </a:custGeom>
              <a:solidFill>
                <a:srgbClr val="24485E"/>
              </a:solidFill>
              <a:ln cap="sq">
                <a:noFill/>
                <a:prstDash val="solid"/>
                <a:miter/>
              </a:ln>
            </p:spPr>
          </p:sp>
          <p:sp>
            <p:nvSpPr>
              <p:cNvPr name="TextBox 12" id="12"/>
              <p:cNvSpPr txBox="true"/>
              <p:nvPr/>
            </p:nvSpPr>
            <p:spPr>
              <a:xfrm>
                <a:off x="0" y="-47625"/>
                <a:ext cx="143798" cy="58980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27783" y="0"/>
              <a:ext cx="727980" cy="2744788"/>
              <a:chOff x="0" y="0"/>
              <a:chExt cx="143798" cy="542180"/>
            </a:xfrm>
          </p:grpSpPr>
          <p:sp>
            <p:nvSpPr>
              <p:cNvPr name="Freeform 14" id="14"/>
              <p:cNvSpPr/>
              <p:nvPr/>
            </p:nvSpPr>
            <p:spPr>
              <a:xfrm flipH="false" flipV="false" rot="0">
                <a:off x="0" y="0"/>
                <a:ext cx="143798" cy="542180"/>
              </a:xfrm>
              <a:custGeom>
                <a:avLst/>
                <a:gdLst/>
                <a:ahLst/>
                <a:cxnLst/>
                <a:rect r="r" b="b" t="t" l="l"/>
                <a:pathLst>
                  <a:path h="542180" w="143798">
                    <a:moveTo>
                      <a:pt x="71899" y="0"/>
                    </a:moveTo>
                    <a:lnTo>
                      <a:pt x="71899" y="0"/>
                    </a:lnTo>
                    <a:cubicBezTo>
                      <a:pt x="90968" y="0"/>
                      <a:pt x="109256" y="7575"/>
                      <a:pt x="122740" y="21059"/>
                    </a:cubicBezTo>
                    <a:cubicBezTo>
                      <a:pt x="136223" y="34543"/>
                      <a:pt x="143798" y="52830"/>
                      <a:pt x="143798" y="71899"/>
                    </a:cubicBezTo>
                    <a:lnTo>
                      <a:pt x="143798" y="470281"/>
                    </a:lnTo>
                    <a:cubicBezTo>
                      <a:pt x="143798" y="509990"/>
                      <a:pt x="111608" y="542180"/>
                      <a:pt x="71899" y="542180"/>
                    </a:cubicBezTo>
                    <a:lnTo>
                      <a:pt x="71899" y="542180"/>
                    </a:lnTo>
                    <a:cubicBezTo>
                      <a:pt x="32190" y="542180"/>
                      <a:pt x="0" y="509990"/>
                      <a:pt x="0" y="470281"/>
                    </a:cubicBezTo>
                    <a:lnTo>
                      <a:pt x="0" y="71899"/>
                    </a:lnTo>
                    <a:cubicBezTo>
                      <a:pt x="0" y="32190"/>
                      <a:pt x="32190" y="0"/>
                      <a:pt x="71899" y="0"/>
                    </a:cubicBezTo>
                    <a:close/>
                  </a:path>
                </a:pathLst>
              </a:custGeom>
              <a:solidFill>
                <a:srgbClr val="C9E2FF"/>
              </a:solidFill>
              <a:ln cap="sq">
                <a:noFill/>
                <a:prstDash val="solid"/>
                <a:miter/>
              </a:ln>
            </p:spPr>
          </p:sp>
          <p:sp>
            <p:nvSpPr>
              <p:cNvPr name="TextBox 15" id="15"/>
              <p:cNvSpPr txBox="true"/>
              <p:nvPr/>
            </p:nvSpPr>
            <p:spPr>
              <a:xfrm>
                <a:off x="0" y="-47625"/>
                <a:ext cx="143798" cy="589805"/>
              </a:xfrm>
              <a:prstGeom prst="rect">
                <a:avLst/>
              </a:prstGeom>
            </p:spPr>
            <p:txBody>
              <a:bodyPr anchor="ctr" rtlCol="false" tIns="50800" lIns="50800" bIns="50800" rIns="50800"/>
              <a:lstStyle/>
              <a:p>
                <a:pPr algn="ctr">
                  <a:lnSpc>
                    <a:spcPts val="2659"/>
                  </a:lnSpc>
                </a:pPr>
              </a:p>
            </p:txBody>
          </p:sp>
        </p:grpSp>
      </p:grpSp>
      <p:grpSp>
        <p:nvGrpSpPr>
          <p:cNvPr name="Group 16" id="16"/>
          <p:cNvGrpSpPr/>
          <p:nvPr/>
        </p:nvGrpSpPr>
        <p:grpSpPr>
          <a:xfrm rot="0">
            <a:off x="9849485" y="3831014"/>
            <a:ext cx="641822" cy="2058591"/>
            <a:chOff x="0" y="0"/>
            <a:chExt cx="855762" cy="2744788"/>
          </a:xfrm>
        </p:grpSpPr>
        <p:grpSp>
          <p:nvGrpSpPr>
            <p:cNvPr name="Group 17" id="17"/>
            <p:cNvGrpSpPr/>
            <p:nvPr/>
          </p:nvGrpSpPr>
          <p:grpSpPr>
            <a:xfrm rot="0">
              <a:off x="0" y="0"/>
              <a:ext cx="727980" cy="2744788"/>
              <a:chOff x="0" y="0"/>
              <a:chExt cx="143798" cy="542180"/>
            </a:xfrm>
          </p:grpSpPr>
          <p:sp>
            <p:nvSpPr>
              <p:cNvPr name="Freeform 18" id="18"/>
              <p:cNvSpPr/>
              <p:nvPr/>
            </p:nvSpPr>
            <p:spPr>
              <a:xfrm flipH="false" flipV="false" rot="0">
                <a:off x="0" y="0"/>
                <a:ext cx="143798" cy="542180"/>
              </a:xfrm>
              <a:custGeom>
                <a:avLst/>
                <a:gdLst/>
                <a:ahLst/>
                <a:cxnLst/>
                <a:rect r="r" b="b" t="t" l="l"/>
                <a:pathLst>
                  <a:path h="542180" w="143798">
                    <a:moveTo>
                      <a:pt x="71899" y="0"/>
                    </a:moveTo>
                    <a:lnTo>
                      <a:pt x="71899" y="0"/>
                    </a:lnTo>
                    <a:cubicBezTo>
                      <a:pt x="90968" y="0"/>
                      <a:pt x="109256" y="7575"/>
                      <a:pt x="122740" y="21059"/>
                    </a:cubicBezTo>
                    <a:cubicBezTo>
                      <a:pt x="136223" y="34543"/>
                      <a:pt x="143798" y="52830"/>
                      <a:pt x="143798" y="71899"/>
                    </a:cubicBezTo>
                    <a:lnTo>
                      <a:pt x="143798" y="470281"/>
                    </a:lnTo>
                    <a:cubicBezTo>
                      <a:pt x="143798" y="509990"/>
                      <a:pt x="111608" y="542180"/>
                      <a:pt x="71899" y="542180"/>
                    </a:cubicBezTo>
                    <a:lnTo>
                      <a:pt x="71899" y="542180"/>
                    </a:lnTo>
                    <a:cubicBezTo>
                      <a:pt x="32190" y="542180"/>
                      <a:pt x="0" y="509990"/>
                      <a:pt x="0" y="470281"/>
                    </a:cubicBezTo>
                    <a:lnTo>
                      <a:pt x="0" y="71899"/>
                    </a:lnTo>
                    <a:cubicBezTo>
                      <a:pt x="0" y="32190"/>
                      <a:pt x="32190" y="0"/>
                      <a:pt x="71899" y="0"/>
                    </a:cubicBezTo>
                    <a:close/>
                  </a:path>
                </a:pathLst>
              </a:custGeom>
              <a:solidFill>
                <a:srgbClr val="24485E"/>
              </a:solidFill>
              <a:ln cap="sq">
                <a:noFill/>
                <a:prstDash val="solid"/>
                <a:miter/>
              </a:ln>
            </p:spPr>
          </p:sp>
          <p:sp>
            <p:nvSpPr>
              <p:cNvPr name="TextBox 19" id="19"/>
              <p:cNvSpPr txBox="true"/>
              <p:nvPr/>
            </p:nvSpPr>
            <p:spPr>
              <a:xfrm>
                <a:off x="0" y="-47625"/>
                <a:ext cx="143798" cy="58980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7783" y="0"/>
              <a:ext cx="727980" cy="2744788"/>
              <a:chOff x="0" y="0"/>
              <a:chExt cx="143798" cy="542180"/>
            </a:xfrm>
          </p:grpSpPr>
          <p:sp>
            <p:nvSpPr>
              <p:cNvPr name="Freeform 21" id="21"/>
              <p:cNvSpPr/>
              <p:nvPr/>
            </p:nvSpPr>
            <p:spPr>
              <a:xfrm flipH="false" flipV="false" rot="0">
                <a:off x="0" y="0"/>
                <a:ext cx="143798" cy="542180"/>
              </a:xfrm>
              <a:custGeom>
                <a:avLst/>
                <a:gdLst/>
                <a:ahLst/>
                <a:cxnLst/>
                <a:rect r="r" b="b" t="t" l="l"/>
                <a:pathLst>
                  <a:path h="542180" w="143798">
                    <a:moveTo>
                      <a:pt x="71899" y="0"/>
                    </a:moveTo>
                    <a:lnTo>
                      <a:pt x="71899" y="0"/>
                    </a:lnTo>
                    <a:cubicBezTo>
                      <a:pt x="90968" y="0"/>
                      <a:pt x="109256" y="7575"/>
                      <a:pt x="122740" y="21059"/>
                    </a:cubicBezTo>
                    <a:cubicBezTo>
                      <a:pt x="136223" y="34543"/>
                      <a:pt x="143798" y="52830"/>
                      <a:pt x="143798" y="71899"/>
                    </a:cubicBezTo>
                    <a:lnTo>
                      <a:pt x="143798" y="470281"/>
                    </a:lnTo>
                    <a:cubicBezTo>
                      <a:pt x="143798" y="509990"/>
                      <a:pt x="111608" y="542180"/>
                      <a:pt x="71899" y="542180"/>
                    </a:cubicBezTo>
                    <a:lnTo>
                      <a:pt x="71899" y="542180"/>
                    </a:lnTo>
                    <a:cubicBezTo>
                      <a:pt x="32190" y="542180"/>
                      <a:pt x="0" y="509990"/>
                      <a:pt x="0" y="470281"/>
                    </a:cubicBezTo>
                    <a:lnTo>
                      <a:pt x="0" y="71899"/>
                    </a:lnTo>
                    <a:cubicBezTo>
                      <a:pt x="0" y="32190"/>
                      <a:pt x="32190" y="0"/>
                      <a:pt x="71899" y="0"/>
                    </a:cubicBezTo>
                    <a:close/>
                  </a:path>
                </a:pathLst>
              </a:custGeom>
              <a:solidFill>
                <a:srgbClr val="C9E2FF"/>
              </a:solidFill>
              <a:ln cap="sq">
                <a:noFill/>
                <a:prstDash val="solid"/>
                <a:miter/>
              </a:ln>
            </p:spPr>
          </p:sp>
          <p:sp>
            <p:nvSpPr>
              <p:cNvPr name="TextBox 22" id="22"/>
              <p:cNvSpPr txBox="true"/>
              <p:nvPr/>
            </p:nvSpPr>
            <p:spPr>
              <a:xfrm>
                <a:off x="0" y="-47625"/>
                <a:ext cx="143798" cy="589805"/>
              </a:xfrm>
              <a:prstGeom prst="rect">
                <a:avLst/>
              </a:prstGeom>
            </p:spPr>
            <p:txBody>
              <a:bodyPr anchor="ctr" rtlCol="false" tIns="50800" lIns="50800" bIns="50800" rIns="50800"/>
              <a:lstStyle/>
              <a:p>
                <a:pPr algn="ctr">
                  <a:lnSpc>
                    <a:spcPts val="2659"/>
                  </a:lnSpc>
                </a:pPr>
              </a:p>
            </p:txBody>
          </p:sp>
        </p:grpSp>
      </p:grpSp>
      <p:sp>
        <p:nvSpPr>
          <p:cNvPr name="Freeform 23" id="23"/>
          <p:cNvSpPr/>
          <p:nvPr/>
        </p:nvSpPr>
        <p:spPr>
          <a:xfrm flipH="false" flipV="false" rot="0">
            <a:off x="1497261" y="3966109"/>
            <a:ext cx="399311" cy="399311"/>
          </a:xfrm>
          <a:custGeom>
            <a:avLst/>
            <a:gdLst/>
            <a:ahLst/>
            <a:cxnLst/>
            <a:rect r="r" b="b" t="t" l="l"/>
            <a:pathLst>
              <a:path h="399311" w="399311">
                <a:moveTo>
                  <a:pt x="0" y="0"/>
                </a:moveTo>
                <a:lnTo>
                  <a:pt x="399310" y="0"/>
                </a:lnTo>
                <a:lnTo>
                  <a:pt x="399310" y="399311"/>
                </a:lnTo>
                <a:lnTo>
                  <a:pt x="0" y="3993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0170395" y="3966109"/>
            <a:ext cx="399311" cy="399311"/>
          </a:xfrm>
          <a:custGeom>
            <a:avLst/>
            <a:gdLst/>
            <a:ahLst/>
            <a:cxnLst/>
            <a:rect r="r" b="b" t="t" l="l"/>
            <a:pathLst>
              <a:path h="399311" w="399311">
                <a:moveTo>
                  <a:pt x="0" y="0"/>
                </a:moveTo>
                <a:lnTo>
                  <a:pt x="399311" y="0"/>
                </a:lnTo>
                <a:lnTo>
                  <a:pt x="399311" y="399311"/>
                </a:lnTo>
                <a:lnTo>
                  <a:pt x="0" y="3993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497261" y="7137606"/>
            <a:ext cx="399311" cy="399311"/>
          </a:xfrm>
          <a:custGeom>
            <a:avLst/>
            <a:gdLst/>
            <a:ahLst/>
            <a:cxnLst/>
            <a:rect r="r" b="b" t="t" l="l"/>
            <a:pathLst>
              <a:path h="399311" w="399311">
                <a:moveTo>
                  <a:pt x="0" y="0"/>
                </a:moveTo>
                <a:lnTo>
                  <a:pt x="399310" y="0"/>
                </a:lnTo>
                <a:lnTo>
                  <a:pt x="399310" y="399311"/>
                </a:lnTo>
                <a:lnTo>
                  <a:pt x="0" y="3993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6" id="26"/>
          <p:cNvSpPr/>
          <p:nvPr/>
        </p:nvSpPr>
        <p:spPr>
          <a:xfrm>
            <a:off x="11961107" y="2197175"/>
            <a:ext cx="10442959" cy="0"/>
          </a:xfrm>
          <a:prstGeom prst="line">
            <a:avLst/>
          </a:prstGeom>
          <a:ln cap="flat" w="28575">
            <a:solidFill>
              <a:srgbClr val="1FB5FF"/>
            </a:solidFill>
            <a:prstDash val="solid"/>
            <a:headEnd type="none" len="sm" w="sm"/>
            <a:tailEnd type="none" len="sm" w="sm"/>
          </a:ln>
        </p:spPr>
      </p:sp>
      <p:sp>
        <p:nvSpPr>
          <p:cNvPr name="TextBox 27" id="27"/>
          <p:cNvSpPr txBox="true"/>
          <p:nvPr/>
        </p:nvSpPr>
        <p:spPr>
          <a:xfrm rot="0">
            <a:off x="2129171" y="3915590"/>
            <a:ext cx="3450189" cy="449905"/>
          </a:xfrm>
          <a:prstGeom prst="rect">
            <a:avLst/>
          </a:prstGeom>
        </p:spPr>
        <p:txBody>
          <a:bodyPr anchor="t" rtlCol="false" tIns="0" lIns="0" bIns="0" rIns="0">
            <a:spAutoFit/>
          </a:bodyPr>
          <a:lstStyle/>
          <a:p>
            <a:pPr algn="l">
              <a:lnSpc>
                <a:spcPts val="3643"/>
              </a:lnSpc>
            </a:pPr>
            <a:r>
              <a:rPr lang="en-US" sz="2602" spc="-52" b="true">
                <a:solidFill>
                  <a:srgbClr val="24485E"/>
                </a:solidFill>
                <a:latin typeface="TDTD순고딕 Bold"/>
                <a:ea typeface="TDTD순고딕 Bold"/>
                <a:cs typeface="TDTD순고딕 Bold"/>
                <a:sym typeface="TDTD순고딕 Bold"/>
              </a:rPr>
              <a:t>Springboot → FastAPI</a:t>
            </a:r>
          </a:p>
        </p:txBody>
      </p:sp>
      <p:sp>
        <p:nvSpPr>
          <p:cNvPr name="TextBox 28" id="28"/>
          <p:cNvSpPr txBox="true"/>
          <p:nvPr/>
        </p:nvSpPr>
        <p:spPr>
          <a:xfrm rot="0">
            <a:off x="2129171" y="4621661"/>
            <a:ext cx="6353344" cy="1666240"/>
          </a:xfrm>
          <a:prstGeom prst="rect">
            <a:avLst/>
          </a:prstGeom>
        </p:spPr>
        <p:txBody>
          <a:bodyPr anchor="t" rtlCol="false" tIns="0" lIns="0" bIns="0" rIns="0">
            <a:spAutoFit/>
          </a:bodyPr>
          <a:lstStyle/>
          <a:p>
            <a:pPr algn="just">
              <a:lnSpc>
                <a:spcPts val="2659"/>
              </a:lnSpc>
            </a:pPr>
            <a:r>
              <a:rPr lang="en-US" sz="1899" spc="-37">
                <a:solidFill>
                  <a:srgbClr val="24485E"/>
                </a:solidFill>
                <a:latin typeface="TDTD순고딕"/>
                <a:ea typeface="TDTD순고딕"/>
                <a:cs typeface="TDTD순고딕"/>
                <a:sym typeface="TDTD순고딕"/>
              </a:rPr>
              <a:t>모델 간소화와 성능 향상을 위해 마이그레이션 시도</a:t>
            </a:r>
          </a:p>
          <a:p>
            <a:pPr algn="just">
              <a:lnSpc>
                <a:spcPts val="2659"/>
              </a:lnSpc>
            </a:pPr>
          </a:p>
          <a:p>
            <a:pPr algn="just" marL="410209" indent="-205105" lvl="1">
              <a:lnSpc>
                <a:spcPts val="2659"/>
              </a:lnSpc>
              <a:buFont typeface="Arial"/>
              <a:buChar char="•"/>
            </a:pPr>
            <a:r>
              <a:rPr lang="en-US" sz="1899" spc="-37">
                <a:solidFill>
                  <a:srgbClr val="24485E"/>
                </a:solidFill>
                <a:latin typeface="TDTD순고딕"/>
                <a:ea typeface="TDTD순고딕"/>
                <a:cs typeface="TDTD순고딕"/>
                <a:sym typeface="TDTD순고딕"/>
              </a:rPr>
              <a:t>양방향 아키텍처 구조 이해</a:t>
            </a:r>
          </a:p>
          <a:p>
            <a:pPr algn="just" marL="410209" indent="-205105" lvl="1">
              <a:lnSpc>
                <a:spcPts val="2659"/>
              </a:lnSpc>
              <a:buFont typeface="Arial"/>
              <a:buChar char="•"/>
            </a:pPr>
            <a:r>
              <a:rPr lang="en-US" sz="1899" spc="-37">
                <a:solidFill>
                  <a:srgbClr val="24485E"/>
                </a:solidFill>
                <a:latin typeface="TDTD순고딕"/>
                <a:ea typeface="TDTD순고딕"/>
                <a:cs typeface="TDTD순고딕"/>
                <a:sym typeface="TDTD순고딕"/>
              </a:rPr>
              <a:t>가독성 향상</a:t>
            </a:r>
          </a:p>
          <a:p>
            <a:pPr algn="just">
              <a:lnSpc>
                <a:spcPts val="2659"/>
              </a:lnSpc>
            </a:pPr>
          </a:p>
        </p:txBody>
      </p:sp>
      <p:sp>
        <p:nvSpPr>
          <p:cNvPr name="TextBox 29" id="29"/>
          <p:cNvSpPr txBox="true"/>
          <p:nvPr/>
        </p:nvSpPr>
        <p:spPr>
          <a:xfrm rot="0">
            <a:off x="1465164" y="1649170"/>
            <a:ext cx="10360209"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05. 핵심 기술적 도전, 해결 과정</a:t>
            </a:r>
          </a:p>
        </p:txBody>
      </p:sp>
      <p:sp>
        <p:nvSpPr>
          <p:cNvPr name="TextBox 30" id="30"/>
          <p:cNvSpPr txBox="true"/>
          <p:nvPr/>
        </p:nvSpPr>
        <p:spPr>
          <a:xfrm rot="0">
            <a:off x="10855456" y="3893069"/>
            <a:ext cx="3176672" cy="448247"/>
          </a:xfrm>
          <a:prstGeom prst="rect">
            <a:avLst/>
          </a:prstGeom>
        </p:spPr>
        <p:txBody>
          <a:bodyPr anchor="t" rtlCol="false" tIns="0" lIns="0" bIns="0" rIns="0">
            <a:spAutoFit/>
          </a:bodyPr>
          <a:lstStyle/>
          <a:p>
            <a:pPr algn="l">
              <a:lnSpc>
                <a:spcPts val="3643"/>
              </a:lnSpc>
            </a:pPr>
            <a:r>
              <a:rPr lang="en-US" sz="2602" spc="-52" b="true">
                <a:solidFill>
                  <a:srgbClr val="24485E"/>
                </a:solidFill>
                <a:latin typeface="TDTD순고딕 Bold"/>
                <a:ea typeface="TDTD순고딕 Bold"/>
                <a:cs typeface="TDTD순고딕 Bold"/>
                <a:sym typeface="TDTD순고딕 Bold"/>
              </a:rPr>
              <a:t>로딩(시간) 최적화</a:t>
            </a:r>
          </a:p>
        </p:txBody>
      </p:sp>
      <p:sp>
        <p:nvSpPr>
          <p:cNvPr name="TextBox 31" id="31"/>
          <p:cNvSpPr txBox="true"/>
          <p:nvPr/>
        </p:nvSpPr>
        <p:spPr>
          <a:xfrm rot="0">
            <a:off x="2129171" y="7087227"/>
            <a:ext cx="3450189" cy="449905"/>
          </a:xfrm>
          <a:prstGeom prst="rect">
            <a:avLst/>
          </a:prstGeom>
        </p:spPr>
        <p:txBody>
          <a:bodyPr anchor="t" rtlCol="false" tIns="0" lIns="0" bIns="0" rIns="0">
            <a:spAutoFit/>
          </a:bodyPr>
          <a:lstStyle/>
          <a:p>
            <a:pPr algn="l">
              <a:lnSpc>
                <a:spcPts val="3643"/>
              </a:lnSpc>
            </a:pPr>
            <a:r>
              <a:rPr lang="en-US" sz="2602" spc="-52" b="true">
                <a:solidFill>
                  <a:srgbClr val="24485E"/>
                </a:solidFill>
                <a:latin typeface="TDTD순고딕 Bold"/>
                <a:ea typeface="TDTD순고딕 Bold"/>
                <a:cs typeface="TDTD순고딕 Bold"/>
                <a:sym typeface="TDTD순고딕 Bold"/>
              </a:rPr>
              <a:t>공통 환경 조성 : Docker</a:t>
            </a:r>
          </a:p>
        </p:txBody>
      </p:sp>
      <p:sp>
        <p:nvSpPr>
          <p:cNvPr name="TextBox 32" id="32"/>
          <p:cNvSpPr txBox="true"/>
          <p:nvPr/>
        </p:nvSpPr>
        <p:spPr>
          <a:xfrm rot="0">
            <a:off x="2129171" y="7793298"/>
            <a:ext cx="6353344" cy="999490"/>
          </a:xfrm>
          <a:prstGeom prst="rect">
            <a:avLst/>
          </a:prstGeom>
        </p:spPr>
        <p:txBody>
          <a:bodyPr anchor="t" rtlCol="false" tIns="0" lIns="0" bIns="0" rIns="0">
            <a:spAutoFit/>
          </a:bodyPr>
          <a:lstStyle/>
          <a:p>
            <a:pPr algn="just" marL="410209" indent="-205105" lvl="1">
              <a:lnSpc>
                <a:spcPts val="2659"/>
              </a:lnSpc>
              <a:buFont typeface="Arial"/>
              <a:buChar char="•"/>
            </a:pPr>
            <a:r>
              <a:rPr lang="en-US" sz="1899" spc="-37">
                <a:solidFill>
                  <a:srgbClr val="24485E"/>
                </a:solidFill>
                <a:latin typeface="TDTD순고딕"/>
                <a:ea typeface="TDTD순고딕"/>
                <a:cs typeface="TDTD순고딕"/>
                <a:sym typeface="TDTD순고딕"/>
              </a:rPr>
              <a:t>개발부터 배포까지 </a:t>
            </a:r>
            <a:r>
              <a:rPr lang="en-US" b="true" sz="1899" spc="-37">
                <a:solidFill>
                  <a:srgbClr val="24485E"/>
                </a:solidFill>
                <a:latin typeface="TDTD순고딕 Bold"/>
                <a:ea typeface="TDTD순고딕 Bold"/>
                <a:cs typeface="TDTD순고딕 Bold"/>
                <a:sym typeface="TDTD순고딕 Bold"/>
              </a:rPr>
              <a:t>일관된 환경을 보장</a:t>
            </a:r>
          </a:p>
          <a:p>
            <a:pPr algn="just" marL="410209" indent="-205105" lvl="1">
              <a:lnSpc>
                <a:spcPts val="2659"/>
              </a:lnSpc>
              <a:buFont typeface="Arial"/>
              <a:buChar char="•"/>
            </a:pPr>
            <a:r>
              <a:rPr lang="en-US" sz="1899" spc="-37">
                <a:solidFill>
                  <a:srgbClr val="24485E"/>
                </a:solidFill>
                <a:latin typeface="TDTD순고딕"/>
                <a:ea typeface="TDTD순고딕"/>
                <a:cs typeface="TDTD순고딕"/>
                <a:sym typeface="TDTD순고딕"/>
              </a:rPr>
              <a:t>팀 협업을 동일한 환경에서 개발하여 효율성 증가</a:t>
            </a:r>
          </a:p>
          <a:p>
            <a:pPr algn="just" marL="410209" indent="-205105" lvl="1">
              <a:lnSpc>
                <a:spcPts val="2659"/>
              </a:lnSpc>
              <a:buFont typeface="Arial"/>
              <a:buChar char="•"/>
            </a:pPr>
            <a:r>
              <a:rPr lang="en-US" sz="1899" spc="-37">
                <a:solidFill>
                  <a:srgbClr val="24485E"/>
                </a:solidFill>
                <a:latin typeface="TDTD순고딕"/>
                <a:ea typeface="TDTD순고딕"/>
                <a:cs typeface="TDTD순고딕"/>
                <a:sym typeface="TDTD순고딕"/>
              </a:rPr>
              <a:t>의존성 관리 위임</a:t>
            </a:r>
          </a:p>
        </p:txBody>
      </p:sp>
      <p:sp>
        <p:nvSpPr>
          <p:cNvPr name="TextBox 33" id="33"/>
          <p:cNvSpPr txBox="true"/>
          <p:nvPr/>
        </p:nvSpPr>
        <p:spPr>
          <a:xfrm rot="0">
            <a:off x="10855456" y="4556740"/>
            <a:ext cx="6353344" cy="1332865"/>
          </a:xfrm>
          <a:prstGeom prst="rect">
            <a:avLst/>
          </a:prstGeom>
        </p:spPr>
        <p:txBody>
          <a:bodyPr anchor="t" rtlCol="false" tIns="0" lIns="0" bIns="0" rIns="0">
            <a:spAutoFit/>
          </a:bodyPr>
          <a:lstStyle/>
          <a:p>
            <a:pPr algn="just" marL="410209" indent="-205105" lvl="1">
              <a:lnSpc>
                <a:spcPts val="2659"/>
              </a:lnSpc>
              <a:buFont typeface="Arial"/>
              <a:buChar char="•"/>
            </a:pPr>
            <a:r>
              <a:rPr lang="en-US" sz="1899" spc="-37">
                <a:solidFill>
                  <a:srgbClr val="24485E"/>
                </a:solidFill>
                <a:latin typeface="TDTD순고딕"/>
                <a:ea typeface="TDTD순고딕"/>
                <a:cs typeface="TDTD순고딕"/>
                <a:sym typeface="TDTD순고딕"/>
              </a:rPr>
              <a:t>N + 1 쿼리 문제 JOIN으로 해결</a:t>
            </a:r>
          </a:p>
          <a:p>
            <a:pPr algn="just" marL="410209" indent="-205105" lvl="1">
              <a:lnSpc>
                <a:spcPts val="2659"/>
              </a:lnSpc>
              <a:buFont typeface="Arial"/>
              <a:buChar char="•"/>
            </a:pPr>
            <a:r>
              <a:rPr lang="en-US" sz="1899" spc="-37">
                <a:solidFill>
                  <a:srgbClr val="24485E"/>
                </a:solidFill>
                <a:latin typeface="TDTD순고딕"/>
                <a:ea typeface="TDTD순고딕"/>
                <a:cs typeface="TDTD순고딕"/>
                <a:sym typeface="TDTD순고딕"/>
              </a:rPr>
              <a:t>Redis 캐싱으로 응답 시간 80% 단축</a:t>
            </a:r>
          </a:p>
          <a:p>
            <a:pPr algn="just" marL="410209" indent="-205105" lvl="1">
              <a:lnSpc>
                <a:spcPts val="2659"/>
              </a:lnSpc>
              <a:buFont typeface="Arial"/>
              <a:buChar char="•"/>
            </a:pPr>
            <a:r>
              <a:rPr lang="en-US" sz="1899" spc="-37">
                <a:solidFill>
                  <a:srgbClr val="24485E"/>
                </a:solidFill>
                <a:latin typeface="TDTD순고딕"/>
                <a:ea typeface="TDTD순고딕"/>
                <a:cs typeface="TDTD순고딕"/>
                <a:sym typeface="TDTD순고딕"/>
              </a:rPr>
              <a:t>병렬 처리로 동시 실행 가능 =&gt; 응답 시간 60% 단축</a:t>
            </a:r>
          </a:p>
          <a:p>
            <a:pPr algn="just">
              <a:lnSpc>
                <a:spcPts val="2659"/>
              </a:lnSpc>
            </a:pP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9144000" y="5129212"/>
            <a:ext cx="14305829" cy="0"/>
          </a:xfrm>
          <a:prstGeom prst="line">
            <a:avLst/>
          </a:prstGeom>
          <a:ln cap="flat" w="28575">
            <a:solidFill>
              <a:srgbClr val="1FB5FF"/>
            </a:solidFill>
            <a:prstDash val="solid"/>
            <a:headEnd type="none" len="sm" w="sm"/>
            <a:tailEnd type="none" len="sm" w="sm"/>
          </a:ln>
        </p:spPr>
      </p:sp>
      <p:sp>
        <p:nvSpPr>
          <p:cNvPr name="TextBox 3" id="3"/>
          <p:cNvSpPr txBox="true"/>
          <p:nvPr/>
        </p:nvSpPr>
        <p:spPr>
          <a:xfrm rot="0">
            <a:off x="1634685" y="4407853"/>
            <a:ext cx="8312381" cy="1318894"/>
          </a:xfrm>
          <a:prstGeom prst="rect">
            <a:avLst/>
          </a:prstGeom>
        </p:spPr>
        <p:txBody>
          <a:bodyPr anchor="t" rtlCol="false" tIns="0" lIns="0" bIns="0" rIns="0">
            <a:spAutoFit/>
          </a:bodyPr>
          <a:lstStyle/>
          <a:p>
            <a:pPr algn="l">
              <a:lnSpc>
                <a:spcPts val="10780"/>
              </a:lnSpc>
            </a:pPr>
            <a:r>
              <a:rPr lang="en-US" sz="7700">
                <a:solidFill>
                  <a:srgbClr val="004AAD"/>
                </a:solidFill>
                <a:latin typeface="TDTD원고딕"/>
                <a:ea typeface="TDTD원고딕"/>
                <a:cs typeface="TDTD원고딕"/>
                <a:sym typeface="TDTD원고딕"/>
              </a:rPr>
              <a:t>감사합니다</a:t>
            </a:r>
          </a:p>
        </p:txBody>
      </p:sp>
      <p:sp>
        <p:nvSpPr>
          <p:cNvPr name="Freeform 4" id="4"/>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5" id="5"/>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sp>
        <p:nvSpPr>
          <p:cNvPr name="TextBox 6" id="6"/>
          <p:cNvSpPr txBox="true"/>
          <p:nvPr/>
        </p:nvSpPr>
        <p:spPr>
          <a:xfrm rot="0">
            <a:off x="1634685" y="8885555"/>
            <a:ext cx="6615993" cy="372745"/>
          </a:xfrm>
          <a:prstGeom prst="rect">
            <a:avLst/>
          </a:prstGeom>
        </p:spPr>
        <p:txBody>
          <a:bodyPr anchor="t" rtlCol="false" tIns="0" lIns="0" bIns="0" rIns="0">
            <a:spAutoFit/>
          </a:bodyPr>
          <a:lstStyle/>
          <a:p>
            <a:pPr algn="l" marL="0" indent="0" lvl="0">
              <a:lnSpc>
                <a:spcPts val="3079"/>
              </a:lnSpc>
              <a:spcBef>
                <a:spcPct val="0"/>
              </a:spcBef>
            </a:pPr>
            <a:r>
              <a:rPr lang="en-US" b="true" sz="2199">
                <a:solidFill>
                  <a:srgbClr val="004AAD"/>
                </a:solidFill>
                <a:latin typeface="Nanum Gothic Bold"/>
                <a:ea typeface="Nanum Gothic Bold"/>
                <a:cs typeface="Nanum Gothic Bold"/>
                <a:sym typeface="Nanum Gothic Bold"/>
              </a:rPr>
              <a:t>회의실 유랑단</a:t>
            </a:r>
            <a:r>
              <a:rPr lang="en-US" sz="2199">
                <a:solidFill>
                  <a:srgbClr val="004AAD"/>
                </a:solidFill>
                <a:latin typeface="Nanum Gothic"/>
                <a:ea typeface="Nanum Gothic"/>
                <a:cs typeface="Nanum Gothic"/>
                <a:sym typeface="Nanum Gothic"/>
              </a:rPr>
              <a:t> : 최지현 김도원 이현서 홍유정</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9409898" y="2197175"/>
            <a:ext cx="12994168" cy="0"/>
          </a:xfrm>
          <a:prstGeom prst="line">
            <a:avLst/>
          </a:prstGeom>
          <a:ln cap="flat" w="28575">
            <a:solidFill>
              <a:srgbClr val="1FB5FF"/>
            </a:solidFill>
            <a:prstDash val="solid"/>
            <a:headEnd type="none" len="sm" w="sm"/>
            <a:tailEnd type="none" len="sm" w="sm"/>
          </a:ln>
        </p:spPr>
      </p:sp>
      <p:grpSp>
        <p:nvGrpSpPr>
          <p:cNvPr name="Group 3" id="3"/>
          <p:cNvGrpSpPr/>
          <p:nvPr/>
        </p:nvGrpSpPr>
        <p:grpSpPr>
          <a:xfrm rot="0">
            <a:off x="5234865" y="2621355"/>
            <a:ext cx="5690331" cy="5690331"/>
            <a:chOff x="0" y="0"/>
            <a:chExt cx="7587108" cy="7587108"/>
          </a:xfrm>
        </p:grpSpPr>
        <p:grpSp>
          <p:nvGrpSpPr>
            <p:cNvPr name="Group 4" id="4"/>
            <p:cNvGrpSpPr/>
            <p:nvPr/>
          </p:nvGrpSpPr>
          <p:grpSpPr>
            <a:xfrm rot="0">
              <a:off x="0" y="0"/>
              <a:ext cx="7587108" cy="758710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 id="6"/>
              <p:cNvSpPr txBox="true"/>
              <p:nvPr/>
            </p:nvSpPr>
            <p:spPr>
              <a:xfrm>
                <a:off x="76200" y="66675"/>
                <a:ext cx="660400" cy="669925"/>
              </a:xfrm>
              <a:prstGeom prst="rect">
                <a:avLst/>
              </a:prstGeom>
            </p:spPr>
            <p:txBody>
              <a:bodyPr anchor="ctr" rtlCol="false" tIns="50800" lIns="50800" bIns="50800" rIns="50800"/>
              <a:lstStyle/>
              <a:p>
                <a:pPr algn="ctr">
                  <a:lnSpc>
                    <a:spcPts val="3000"/>
                  </a:lnSpc>
                </a:pPr>
              </a:p>
            </p:txBody>
          </p:sp>
        </p:grpSp>
        <p:sp>
          <p:nvSpPr>
            <p:cNvPr name="Freeform 7" id="7"/>
            <p:cNvSpPr/>
            <p:nvPr/>
          </p:nvSpPr>
          <p:spPr>
            <a:xfrm flipH="false" flipV="false" rot="0">
              <a:off x="3125005" y="2412952"/>
              <a:ext cx="1337099" cy="1945514"/>
            </a:xfrm>
            <a:custGeom>
              <a:avLst/>
              <a:gdLst/>
              <a:ahLst/>
              <a:cxnLst/>
              <a:rect r="r" b="b" t="t" l="l"/>
              <a:pathLst>
                <a:path h="1945514" w="1337099">
                  <a:moveTo>
                    <a:pt x="0" y="0"/>
                  </a:moveTo>
                  <a:lnTo>
                    <a:pt x="1337098" y="0"/>
                  </a:lnTo>
                  <a:lnTo>
                    <a:pt x="1337098" y="1945514"/>
                  </a:lnTo>
                  <a:lnTo>
                    <a:pt x="0" y="19455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376452" y="4310841"/>
              <a:ext cx="4834204" cy="802963"/>
            </a:xfrm>
            <a:prstGeom prst="rect">
              <a:avLst/>
            </a:prstGeom>
          </p:spPr>
          <p:txBody>
            <a:bodyPr anchor="t" rtlCol="false" tIns="0" lIns="0" bIns="0" rIns="0">
              <a:spAutoFit/>
            </a:bodyPr>
            <a:lstStyle/>
            <a:p>
              <a:pPr algn="ctr" marL="0" indent="0" lvl="0">
                <a:lnSpc>
                  <a:spcPts val="4890"/>
                </a:lnSpc>
              </a:pPr>
              <a:r>
                <a:rPr lang="en-US" sz="3762">
                  <a:solidFill>
                    <a:srgbClr val="004AAD"/>
                  </a:solidFill>
                  <a:latin typeface="TDTD원고딕"/>
                  <a:ea typeface="TDTD원고딕"/>
                  <a:cs typeface="TDTD원고딕"/>
                  <a:sym typeface="TDTD원고딕"/>
                </a:rPr>
                <a:t>자동화</a:t>
              </a:r>
            </a:p>
          </p:txBody>
        </p:sp>
      </p:grpSp>
      <p:grpSp>
        <p:nvGrpSpPr>
          <p:cNvPr name="Group 9" id="9"/>
          <p:cNvGrpSpPr/>
          <p:nvPr/>
        </p:nvGrpSpPr>
        <p:grpSpPr>
          <a:xfrm rot="0">
            <a:off x="2645879" y="6172200"/>
            <a:ext cx="3094655" cy="3086100"/>
            <a:chOff x="0" y="0"/>
            <a:chExt cx="4126207" cy="4114800"/>
          </a:xfrm>
        </p:grpSpPr>
        <p:grpSp>
          <p:nvGrpSpPr>
            <p:cNvPr name="Group 10" id="10"/>
            <p:cNvGrpSpPr/>
            <p:nvPr/>
          </p:nvGrpSpPr>
          <p:grpSpPr>
            <a:xfrm rot="0">
              <a:off x="0" y="0"/>
              <a:ext cx="4114800" cy="41148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3000"/>
                  </a:lnSpc>
                </a:pPr>
              </a:p>
            </p:txBody>
          </p:sp>
        </p:grpSp>
        <p:sp>
          <p:nvSpPr>
            <p:cNvPr name="Freeform 13" id="13"/>
            <p:cNvSpPr/>
            <p:nvPr/>
          </p:nvSpPr>
          <p:spPr>
            <a:xfrm flipH="false" flipV="false" rot="0">
              <a:off x="1383775" y="793568"/>
              <a:ext cx="1358658" cy="1660582"/>
            </a:xfrm>
            <a:custGeom>
              <a:avLst/>
              <a:gdLst/>
              <a:ahLst/>
              <a:cxnLst/>
              <a:rect r="r" b="b" t="t" l="l"/>
              <a:pathLst>
                <a:path h="1660582" w="1358658">
                  <a:moveTo>
                    <a:pt x="0" y="0"/>
                  </a:moveTo>
                  <a:lnTo>
                    <a:pt x="1358658" y="0"/>
                  </a:lnTo>
                  <a:lnTo>
                    <a:pt x="1358658" y="1660582"/>
                  </a:lnTo>
                  <a:lnTo>
                    <a:pt x="0" y="16605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0" y="2647943"/>
              <a:ext cx="4126207" cy="673289"/>
            </a:xfrm>
            <a:prstGeom prst="rect">
              <a:avLst/>
            </a:prstGeom>
          </p:spPr>
          <p:txBody>
            <a:bodyPr anchor="t" rtlCol="false" tIns="0" lIns="0" bIns="0" rIns="0">
              <a:spAutoFit/>
            </a:bodyPr>
            <a:lstStyle/>
            <a:p>
              <a:pPr algn="ctr" marL="0" indent="0" lvl="0">
                <a:lnSpc>
                  <a:spcPts val="4174"/>
                </a:lnSpc>
              </a:pPr>
              <a:r>
                <a:rPr lang="en-US" sz="3211">
                  <a:solidFill>
                    <a:srgbClr val="004AAD"/>
                  </a:solidFill>
                  <a:latin typeface="TDTD원고딕"/>
                  <a:ea typeface="TDTD원고딕"/>
                  <a:cs typeface="TDTD원고딕"/>
                  <a:sym typeface="TDTD원고딕"/>
                </a:rPr>
                <a:t>객관성</a:t>
              </a:r>
            </a:p>
          </p:txBody>
        </p:sp>
      </p:grpSp>
      <p:grpSp>
        <p:nvGrpSpPr>
          <p:cNvPr name="Group 15" id="15"/>
          <p:cNvGrpSpPr/>
          <p:nvPr/>
        </p:nvGrpSpPr>
        <p:grpSpPr>
          <a:xfrm rot="0">
            <a:off x="9857829" y="6768636"/>
            <a:ext cx="3373149" cy="3086100"/>
            <a:chOff x="0" y="0"/>
            <a:chExt cx="4497532" cy="4114800"/>
          </a:xfrm>
        </p:grpSpPr>
        <p:grpSp>
          <p:nvGrpSpPr>
            <p:cNvPr name="Group 16" id="16"/>
            <p:cNvGrpSpPr/>
            <p:nvPr/>
          </p:nvGrpSpPr>
          <p:grpSpPr>
            <a:xfrm rot="0">
              <a:off x="191366" y="0"/>
              <a:ext cx="4114800" cy="411480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8" id="18"/>
              <p:cNvSpPr txBox="true"/>
              <p:nvPr/>
            </p:nvSpPr>
            <p:spPr>
              <a:xfrm>
                <a:off x="76200" y="66675"/>
                <a:ext cx="660400" cy="669925"/>
              </a:xfrm>
              <a:prstGeom prst="rect">
                <a:avLst/>
              </a:prstGeom>
            </p:spPr>
            <p:txBody>
              <a:bodyPr anchor="ctr" rtlCol="false" tIns="50800" lIns="50800" bIns="50800" rIns="50800"/>
              <a:lstStyle/>
              <a:p>
                <a:pPr algn="ctr">
                  <a:lnSpc>
                    <a:spcPts val="3000"/>
                  </a:lnSpc>
                </a:pPr>
              </a:p>
            </p:txBody>
          </p:sp>
        </p:grpSp>
        <p:sp>
          <p:nvSpPr>
            <p:cNvPr name="Freeform 19" id="19"/>
            <p:cNvSpPr/>
            <p:nvPr/>
          </p:nvSpPr>
          <p:spPr>
            <a:xfrm flipH="false" flipV="false" rot="0">
              <a:off x="1402059" y="594723"/>
              <a:ext cx="1652055" cy="1810021"/>
            </a:xfrm>
            <a:custGeom>
              <a:avLst/>
              <a:gdLst/>
              <a:ahLst/>
              <a:cxnLst/>
              <a:rect r="r" b="b" t="t" l="l"/>
              <a:pathLst>
                <a:path h="1810021" w="1652055">
                  <a:moveTo>
                    <a:pt x="0" y="0"/>
                  </a:moveTo>
                  <a:lnTo>
                    <a:pt x="1652055" y="0"/>
                  </a:lnTo>
                  <a:lnTo>
                    <a:pt x="1652055" y="1810021"/>
                  </a:lnTo>
                  <a:lnTo>
                    <a:pt x="0" y="18100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0" y="2506169"/>
              <a:ext cx="4497532" cy="750358"/>
            </a:xfrm>
            <a:prstGeom prst="rect">
              <a:avLst/>
            </a:prstGeom>
          </p:spPr>
          <p:txBody>
            <a:bodyPr anchor="t" rtlCol="false" tIns="0" lIns="0" bIns="0" rIns="0">
              <a:spAutoFit/>
            </a:bodyPr>
            <a:lstStyle/>
            <a:p>
              <a:pPr algn="ctr" marL="0" indent="0" lvl="0">
                <a:lnSpc>
                  <a:spcPts val="4550"/>
                </a:lnSpc>
              </a:pPr>
              <a:r>
                <a:rPr lang="en-US" sz="3500">
                  <a:solidFill>
                    <a:srgbClr val="004AAD"/>
                  </a:solidFill>
                  <a:latin typeface="TDTD원고딕"/>
                  <a:ea typeface="TDTD원고딕"/>
                  <a:cs typeface="TDTD원고딕"/>
                  <a:sym typeface="TDTD원고딕"/>
                </a:rPr>
                <a:t>데이터 기반</a:t>
              </a:r>
            </a:p>
          </p:txBody>
        </p:sp>
      </p:grpSp>
      <p:grpSp>
        <p:nvGrpSpPr>
          <p:cNvPr name="Group 21" id="21"/>
          <p:cNvGrpSpPr/>
          <p:nvPr/>
        </p:nvGrpSpPr>
        <p:grpSpPr>
          <a:xfrm rot="0">
            <a:off x="2645879" y="3385606"/>
            <a:ext cx="2588986" cy="2368668"/>
            <a:chOff x="0" y="0"/>
            <a:chExt cx="3451982" cy="3158224"/>
          </a:xfrm>
        </p:grpSpPr>
        <p:grpSp>
          <p:nvGrpSpPr>
            <p:cNvPr name="Group 22" id="22"/>
            <p:cNvGrpSpPr/>
            <p:nvPr/>
          </p:nvGrpSpPr>
          <p:grpSpPr>
            <a:xfrm rot="0">
              <a:off x="146879" y="0"/>
              <a:ext cx="3158224" cy="315822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4" id="24"/>
              <p:cNvSpPr txBox="true"/>
              <p:nvPr/>
            </p:nvSpPr>
            <p:spPr>
              <a:xfrm>
                <a:off x="76200" y="66675"/>
                <a:ext cx="660400" cy="669925"/>
              </a:xfrm>
              <a:prstGeom prst="rect">
                <a:avLst/>
              </a:prstGeom>
            </p:spPr>
            <p:txBody>
              <a:bodyPr anchor="ctr" rtlCol="false" tIns="50800" lIns="50800" bIns="50800" rIns="50800"/>
              <a:lstStyle/>
              <a:p>
                <a:pPr algn="ctr">
                  <a:lnSpc>
                    <a:spcPts val="2999"/>
                  </a:lnSpc>
                </a:pPr>
              </a:p>
            </p:txBody>
          </p:sp>
        </p:grpSp>
        <p:sp>
          <p:nvSpPr>
            <p:cNvPr name="Freeform 25" id="25"/>
            <p:cNvSpPr/>
            <p:nvPr/>
          </p:nvSpPr>
          <p:spPr>
            <a:xfrm flipH="false" flipV="false" rot="0">
              <a:off x="1031370" y="596215"/>
              <a:ext cx="1389242" cy="1318517"/>
            </a:xfrm>
            <a:custGeom>
              <a:avLst/>
              <a:gdLst/>
              <a:ahLst/>
              <a:cxnLst/>
              <a:rect r="r" b="b" t="t" l="l"/>
              <a:pathLst>
                <a:path h="1318517" w="1389242">
                  <a:moveTo>
                    <a:pt x="0" y="0"/>
                  </a:moveTo>
                  <a:lnTo>
                    <a:pt x="1389242" y="0"/>
                  </a:lnTo>
                  <a:lnTo>
                    <a:pt x="1389242" y="1318516"/>
                  </a:lnTo>
                  <a:lnTo>
                    <a:pt x="0" y="13185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0" y="1983557"/>
              <a:ext cx="3451982" cy="577467"/>
            </a:xfrm>
            <a:prstGeom prst="rect">
              <a:avLst/>
            </a:prstGeom>
          </p:spPr>
          <p:txBody>
            <a:bodyPr anchor="t" rtlCol="false" tIns="0" lIns="0" bIns="0" rIns="0">
              <a:spAutoFit/>
            </a:bodyPr>
            <a:lstStyle/>
            <a:p>
              <a:pPr algn="ctr" marL="0" indent="0" lvl="0">
                <a:lnSpc>
                  <a:spcPts val="3492"/>
                </a:lnSpc>
              </a:pPr>
              <a:r>
                <a:rPr lang="en-US" sz="2686">
                  <a:solidFill>
                    <a:srgbClr val="004AAD"/>
                  </a:solidFill>
                  <a:latin typeface="TDTD원고딕"/>
                  <a:ea typeface="TDTD원고딕"/>
                  <a:cs typeface="TDTD원고딕"/>
                  <a:sym typeface="TDTD원고딕"/>
                </a:rPr>
                <a:t>공정성</a:t>
              </a:r>
            </a:p>
          </p:txBody>
        </p:sp>
      </p:grpSp>
      <p:grpSp>
        <p:nvGrpSpPr>
          <p:cNvPr name="Group 27" id="27"/>
          <p:cNvGrpSpPr/>
          <p:nvPr/>
        </p:nvGrpSpPr>
        <p:grpSpPr>
          <a:xfrm rot="0">
            <a:off x="11544403" y="2792055"/>
            <a:ext cx="4702890" cy="4702890"/>
            <a:chOff x="0" y="0"/>
            <a:chExt cx="6270520" cy="6270520"/>
          </a:xfrm>
        </p:grpSpPr>
        <p:grpSp>
          <p:nvGrpSpPr>
            <p:cNvPr name="Group 28" id="28"/>
            <p:cNvGrpSpPr/>
            <p:nvPr/>
          </p:nvGrpSpPr>
          <p:grpSpPr>
            <a:xfrm rot="0">
              <a:off x="0" y="0"/>
              <a:ext cx="6270520" cy="627052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0" id="30"/>
              <p:cNvSpPr txBox="true"/>
              <p:nvPr/>
            </p:nvSpPr>
            <p:spPr>
              <a:xfrm>
                <a:off x="76200" y="66675"/>
                <a:ext cx="660400" cy="669925"/>
              </a:xfrm>
              <a:prstGeom prst="rect">
                <a:avLst/>
              </a:prstGeom>
            </p:spPr>
            <p:txBody>
              <a:bodyPr anchor="ctr" rtlCol="false" tIns="50800" lIns="50800" bIns="50800" rIns="50800"/>
              <a:lstStyle/>
              <a:p>
                <a:pPr algn="ctr">
                  <a:lnSpc>
                    <a:spcPts val="3000"/>
                  </a:lnSpc>
                </a:pPr>
              </a:p>
            </p:txBody>
          </p:sp>
        </p:grpSp>
        <p:sp>
          <p:nvSpPr>
            <p:cNvPr name="TextBox 31" id="31"/>
            <p:cNvSpPr txBox="true"/>
            <p:nvPr/>
          </p:nvSpPr>
          <p:spPr>
            <a:xfrm rot="0">
              <a:off x="1137597" y="3564043"/>
              <a:ext cx="3995326" cy="662364"/>
            </a:xfrm>
            <a:prstGeom prst="rect">
              <a:avLst/>
            </a:prstGeom>
          </p:spPr>
          <p:txBody>
            <a:bodyPr anchor="t" rtlCol="false" tIns="0" lIns="0" bIns="0" rIns="0">
              <a:spAutoFit/>
            </a:bodyPr>
            <a:lstStyle/>
            <a:p>
              <a:pPr algn="ctr" marL="0" indent="0" lvl="0">
                <a:lnSpc>
                  <a:spcPts val="4041"/>
                </a:lnSpc>
              </a:pPr>
              <a:r>
                <a:rPr lang="en-US" sz="3109">
                  <a:solidFill>
                    <a:srgbClr val="004AAD"/>
                  </a:solidFill>
                  <a:latin typeface="TDTD원고딕"/>
                  <a:ea typeface="TDTD원고딕"/>
                  <a:cs typeface="TDTD원고딕"/>
                  <a:sym typeface="TDTD원고딕"/>
                </a:rPr>
                <a:t>인적 비용 감소</a:t>
              </a:r>
            </a:p>
          </p:txBody>
        </p:sp>
        <p:sp>
          <p:nvSpPr>
            <p:cNvPr name="Freeform 32" id="32"/>
            <p:cNvSpPr/>
            <p:nvPr/>
          </p:nvSpPr>
          <p:spPr>
            <a:xfrm flipH="false" flipV="false" rot="0">
              <a:off x="2221548" y="2071419"/>
              <a:ext cx="1827425" cy="1435359"/>
            </a:xfrm>
            <a:custGeom>
              <a:avLst/>
              <a:gdLst/>
              <a:ahLst/>
              <a:cxnLst/>
              <a:rect r="r" b="b" t="t" l="l"/>
              <a:pathLst>
                <a:path h="1435359" w="1827425">
                  <a:moveTo>
                    <a:pt x="0" y="0"/>
                  </a:moveTo>
                  <a:lnTo>
                    <a:pt x="1827424" y="0"/>
                  </a:lnTo>
                  <a:lnTo>
                    <a:pt x="1827424" y="1435359"/>
                  </a:lnTo>
                  <a:lnTo>
                    <a:pt x="0" y="14353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TextBox 33" id="33"/>
          <p:cNvSpPr txBox="true"/>
          <p:nvPr/>
        </p:nvSpPr>
        <p:spPr>
          <a:xfrm rot="0">
            <a:off x="1612825" y="1649170"/>
            <a:ext cx="8428581"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01. 프로젝트 목표</a:t>
            </a:r>
          </a:p>
        </p:txBody>
      </p:sp>
      <p:sp>
        <p:nvSpPr>
          <p:cNvPr name="Freeform 34" id="34"/>
          <p:cNvSpPr/>
          <p:nvPr/>
        </p:nvSpPr>
        <p:spPr>
          <a:xfrm flipH="false" flipV="false" rot="0">
            <a:off x="16171348"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12"/>
            <a:stretch>
              <a:fillRect l="0" t="-47685" r="0" b="-48823"/>
            </a:stretch>
          </a:blipFill>
        </p:spPr>
      </p:sp>
      <p:sp>
        <p:nvSpPr>
          <p:cNvPr name="Freeform 35" id="35"/>
          <p:cNvSpPr/>
          <p:nvPr/>
        </p:nvSpPr>
        <p:spPr>
          <a:xfrm flipH="false" flipV="false" rot="0">
            <a:off x="14384189"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13"/>
            <a:stretch>
              <a:fillRect l="0" t="-62703" r="0" b="-99999"/>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TextBox 3" id="3"/>
          <p:cNvSpPr txBox="true"/>
          <p:nvPr/>
        </p:nvSpPr>
        <p:spPr>
          <a:xfrm rot="0">
            <a:off x="1612825" y="1649170"/>
            <a:ext cx="8428581"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부록</a:t>
            </a:r>
          </a:p>
        </p:txBody>
      </p:sp>
      <p:sp>
        <p:nvSpPr>
          <p:cNvPr name="Freeform 4" id="4"/>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5" id="5"/>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sp>
        <p:nvSpPr>
          <p:cNvPr name="TextBox 6" id="6"/>
          <p:cNvSpPr txBox="true"/>
          <p:nvPr/>
        </p:nvSpPr>
        <p:spPr>
          <a:xfrm rot="0">
            <a:off x="1119004" y="3508867"/>
            <a:ext cx="12229511" cy="999490"/>
          </a:xfrm>
          <a:prstGeom prst="rect">
            <a:avLst/>
          </a:prstGeom>
        </p:spPr>
        <p:txBody>
          <a:bodyPr anchor="t" rtlCol="false" tIns="0" lIns="0" bIns="0" rIns="0">
            <a:spAutoFit/>
          </a:bodyPr>
          <a:lstStyle/>
          <a:p>
            <a:pPr algn="l">
              <a:lnSpc>
                <a:spcPts val="2659"/>
              </a:lnSpc>
              <a:spcBef>
                <a:spcPct val="0"/>
              </a:spcBef>
            </a:pPr>
            <a:r>
              <a:rPr lang="en-US" sz="1899">
                <a:solidFill>
                  <a:srgbClr val="004AAD"/>
                </a:solidFill>
                <a:latin typeface="210 디딤고딕"/>
                <a:ea typeface="210 디딤고딕"/>
                <a:cs typeface="210 디딤고딕"/>
                <a:sym typeface="210 디딤고딕"/>
              </a:rPr>
              <a:t>밸런스 점수 = (엄격도 분산 최소화 × 0.3) + (전문성 커버리지 × 0.3) + (평균 경험치 × 0.2) + (평균 일관성 × 0.2)</a:t>
            </a:r>
          </a:p>
          <a:p>
            <a:pPr algn="l">
              <a:lnSpc>
                <a:spcPts val="2659"/>
              </a:lnSpc>
              <a:spcBef>
                <a:spcPct val="0"/>
              </a:spcBef>
            </a:pPr>
          </a:p>
          <a:p>
            <a:pPr algn="l">
              <a:lnSpc>
                <a:spcPts val="2659"/>
              </a:lnSpc>
              <a:spcBef>
                <a:spcPct val="0"/>
              </a:spcBef>
            </a:pPr>
            <a:r>
              <a:rPr lang="en-US" sz="1899">
                <a:solidFill>
                  <a:srgbClr val="004AAD"/>
                </a:solidFill>
                <a:latin typeface="210 디딤고딕"/>
                <a:ea typeface="210 디딤고딕"/>
                <a:cs typeface="210 디딤고딕"/>
                <a:sym typeface="210 디딤고딕"/>
              </a:rPr>
              <a:t>+ 알파</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Freeform 3" id="3"/>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4" id="4"/>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grpSp>
        <p:nvGrpSpPr>
          <p:cNvPr name="Group 5" id="5"/>
          <p:cNvGrpSpPr/>
          <p:nvPr/>
        </p:nvGrpSpPr>
        <p:grpSpPr>
          <a:xfrm rot="0">
            <a:off x="1424359" y="3858326"/>
            <a:ext cx="3064363" cy="3290192"/>
            <a:chOff x="0" y="0"/>
            <a:chExt cx="4085817" cy="4386922"/>
          </a:xfrm>
        </p:grpSpPr>
        <p:sp>
          <p:nvSpPr>
            <p:cNvPr name="TextBox 6" id="6"/>
            <p:cNvSpPr txBox="true"/>
            <p:nvPr/>
          </p:nvSpPr>
          <p:spPr>
            <a:xfrm rot="0">
              <a:off x="1007544" y="3838260"/>
              <a:ext cx="2070730" cy="548663"/>
            </a:xfrm>
            <a:prstGeom prst="rect">
              <a:avLst/>
            </a:prstGeom>
          </p:spPr>
          <p:txBody>
            <a:bodyPr anchor="t" rtlCol="false" tIns="0" lIns="0" bIns="0" rIns="0">
              <a:spAutoFit/>
            </a:bodyPr>
            <a:lstStyle/>
            <a:p>
              <a:pPr algn="ctr" marL="0" indent="0" lvl="0">
                <a:lnSpc>
                  <a:spcPts val="3305"/>
                </a:lnSpc>
              </a:pPr>
              <a:r>
                <a:rPr lang="en-US" sz="2542">
                  <a:solidFill>
                    <a:srgbClr val="004AAD"/>
                  </a:solidFill>
                  <a:latin typeface="TDTD원고딕"/>
                  <a:ea typeface="TDTD원고딕"/>
                  <a:cs typeface="TDTD원고딕"/>
                  <a:sym typeface="TDTD원고딕"/>
                </a:rPr>
                <a:t>김도원</a:t>
              </a:r>
            </a:p>
          </p:txBody>
        </p:sp>
        <p:grpSp>
          <p:nvGrpSpPr>
            <p:cNvPr name="Group 7" id="7"/>
            <p:cNvGrpSpPr/>
            <p:nvPr/>
          </p:nvGrpSpPr>
          <p:grpSpPr>
            <a:xfrm rot="0">
              <a:off x="0" y="0"/>
              <a:ext cx="4085817" cy="3876360"/>
              <a:chOff x="0" y="0"/>
              <a:chExt cx="920682" cy="873483"/>
            </a:xfrm>
          </p:grpSpPr>
          <p:sp>
            <p:nvSpPr>
              <p:cNvPr name="Freeform 8" id="8"/>
              <p:cNvSpPr/>
              <p:nvPr/>
            </p:nvSpPr>
            <p:spPr>
              <a:xfrm flipH="false" flipV="false" rot="0">
                <a:off x="0" y="0"/>
                <a:ext cx="920682" cy="873484"/>
              </a:xfrm>
              <a:custGeom>
                <a:avLst/>
                <a:gdLst/>
                <a:ahLst/>
                <a:cxnLst/>
                <a:rect r="r" b="b" t="t" l="l"/>
                <a:pathLst>
                  <a:path h="873484" w="920682">
                    <a:moveTo>
                      <a:pt x="460341" y="0"/>
                    </a:moveTo>
                    <a:cubicBezTo>
                      <a:pt x="206102" y="0"/>
                      <a:pt x="0" y="195536"/>
                      <a:pt x="0" y="436742"/>
                    </a:cubicBezTo>
                    <a:cubicBezTo>
                      <a:pt x="0" y="677948"/>
                      <a:pt x="206102" y="873484"/>
                      <a:pt x="460341" y="873484"/>
                    </a:cubicBezTo>
                    <a:cubicBezTo>
                      <a:pt x="714580" y="873484"/>
                      <a:pt x="920682" y="677948"/>
                      <a:pt x="920682" y="436742"/>
                    </a:cubicBezTo>
                    <a:cubicBezTo>
                      <a:pt x="920682" y="195536"/>
                      <a:pt x="714580" y="0"/>
                      <a:pt x="460341" y="0"/>
                    </a:cubicBezTo>
                    <a:close/>
                  </a:path>
                </a:pathLst>
              </a:custGeom>
              <a:solidFill>
                <a:srgbClr val="FAF3D5"/>
              </a:solidFill>
              <a:ln w="9525" cap="sq">
                <a:solidFill>
                  <a:srgbClr val="000000"/>
                </a:solidFill>
                <a:prstDash val="sysDot"/>
                <a:miter/>
              </a:ln>
            </p:spPr>
          </p:sp>
          <p:sp>
            <p:nvSpPr>
              <p:cNvPr name="TextBox 9" id="9"/>
              <p:cNvSpPr txBox="true"/>
              <p:nvPr/>
            </p:nvSpPr>
            <p:spPr>
              <a:xfrm>
                <a:off x="86314" y="72364"/>
                <a:ext cx="748054" cy="719230"/>
              </a:xfrm>
              <a:prstGeom prst="rect">
                <a:avLst/>
              </a:prstGeom>
            </p:spPr>
            <p:txBody>
              <a:bodyPr anchor="ctr" rtlCol="false" tIns="36908" lIns="36908" bIns="36908" rIns="36908"/>
              <a:lstStyle/>
              <a:p>
                <a:pPr algn="ctr">
                  <a:lnSpc>
                    <a:spcPts val="3000"/>
                  </a:lnSpc>
                </a:pPr>
              </a:p>
            </p:txBody>
          </p:sp>
        </p:grpSp>
      </p:grpSp>
      <p:grpSp>
        <p:nvGrpSpPr>
          <p:cNvPr name="Group 10" id="10"/>
          <p:cNvGrpSpPr/>
          <p:nvPr/>
        </p:nvGrpSpPr>
        <p:grpSpPr>
          <a:xfrm rot="0">
            <a:off x="5488847" y="3858326"/>
            <a:ext cx="3064363" cy="3290192"/>
            <a:chOff x="0" y="0"/>
            <a:chExt cx="4085817" cy="4386922"/>
          </a:xfrm>
        </p:grpSpPr>
        <p:sp>
          <p:nvSpPr>
            <p:cNvPr name="TextBox 11" id="11"/>
            <p:cNvSpPr txBox="true"/>
            <p:nvPr/>
          </p:nvSpPr>
          <p:spPr>
            <a:xfrm rot="0">
              <a:off x="1007544" y="3838260"/>
              <a:ext cx="2070730" cy="548663"/>
            </a:xfrm>
            <a:prstGeom prst="rect">
              <a:avLst/>
            </a:prstGeom>
          </p:spPr>
          <p:txBody>
            <a:bodyPr anchor="t" rtlCol="false" tIns="0" lIns="0" bIns="0" rIns="0">
              <a:spAutoFit/>
            </a:bodyPr>
            <a:lstStyle/>
            <a:p>
              <a:pPr algn="ctr" marL="0" indent="0" lvl="0">
                <a:lnSpc>
                  <a:spcPts val="3305"/>
                </a:lnSpc>
              </a:pPr>
              <a:r>
                <a:rPr lang="en-US" sz="2542">
                  <a:solidFill>
                    <a:srgbClr val="004AAD"/>
                  </a:solidFill>
                  <a:latin typeface="TDTD원고딕"/>
                  <a:ea typeface="TDTD원고딕"/>
                  <a:cs typeface="TDTD원고딕"/>
                  <a:sym typeface="TDTD원고딕"/>
                </a:rPr>
                <a:t>이현서</a:t>
              </a:r>
            </a:p>
          </p:txBody>
        </p:sp>
        <p:grpSp>
          <p:nvGrpSpPr>
            <p:cNvPr name="Group 12" id="12"/>
            <p:cNvGrpSpPr/>
            <p:nvPr/>
          </p:nvGrpSpPr>
          <p:grpSpPr>
            <a:xfrm rot="0">
              <a:off x="0" y="0"/>
              <a:ext cx="4085817" cy="3876360"/>
              <a:chOff x="0" y="0"/>
              <a:chExt cx="920682" cy="873483"/>
            </a:xfrm>
          </p:grpSpPr>
          <p:sp>
            <p:nvSpPr>
              <p:cNvPr name="Freeform 13" id="13"/>
              <p:cNvSpPr/>
              <p:nvPr/>
            </p:nvSpPr>
            <p:spPr>
              <a:xfrm flipH="false" flipV="false" rot="0">
                <a:off x="0" y="0"/>
                <a:ext cx="920682" cy="873484"/>
              </a:xfrm>
              <a:custGeom>
                <a:avLst/>
                <a:gdLst/>
                <a:ahLst/>
                <a:cxnLst/>
                <a:rect r="r" b="b" t="t" l="l"/>
                <a:pathLst>
                  <a:path h="873484" w="920682">
                    <a:moveTo>
                      <a:pt x="460341" y="0"/>
                    </a:moveTo>
                    <a:cubicBezTo>
                      <a:pt x="206102" y="0"/>
                      <a:pt x="0" y="195536"/>
                      <a:pt x="0" y="436742"/>
                    </a:cubicBezTo>
                    <a:cubicBezTo>
                      <a:pt x="0" y="677948"/>
                      <a:pt x="206102" y="873484"/>
                      <a:pt x="460341" y="873484"/>
                    </a:cubicBezTo>
                    <a:cubicBezTo>
                      <a:pt x="714580" y="873484"/>
                      <a:pt x="920682" y="677948"/>
                      <a:pt x="920682" y="436742"/>
                    </a:cubicBezTo>
                    <a:cubicBezTo>
                      <a:pt x="920682" y="195536"/>
                      <a:pt x="714580" y="0"/>
                      <a:pt x="460341" y="0"/>
                    </a:cubicBezTo>
                    <a:close/>
                  </a:path>
                </a:pathLst>
              </a:custGeom>
              <a:solidFill>
                <a:srgbClr val="DAC593"/>
              </a:solidFill>
              <a:ln w="9525" cap="sq">
                <a:solidFill>
                  <a:srgbClr val="000000"/>
                </a:solidFill>
                <a:prstDash val="sysDot"/>
                <a:miter/>
              </a:ln>
            </p:spPr>
          </p:sp>
          <p:sp>
            <p:nvSpPr>
              <p:cNvPr name="TextBox 14" id="14"/>
              <p:cNvSpPr txBox="true"/>
              <p:nvPr/>
            </p:nvSpPr>
            <p:spPr>
              <a:xfrm>
                <a:off x="86314" y="72364"/>
                <a:ext cx="748054" cy="719230"/>
              </a:xfrm>
              <a:prstGeom prst="rect">
                <a:avLst/>
              </a:prstGeom>
            </p:spPr>
            <p:txBody>
              <a:bodyPr anchor="ctr" rtlCol="false" tIns="36908" lIns="36908" bIns="36908" rIns="36908"/>
              <a:lstStyle/>
              <a:p>
                <a:pPr algn="ctr">
                  <a:lnSpc>
                    <a:spcPts val="3000"/>
                  </a:lnSpc>
                </a:pPr>
              </a:p>
            </p:txBody>
          </p:sp>
        </p:grpSp>
      </p:grpSp>
      <p:grpSp>
        <p:nvGrpSpPr>
          <p:cNvPr name="Group 15" id="15"/>
          <p:cNvGrpSpPr/>
          <p:nvPr/>
        </p:nvGrpSpPr>
        <p:grpSpPr>
          <a:xfrm rot="0">
            <a:off x="9554240" y="3858326"/>
            <a:ext cx="3064363" cy="3290192"/>
            <a:chOff x="0" y="0"/>
            <a:chExt cx="4085817" cy="4386922"/>
          </a:xfrm>
        </p:grpSpPr>
        <p:sp>
          <p:nvSpPr>
            <p:cNvPr name="TextBox 16" id="16"/>
            <p:cNvSpPr txBox="true"/>
            <p:nvPr/>
          </p:nvSpPr>
          <p:spPr>
            <a:xfrm rot="0">
              <a:off x="1007544" y="3838260"/>
              <a:ext cx="2070730" cy="548663"/>
            </a:xfrm>
            <a:prstGeom prst="rect">
              <a:avLst/>
            </a:prstGeom>
          </p:spPr>
          <p:txBody>
            <a:bodyPr anchor="t" rtlCol="false" tIns="0" lIns="0" bIns="0" rIns="0">
              <a:spAutoFit/>
            </a:bodyPr>
            <a:lstStyle/>
            <a:p>
              <a:pPr algn="ctr" marL="0" indent="0" lvl="0">
                <a:lnSpc>
                  <a:spcPts val="3305"/>
                </a:lnSpc>
              </a:pPr>
              <a:r>
                <a:rPr lang="en-US" sz="2542">
                  <a:solidFill>
                    <a:srgbClr val="004AAD"/>
                  </a:solidFill>
                  <a:latin typeface="TDTD원고딕"/>
                  <a:ea typeface="TDTD원고딕"/>
                  <a:cs typeface="TDTD원고딕"/>
                  <a:sym typeface="TDTD원고딕"/>
                </a:rPr>
                <a:t>최지현</a:t>
              </a:r>
            </a:p>
          </p:txBody>
        </p:sp>
        <p:grpSp>
          <p:nvGrpSpPr>
            <p:cNvPr name="Group 17" id="17"/>
            <p:cNvGrpSpPr/>
            <p:nvPr/>
          </p:nvGrpSpPr>
          <p:grpSpPr>
            <a:xfrm rot="0">
              <a:off x="0" y="0"/>
              <a:ext cx="4085817" cy="3876360"/>
              <a:chOff x="0" y="0"/>
              <a:chExt cx="920682" cy="873483"/>
            </a:xfrm>
          </p:grpSpPr>
          <p:sp>
            <p:nvSpPr>
              <p:cNvPr name="Freeform 18" id="18"/>
              <p:cNvSpPr/>
              <p:nvPr/>
            </p:nvSpPr>
            <p:spPr>
              <a:xfrm flipH="false" flipV="false" rot="0">
                <a:off x="0" y="0"/>
                <a:ext cx="920682" cy="873484"/>
              </a:xfrm>
              <a:custGeom>
                <a:avLst/>
                <a:gdLst/>
                <a:ahLst/>
                <a:cxnLst/>
                <a:rect r="r" b="b" t="t" l="l"/>
                <a:pathLst>
                  <a:path h="873484" w="920682">
                    <a:moveTo>
                      <a:pt x="460341" y="0"/>
                    </a:moveTo>
                    <a:cubicBezTo>
                      <a:pt x="206102" y="0"/>
                      <a:pt x="0" y="195536"/>
                      <a:pt x="0" y="436742"/>
                    </a:cubicBezTo>
                    <a:cubicBezTo>
                      <a:pt x="0" y="677948"/>
                      <a:pt x="206102" y="873484"/>
                      <a:pt x="460341" y="873484"/>
                    </a:cubicBezTo>
                    <a:cubicBezTo>
                      <a:pt x="714580" y="873484"/>
                      <a:pt x="920682" y="677948"/>
                      <a:pt x="920682" y="436742"/>
                    </a:cubicBezTo>
                    <a:cubicBezTo>
                      <a:pt x="920682" y="195536"/>
                      <a:pt x="714580" y="0"/>
                      <a:pt x="460341" y="0"/>
                    </a:cubicBezTo>
                    <a:close/>
                  </a:path>
                </a:pathLst>
              </a:custGeom>
              <a:solidFill>
                <a:srgbClr val="FFFFFF"/>
              </a:solidFill>
              <a:ln w="9525" cap="sq">
                <a:solidFill>
                  <a:srgbClr val="000000"/>
                </a:solidFill>
                <a:prstDash val="sysDot"/>
                <a:miter/>
              </a:ln>
            </p:spPr>
          </p:sp>
          <p:sp>
            <p:nvSpPr>
              <p:cNvPr name="TextBox 19" id="19"/>
              <p:cNvSpPr txBox="true"/>
              <p:nvPr/>
            </p:nvSpPr>
            <p:spPr>
              <a:xfrm>
                <a:off x="86314" y="72364"/>
                <a:ext cx="748054" cy="719230"/>
              </a:xfrm>
              <a:prstGeom prst="rect">
                <a:avLst/>
              </a:prstGeom>
            </p:spPr>
            <p:txBody>
              <a:bodyPr anchor="ctr" rtlCol="false" tIns="36908" lIns="36908" bIns="36908" rIns="36908"/>
              <a:lstStyle/>
              <a:p>
                <a:pPr algn="ctr">
                  <a:lnSpc>
                    <a:spcPts val="3000"/>
                  </a:lnSpc>
                </a:pPr>
              </a:p>
            </p:txBody>
          </p:sp>
        </p:grpSp>
      </p:grpSp>
      <p:grpSp>
        <p:nvGrpSpPr>
          <p:cNvPr name="Group 20" id="20"/>
          <p:cNvGrpSpPr/>
          <p:nvPr/>
        </p:nvGrpSpPr>
        <p:grpSpPr>
          <a:xfrm rot="0">
            <a:off x="13619633" y="3858326"/>
            <a:ext cx="3064363" cy="3290192"/>
            <a:chOff x="0" y="0"/>
            <a:chExt cx="4085817" cy="4386922"/>
          </a:xfrm>
        </p:grpSpPr>
        <p:sp>
          <p:nvSpPr>
            <p:cNvPr name="TextBox 21" id="21"/>
            <p:cNvSpPr txBox="true"/>
            <p:nvPr/>
          </p:nvSpPr>
          <p:spPr>
            <a:xfrm rot="0">
              <a:off x="1007544" y="3838260"/>
              <a:ext cx="2070730" cy="548663"/>
            </a:xfrm>
            <a:prstGeom prst="rect">
              <a:avLst/>
            </a:prstGeom>
          </p:spPr>
          <p:txBody>
            <a:bodyPr anchor="t" rtlCol="false" tIns="0" lIns="0" bIns="0" rIns="0">
              <a:spAutoFit/>
            </a:bodyPr>
            <a:lstStyle/>
            <a:p>
              <a:pPr algn="ctr" marL="0" indent="0" lvl="0">
                <a:lnSpc>
                  <a:spcPts val="3305"/>
                </a:lnSpc>
              </a:pPr>
              <a:r>
                <a:rPr lang="en-US" sz="2542">
                  <a:solidFill>
                    <a:srgbClr val="004AAD"/>
                  </a:solidFill>
                  <a:latin typeface="TDTD원고딕"/>
                  <a:ea typeface="TDTD원고딕"/>
                  <a:cs typeface="TDTD원고딕"/>
                  <a:sym typeface="TDTD원고딕"/>
                </a:rPr>
                <a:t>홍유정</a:t>
              </a:r>
            </a:p>
          </p:txBody>
        </p:sp>
        <p:grpSp>
          <p:nvGrpSpPr>
            <p:cNvPr name="Group 22" id="22"/>
            <p:cNvGrpSpPr/>
            <p:nvPr/>
          </p:nvGrpSpPr>
          <p:grpSpPr>
            <a:xfrm rot="0">
              <a:off x="0" y="0"/>
              <a:ext cx="4085817" cy="3876360"/>
              <a:chOff x="0" y="0"/>
              <a:chExt cx="920682" cy="873483"/>
            </a:xfrm>
          </p:grpSpPr>
          <p:sp>
            <p:nvSpPr>
              <p:cNvPr name="Freeform 23" id="23"/>
              <p:cNvSpPr/>
              <p:nvPr/>
            </p:nvSpPr>
            <p:spPr>
              <a:xfrm flipH="false" flipV="false" rot="0">
                <a:off x="0" y="0"/>
                <a:ext cx="920682" cy="873484"/>
              </a:xfrm>
              <a:custGeom>
                <a:avLst/>
                <a:gdLst/>
                <a:ahLst/>
                <a:cxnLst/>
                <a:rect r="r" b="b" t="t" l="l"/>
                <a:pathLst>
                  <a:path h="873484" w="920682">
                    <a:moveTo>
                      <a:pt x="460341" y="0"/>
                    </a:moveTo>
                    <a:cubicBezTo>
                      <a:pt x="206102" y="0"/>
                      <a:pt x="0" y="195536"/>
                      <a:pt x="0" y="436742"/>
                    </a:cubicBezTo>
                    <a:cubicBezTo>
                      <a:pt x="0" y="677948"/>
                      <a:pt x="206102" y="873484"/>
                      <a:pt x="460341" y="873484"/>
                    </a:cubicBezTo>
                    <a:cubicBezTo>
                      <a:pt x="714580" y="873484"/>
                      <a:pt x="920682" y="677948"/>
                      <a:pt x="920682" y="436742"/>
                    </a:cubicBezTo>
                    <a:cubicBezTo>
                      <a:pt x="920682" y="195536"/>
                      <a:pt x="714580" y="0"/>
                      <a:pt x="460341" y="0"/>
                    </a:cubicBezTo>
                    <a:close/>
                  </a:path>
                </a:pathLst>
              </a:custGeom>
              <a:solidFill>
                <a:srgbClr val="FFFFFF"/>
              </a:solidFill>
              <a:ln w="9525" cap="sq">
                <a:solidFill>
                  <a:srgbClr val="000000"/>
                </a:solidFill>
                <a:prstDash val="sysDot"/>
                <a:miter/>
              </a:ln>
            </p:spPr>
          </p:sp>
          <p:sp>
            <p:nvSpPr>
              <p:cNvPr name="TextBox 24" id="24"/>
              <p:cNvSpPr txBox="true"/>
              <p:nvPr/>
            </p:nvSpPr>
            <p:spPr>
              <a:xfrm>
                <a:off x="86314" y="72364"/>
                <a:ext cx="748054" cy="719230"/>
              </a:xfrm>
              <a:prstGeom prst="rect">
                <a:avLst/>
              </a:prstGeom>
            </p:spPr>
            <p:txBody>
              <a:bodyPr anchor="ctr" rtlCol="false" tIns="36908" lIns="36908" bIns="36908" rIns="36908"/>
              <a:lstStyle/>
              <a:p>
                <a:pPr algn="ctr">
                  <a:lnSpc>
                    <a:spcPts val="3000"/>
                  </a:lnSpc>
                </a:pPr>
              </a:p>
            </p:txBody>
          </p:sp>
        </p:grpSp>
      </p:grpSp>
      <p:sp>
        <p:nvSpPr>
          <p:cNvPr name="Freeform 25" id="25"/>
          <p:cNvSpPr/>
          <p:nvPr/>
        </p:nvSpPr>
        <p:spPr>
          <a:xfrm flipH="false" flipV="false" rot="0">
            <a:off x="10117759" y="3858326"/>
            <a:ext cx="1937324" cy="2907803"/>
          </a:xfrm>
          <a:custGeom>
            <a:avLst/>
            <a:gdLst/>
            <a:ahLst/>
            <a:cxnLst/>
            <a:rect r="r" b="b" t="t" l="l"/>
            <a:pathLst>
              <a:path h="2907803" w="1937324">
                <a:moveTo>
                  <a:pt x="0" y="0"/>
                </a:moveTo>
                <a:lnTo>
                  <a:pt x="1937324" y="0"/>
                </a:lnTo>
                <a:lnTo>
                  <a:pt x="1937324" y="2907803"/>
                </a:lnTo>
                <a:lnTo>
                  <a:pt x="0" y="2907803"/>
                </a:lnTo>
                <a:lnTo>
                  <a:pt x="0" y="0"/>
                </a:lnTo>
                <a:close/>
              </a:path>
            </a:pathLst>
          </a:custGeom>
          <a:blipFill>
            <a:blip r:embed="rId4"/>
            <a:stretch>
              <a:fillRect l="0" t="0" r="0" b="0"/>
            </a:stretch>
          </a:blipFill>
        </p:spPr>
      </p:sp>
      <p:sp>
        <p:nvSpPr>
          <p:cNvPr name="Freeform 26" id="26"/>
          <p:cNvSpPr/>
          <p:nvPr/>
        </p:nvSpPr>
        <p:spPr>
          <a:xfrm flipH="false" flipV="false" rot="0">
            <a:off x="1656885" y="4012572"/>
            <a:ext cx="2599310" cy="2599310"/>
          </a:xfrm>
          <a:custGeom>
            <a:avLst/>
            <a:gdLst/>
            <a:ahLst/>
            <a:cxnLst/>
            <a:rect r="r" b="b" t="t" l="l"/>
            <a:pathLst>
              <a:path h="2599310" w="2599310">
                <a:moveTo>
                  <a:pt x="0" y="0"/>
                </a:moveTo>
                <a:lnTo>
                  <a:pt x="2599310" y="0"/>
                </a:lnTo>
                <a:lnTo>
                  <a:pt x="2599310" y="2599310"/>
                </a:lnTo>
                <a:lnTo>
                  <a:pt x="0" y="2599310"/>
                </a:lnTo>
                <a:lnTo>
                  <a:pt x="0" y="0"/>
                </a:lnTo>
                <a:close/>
              </a:path>
            </a:pathLst>
          </a:custGeom>
          <a:blipFill>
            <a:blip r:embed="rId5"/>
            <a:stretch>
              <a:fillRect l="0" t="0" r="0" b="0"/>
            </a:stretch>
          </a:blipFill>
        </p:spPr>
      </p:sp>
      <p:sp>
        <p:nvSpPr>
          <p:cNvPr name="Freeform 27" id="27"/>
          <p:cNvSpPr/>
          <p:nvPr/>
        </p:nvSpPr>
        <p:spPr>
          <a:xfrm flipH="false" flipV="false" rot="0">
            <a:off x="5708920" y="3986761"/>
            <a:ext cx="2625122" cy="2625122"/>
          </a:xfrm>
          <a:custGeom>
            <a:avLst/>
            <a:gdLst/>
            <a:ahLst/>
            <a:cxnLst/>
            <a:rect r="r" b="b" t="t" l="l"/>
            <a:pathLst>
              <a:path h="2625122" w="2625122">
                <a:moveTo>
                  <a:pt x="0" y="0"/>
                </a:moveTo>
                <a:lnTo>
                  <a:pt x="2625122" y="0"/>
                </a:lnTo>
                <a:lnTo>
                  <a:pt x="2625122" y="2625121"/>
                </a:lnTo>
                <a:lnTo>
                  <a:pt x="0" y="2625121"/>
                </a:lnTo>
                <a:lnTo>
                  <a:pt x="0" y="0"/>
                </a:lnTo>
                <a:close/>
              </a:path>
            </a:pathLst>
          </a:custGeom>
          <a:blipFill>
            <a:blip r:embed="rId6"/>
            <a:stretch>
              <a:fillRect l="0" t="0" r="0" b="0"/>
            </a:stretch>
          </a:blipFill>
        </p:spPr>
      </p:sp>
      <p:sp>
        <p:nvSpPr>
          <p:cNvPr name="Freeform 28" id="28"/>
          <p:cNvSpPr/>
          <p:nvPr/>
        </p:nvSpPr>
        <p:spPr>
          <a:xfrm flipH="false" flipV="false" rot="0">
            <a:off x="13866378" y="4005811"/>
            <a:ext cx="2557184" cy="2557184"/>
          </a:xfrm>
          <a:custGeom>
            <a:avLst/>
            <a:gdLst/>
            <a:ahLst/>
            <a:cxnLst/>
            <a:rect r="r" b="b" t="t" l="l"/>
            <a:pathLst>
              <a:path h="2557184" w="2557184">
                <a:moveTo>
                  <a:pt x="0" y="0"/>
                </a:moveTo>
                <a:lnTo>
                  <a:pt x="2557183" y="0"/>
                </a:lnTo>
                <a:lnTo>
                  <a:pt x="2557183" y="2557183"/>
                </a:lnTo>
                <a:lnTo>
                  <a:pt x="0" y="2557183"/>
                </a:lnTo>
                <a:lnTo>
                  <a:pt x="0" y="0"/>
                </a:lnTo>
                <a:close/>
              </a:path>
            </a:pathLst>
          </a:custGeom>
          <a:blipFill>
            <a:blip r:embed="rId7"/>
            <a:stretch>
              <a:fillRect l="0" t="0" r="0" b="0"/>
            </a:stretch>
          </a:blipFill>
        </p:spPr>
      </p:sp>
      <p:sp>
        <p:nvSpPr>
          <p:cNvPr name="TextBox 29" id="29"/>
          <p:cNvSpPr txBox="true"/>
          <p:nvPr/>
        </p:nvSpPr>
        <p:spPr>
          <a:xfrm rot="0">
            <a:off x="1612825" y="1649170"/>
            <a:ext cx="8428581"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01. </a:t>
            </a:r>
            <a:r>
              <a:rPr lang="en-US" sz="5600">
                <a:solidFill>
                  <a:srgbClr val="004AAD"/>
                </a:solidFill>
                <a:latin typeface="TDTD원고딕"/>
                <a:ea typeface="TDTD원고딕"/>
                <a:cs typeface="TDTD원고딕"/>
                <a:sym typeface="TDTD원고딕"/>
              </a:rPr>
              <a:t> 팀원 소개</a:t>
            </a:r>
          </a:p>
        </p:txBody>
      </p:sp>
      <p:sp>
        <p:nvSpPr>
          <p:cNvPr name="TextBox 30" id="30"/>
          <p:cNvSpPr txBox="true"/>
          <p:nvPr/>
        </p:nvSpPr>
        <p:spPr>
          <a:xfrm rot="0">
            <a:off x="1028700" y="7278970"/>
            <a:ext cx="4050576" cy="1971675"/>
          </a:xfrm>
          <a:prstGeom prst="rect">
            <a:avLst/>
          </a:prstGeom>
        </p:spPr>
        <p:txBody>
          <a:bodyPr anchor="t" rtlCol="false" tIns="0" lIns="0" bIns="0" rIns="0">
            <a:spAutoFit/>
          </a:bodyPr>
          <a:lstStyle/>
          <a:p>
            <a:pPr algn="l" marL="561341" indent="-280670" lvl="1">
              <a:lnSpc>
                <a:spcPts val="3120"/>
              </a:lnSpc>
              <a:buFont typeface="Arial"/>
              <a:buChar char="•"/>
            </a:pPr>
            <a:r>
              <a:rPr lang="en-US" sz="2600">
                <a:solidFill>
                  <a:srgbClr val="004AAD"/>
                </a:solidFill>
                <a:latin typeface="Nanum Gothic"/>
                <a:ea typeface="Nanum Gothic"/>
                <a:cs typeface="Nanum Gothic"/>
                <a:sym typeface="Nanum Gothic"/>
              </a:rPr>
              <a:t>LangGraph &amp; 챗봇 구축</a:t>
            </a:r>
          </a:p>
          <a:p>
            <a:pPr algn="l" marL="561341" indent="-280670" lvl="1">
              <a:lnSpc>
                <a:spcPts val="3120"/>
              </a:lnSpc>
              <a:buFont typeface="Arial"/>
              <a:buChar char="•"/>
            </a:pPr>
            <a:r>
              <a:rPr lang="en-US" sz="2600">
                <a:solidFill>
                  <a:srgbClr val="004AAD"/>
                </a:solidFill>
                <a:latin typeface="Nanum Gothic"/>
                <a:ea typeface="Nanum Gothic"/>
                <a:cs typeface="Nanum Gothic"/>
                <a:sym typeface="Nanum Gothic"/>
              </a:rPr>
              <a:t>공고, 면접관, 면접일정, 표절 검사</a:t>
            </a:r>
          </a:p>
          <a:p>
            <a:pPr algn="l" marL="561341" indent="-280670" lvl="1">
              <a:lnSpc>
                <a:spcPts val="3120"/>
              </a:lnSpc>
              <a:spcBef>
                <a:spcPct val="0"/>
              </a:spcBef>
              <a:buFont typeface="Arial"/>
              <a:buChar char="•"/>
            </a:pPr>
            <a:r>
              <a:rPr lang="en-US" sz="2600">
                <a:solidFill>
                  <a:srgbClr val="004AAD"/>
                </a:solidFill>
                <a:latin typeface="Nanum Gothic"/>
                <a:ea typeface="Nanum Gothic"/>
                <a:cs typeface="Nanum Gothic"/>
                <a:sym typeface="Nanum Gothic"/>
              </a:rPr>
              <a:t>권한 관리 (프론트)</a:t>
            </a:r>
          </a:p>
          <a:p>
            <a:pPr algn="l" marL="561341" indent="-280670" lvl="1">
              <a:lnSpc>
                <a:spcPts val="3120"/>
              </a:lnSpc>
              <a:spcBef>
                <a:spcPct val="0"/>
              </a:spcBef>
              <a:buFont typeface="Arial"/>
              <a:buChar char="•"/>
            </a:pPr>
            <a:r>
              <a:rPr lang="en-US" sz="2600">
                <a:solidFill>
                  <a:srgbClr val="004AAD"/>
                </a:solidFill>
                <a:latin typeface="Nanum Gothic"/>
                <a:ea typeface="Nanum Gothic"/>
                <a:cs typeface="Nanum Gothic"/>
                <a:sym typeface="Nanum Gothic"/>
              </a:rPr>
              <a:t>Frontend 구축</a:t>
            </a:r>
          </a:p>
        </p:txBody>
      </p:sp>
      <p:sp>
        <p:nvSpPr>
          <p:cNvPr name="TextBox 31" id="31"/>
          <p:cNvSpPr txBox="true"/>
          <p:nvPr/>
        </p:nvSpPr>
        <p:spPr>
          <a:xfrm rot="0">
            <a:off x="5079276" y="7278970"/>
            <a:ext cx="4562624" cy="1581150"/>
          </a:xfrm>
          <a:prstGeom prst="rect">
            <a:avLst/>
          </a:prstGeom>
        </p:spPr>
        <p:txBody>
          <a:bodyPr anchor="t" rtlCol="false" tIns="0" lIns="0" bIns="0" rIns="0">
            <a:spAutoFit/>
          </a:bodyPr>
          <a:lstStyle/>
          <a:p>
            <a:pPr algn="l" marL="561341" indent="-280670" lvl="1">
              <a:lnSpc>
                <a:spcPts val="3120"/>
              </a:lnSpc>
              <a:buFont typeface="Arial"/>
              <a:buChar char="•"/>
            </a:pPr>
            <a:r>
              <a:rPr lang="en-US" sz="2600">
                <a:solidFill>
                  <a:srgbClr val="004AAD"/>
                </a:solidFill>
                <a:latin typeface="Nanum Gothic"/>
                <a:ea typeface="Nanum Gothic"/>
                <a:cs typeface="Nanum Gothic"/>
                <a:sym typeface="Nanum Gothic"/>
              </a:rPr>
              <a:t>지원자 인사이트 분석</a:t>
            </a:r>
          </a:p>
          <a:p>
            <a:pPr algn="l" marL="561341" indent="-280670" lvl="1">
              <a:lnSpc>
                <a:spcPts val="3120"/>
              </a:lnSpc>
              <a:buFont typeface="Arial"/>
              <a:buChar char="•"/>
            </a:pPr>
            <a:r>
              <a:rPr lang="en-US" sz="2600">
                <a:solidFill>
                  <a:srgbClr val="004AAD"/>
                </a:solidFill>
                <a:latin typeface="Nanum Gothic"/>
                <a:ea typeface="Nanum Gothic"/>
                <a:cs typeface="Nanum Gothic"/>
                <a:sym typeface="Nanum Gothic"/>
              </a:rPr>
              <a:t>AI 이력서 이해 구조 설계</a:t>
            </a:r>
          </a:p>
          <a:p>
            <a:pPr algn="l" marL="561341" indent="-280670" lvl="1">
              <a:lnSpc>
                <a:spcPts val="3120"/>
              </a:lnSpc>
              <a:buFont typeface="Arial"/>
              <a:buChar char="•"/>
            </a:pPr>
            <a:r>
              <a:rPr lang="en-US" sz="2600">
                <a:solidFill>
                  <a:srgbClr val="004AAD"/>
                </a:solidFill>
                <a:latin typeface="Nanum Gothic"/>
                <a:ea typeface="Nanum Gothic"/>
                <a:cs typeface="Nanum Gothic"/>
                <a:sym typeface="Nanum Gothic"/>
              </a:rPr>
              <a:t>하이라이팅 분석 시스템 구현</a:t>
            </a:r>
          </a:p>
          <a:p>
            <a:pPr algn="l" marL="561341" indent="-280670" lvl="1">
              <a:lnSpc>
                <a:spcPts val="3120"/>
              </a:lnSpc>
              <a:spcBef>
                <a:spcPct val="0"/>
              </a:spcBef>
              <a:buFont typeface="Arial"/>
              <a:buChar char="•"/>
            </a:pPr>
            <a:r>
              <a:rPr lang="en-US" sz="2600">
                <a:solidFill>
                  <a:srgbClr val="004AAD"/>
                </a:solidFill>
                <a:latin typeface="Nanum Gothic"/>
                <a:ea typeface="Nanum Gothic"/>
                <a:cs typeface="Nanum Gothic"/>
                <a:sym typeface="Nanum Gothic"/>
              </a:rPr>
              <a:t>DB 설계</a:t>
            </a:r>
          </a:p>
        </p:txBody>
      </p:sp>
      <p:sp>
        <p:nvSpPr>
          <p:cNvPr name="TextBox 32" id="32"/>
          <p:cNvSpPr txBox="true"/>
          <p:nvPr/>
        </p:nvSpPr>
        <p:spPr>
          <a:xfrm rot="0">
            <a:off x="9752975" y="7278970"/>
            <a:ext cx="3228826" cy="1581150"/>
          </a:xfrm>
          <a:prstGeom prst="rect">
            <a:avLst/>
          </a:prstGeom>
        </p:spPr>
        <p:txBody>
          <a:bodyPr anchor="t" rtlCol="false" tIns="0" lIns="0" bIns="0" rIns="0">
            <a:spAutoFit/>
          </a:bodyPr>
          <a:lstStyle/>
          <a:p>
            <a:pPr algn="l" marL="561341" indent="-280670" lvl="1">
              <a:lnSpc>
                <a:spcPts val="3120"/>
              </a:lnSpc>
              <a:buFont typeface="Arial"/>
              <a:buChar char="•"/>
            </a:pPr>
            <a:r>
              <a:rPr lang="en-US" sz="2600">
                <a:solidFill>
                  <a:srgbClr val="004AAD"/>
                </a:solidFill>
                <a:latin typeface="Nanum Gothic"/>
                <a:ea typeface="Nanum Gothic"/>
                <a:cs typeface="Nanum Gothic"/>
                <a:sym typeface="Nanum Gothic"/>
              </a:rPr>
              <a:t>AI 면접 질문/평가</a:t>
            </a:r>
          </a:p>
          <a:p>
            <a:pPr algn="l" marL="561341" indent="-280670" lvl="1">
              <a:lnSpc>
                <a:spcPts val="3120"/>
              </a:lnSpc>
              <a:buFont typeface="Arial"/>
              <a:buChar char="•"/>
            </a:pPr>
            <a:r>
              <a:rPr lang="en-US" sz="2600">
                <a:solidFill>
                  <a:srgbClr val="004AAD"/>
                </a:solidFill>
                <a:latin typeface="Nanum Gothic"/>
                <a:ea typeface="Nanum Gothic"/>
                <a:cs typeface="Nanum Gothic"/>
                <a:sym typeface="Nanum Gothic"/>
              </a:rPr>
              <a:t>음성 분석</a:t>
            </a:r>
          </a:p>
          <a:p>
            <a:pPr algn="l" marL="561341" indent="-280670" lvl="1">
              <a:lnSpc>
                <a:spcPts val="3120"/>
              </a:lnSpc>
              <a:buFont typeface="Arial"/>
              <a:buChar char="•"/>
            </a:pPr>
            <a:r>
              <a:rPr lang="en-US" sz="2600">
                <a:solidFill>
                  <a:srgbClr val="004AAD"/>
                </a:solidFill>
                <a:latin typeface="Nanum Gothic"/>
                <a:ea typeface="Nanum Gothic"/>
                <a:cs typeface="Nanum Gothic"/>
                <a:sym typeface="Nanum Gothic"/>
              </a:rPr>
              <a:t>이력서 데이터 수집</a:t>
            </a:r>
          </a:p>
          <a:p>
            <a:pPr algn="l" marL="561341" indent="-280670" lvl="1">
              <a:lnSpc>
                <a:spcPts val="3120"/>
              </a:lnSpc>
              <a:spcBef>
                <a:spcPct val="0"/>
              </a:spcBef>
              <a:buFont typeface="Arial"/>
              <a:buChar char="•"/>
            </a:pPr>
            <a:r>
              <a:rPr lang="en-US" sz="2600">
                <a:solidFill>
                  <a:srgbClr val="004AAD"/>
                </a:solidFill>
                <a:latin typeface="Nanum Gothic"/>
                <a:ea typeface="Nanum Gothic"/>
                <a:cs typeface="Nanum Gothic"/>
                <a:sym typeface="Nanum Gothic"/>
              </a:rPr>
              <a:t>Backend 구축</a:t>
            </a:r>
          </a:p>
        </p:txBody>
      </p:sp>
      <p:sp>
        <p:nvSpPr>
          <p:cNvPr name="TextBox 33" id="33"/>
          <p:cNvSpPr txBox="true"/>
          <p:nvPr/>
        </p:nvSpPr>
        <p:spPr>
          <a:xfrm rot="0">
            <a:off x="13406929" y="7278970"/>
            <a:ext cx="3942457" cy="1581150"/>
          </a:xfrm>
          <a:prstGeom prst="rect">
            <a:avLst/>
          </a:prstGeom>
        </p:spPr>
        <p:txBody>
          <a:bodyPr anchor="t" rtlCol="false" tIns="0" lIns="0" bIns="0" rIns="0">
            <a:spAutoFit/>
          </a:bodyPr>
          <a:lstStyle/>
          <a:p>
            <a:pPr algn="l" marL="561341" indent="-280670" lvl="1">
              <a:lnSpc>
                <a:spcPts val="3120"/>
              </a:lnSpc>
              <a:buFont typeface="Arial"/>
              <a:buChar char="•"/>
            </a:pPr>
            <a:r>
              <a:rPr lang="en-US" sz="2600">
                <a:solidFill>
                  <a:srgbClr val="004AAD"/>
                </a:solidFill>
                <a:latin typeface="Nanum Gothic"/>
                <a:ea typeface="Nanum Gothic"/>
                <a:cs typeface="Nanum Gothic"/>
                <a:sym typeface="Nanum Gothic"/>
              </a:rPr>
              <a:t>DB 설계</a:t>
            </a:r>
          </a:p>
          <a:p>
            <a:pPr algn="l" marL="561341" indent="-280670" lvl="1">
              <a:lnSpc>
                <a:spcPts val="3120"/>
              </a:lnSpc>
              <a:buFont typeface="Arial"/>
              <a:buChar char="•"/>
            </a:pPr>
            <a:r>
              <a:rPr lang="en-US" sz="2600">
                <a:solidFill>
                  <a:srgbClr val="004AAD"/>
                </a:solidFill>
                <a:latin typeface="Nanum Gothic"/>
                <a:ea typeface="Nanum Gothic"/>
                <a:cs typeface="Nanum Gothic"/>
                <a:sym typeface="Nanum Gothic"/>
              </a:rPr>
              <a:t>AI 서류 평가</a:t>
            </a:r>
          </a:p>
          <a:p>
            <a:pPr algn="l" marL="561341" indent="-280670" lvl="1">
              <a:lnSpc>
                <a:spcPts val="3120"/>
              </a:lnSpc>
              <a:buFont typeface="Arial"/>
              <a:buChar char="•"/>
            </a:pPr>
            <a:r>
              <a:rPr lang="en-US" sz="2600">
                <a:solidFill>
                  <a:srgbClr val="004AAD"/>
                </a:solidFill>
                <a:latin typeface="Nanum Gothic"/>
                <a:ea typeface="Nanum Gothic"/>
                <a:cs typeface="Nanum Gothic"/>
                <a:sym typeface="Nanum Gothic"/>
              </a:rPr>
              <a:t>지원자 성장 가능성 예측</a:t>
            </a:r>
          </a:p>
          <a:p>
            <a:pPr algn="l" marL="561341" indent="-280670" lvl="1">
              <a:lnSpc>
                <a:spcPts val="3120"/>
              </a:lnSpc>
              <a:spcBef>
                <a:spcPct val="0"/>
              </a:spcBef>
              <a:buFont typeface="Arial"/>
              <a:buChar char="•"/>
            </a:pPr>
            <a:r>
              <a:rPr lang="en-US" sz="2600">
                <a:solidFill>
                  <a:srgbClr val="004AAD"/>
                </a:solidFill>
                <a:latin typeface="Nanum Gothic"/>
                <a:ea typeface="Nanum Gothic"/>
                <a:cs typeface="Nanum Gothic"/>
                <a:sym typeface="Nanum Gothic"/>
              </a:rPr>
              <a:t>필기 평가 자동화를 구현</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145657" y="1820103"/>
            <a:ext cx="14305829" cy="0"/>
          </a:xfrm>
          <a:prstGeom prst="line">
            <a:avLst/>
          </a:prstGeom>
          <a:ln cap="flat" w="28575">
            <a:solidFill>
              <a:srgbClr val="1FB5FF"/>
            </a:solidFill>
            <a:prstDash val="solid"/>
            <a:headEnd type="none" len="sm" w="sm"/>
            <a:tailEnd type="none" len="sm" w="sm"/>
          </a:ln>
        </p:spPr>
      </p:sp>
      <p:grpSp>
        <p:nvGrpSpPr>
          <p:cNvPr name="Group 3" id="3"/>
          <p:cNvGrpSpPr/>
          <p:nvPr/>
        </p:nvGrpSpPr>
        <p:grpSpPr>
          <a:xfrm rot="0">
            <a:off x="1028700" y="2813462"/>
            <a:ext cx="2867561" cy="3378766"/>
            <a:chOff x="0" y="0"/>
            <a:chExt cx="665726" cy="784406"/>
          </a:xfrm>
        </p:grpSpPr>
        <p:sp>
          <p:nvSpPr>
            <p:cNvPr name="Freeform 4" id="4"/>
            <p:cNvSpPr/>
            <p:nvPr/>
          </p:nvSpPr>
          <p:spPr>
            <a:xfrm flipH="false" flipV="false" rot="0">
              <a:off x="0" y="0"/>
              <a:ext cx="665726" cy="784406"/>
            </a:xfrm>
            <a:custGeom>
              <a:avLst/>
              <a:gdLst/>
              <a:ahLst/>
              <a:cxnLst/>
              <a:rect r="r" b="b" t="t" l="l"/>
              <a:pathLst>
                <a:path h="784406" w="665726">
                  <a:moveTo>
                    <a:pt x="0" y="0"/>
                  </a:moveTo>
                  <a:lnTo>
                    <a:pt x="665726" y="0"/>
                  </a:lnTo>
                  <a:lnTo>
                    <a:pt x="665726" y="784406"/>
                  </a:lnTo>
                  <a:lnTo>
                    <a:pt x="0" y="784406"/>
                  </a:lnTo>
                  <a:close/>
                </a:path>
              </a:pathLst>
            </a:custGeom>
            <a:solidFill>
              <a:srgbClr val="FFFFFF"/>
            </a:solidFill>
            <a:ln w="19050" cap="sq">
              <a:solidFill>
                <a:srgbClr val="1FB5FF"/>
              </a:solidFill>
              <a:prstDash val="solid"/>
              <a:miter/>
            </a:ln>
          </p:spPr>
        </p:sp>
        <p:sp>
          <p:nvSpPr>
            <p:cNvPr name="TextBox 5" id="5"/>
            <p:cNvSpPr txBox="true"/>
            <p:nvPr/>
          </p:nvSpPr>
          <p:spPr>
            <a:xfrm>
              <a:off x="0" y="-47625"/>
              <a:ext cx="665726" cy="832031"/>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7951731" y="7658997"/>
            <a:ext cx="4593967" cy="1911997"/>
            <a:chOff x="0" y="0"/>
            <a:chExt cx="1066525" cy="443885"/>
          </a:xfrm>
        </p:grpSpPr>
        <p:sp>
          <p:nvSpPr>
            <p:cNvPr name="Freeform 7" id="7"/>
            <p:cNvSpPr/>
            <p:nvPr/>
          </p:nvSpPr>
          <p:spPr>
            <a:xfrm flipH="false" flipV="false" rot="0">
              <a:off x="0" y="0"/>
              <a:ext cx="1066525" cy="443885"/>
            </a:xfrm>
            <a:custGeom>
              <a:avLst/>
              <a:gdLst/>
              <a:ahLst/>
              <a:cxnLst/>
              <a:rect r="r" b="b" t="t" l="l"/>
              <a:pathLst>
                <a:path h="443885" w="1066525">
                  <a:moveTo>
                    <a:pt x="0" y="0"/>
                  </a:moveTo>
                  <a:lnTo>
                    <a:pt x="1066525" y="0"/>
                  </a:lnTo>
                  <a:lnTo>
                    <a:pt x="1066525" y="443885"/>
                  </a:lnTo>
                  <a:lnTo>
                    <a:pt x="0" y="443885"/>
                  </a:lnTo>
                  <a:close/>
                </a:path>
              </a:pathLst>
            </a:custGeom>
            <a:solidFill>
              <a:srgbClr val="FFFFFF"/>
            </a:solidFill>
            <a:ln w="19050" cap="sq">
              <a:solidFill>
                <a:srgbClr val="1FB5FF"/>
              </a:solidFill>
              <a:prstDash val="solid"/>
              <a:miter/>
            </a:ln>
          </p:spPr>
        </p:sp>
        <p:sp>
          <p:nvSpPr>
            <p:cNvPr name="TextBox 8" id="8"/>
            <p:cNvSpPr txBox="true"/>
            <p:nvPr/>
          </p:nvSpPr>
          <p:spPr>
            <a:xfrm>
              <a:off x="0" y="-47625"/>
              <a:ext cx="1066525" cy="49151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3849178" y="2813462"/>
            <a:ext cx="8645987" cy="4869873"/>
            <a:chOff x="0" y="0"/>
            <a:chExt cx="2007232" cy="1130578"/>
          </a:xfrm>
        </p:grpSpPr>
        <p:sp>
          <p:nvSpPr>
            <p:cNvPr name="Freeform 10" id="10"/>
            <p:cNvSpPr/>
            <p:nvPr/>
          </p:nvSpPr>
          <p:spPr>
            <a:xfrm flipH="false" flipV="false" rot="0">
              <a:off x="0" y="0"/>
              <a:ext cx="2007232" cy="1130578"/>
            </a:xfrm>
            <a:custGeom>
              <a:avLst/>
              <a:gdLst/>
              <a:ahLst/>
              <a:cxnLst/>
              <a:rect r="r" b="b" t="t" l="l"/>
              <a:pathLst>
                <a:path h="1130578" w="2007232">
                  <a:moveTo>
                    <a:pt x="0" y="0"/>
                  </a:moveTo>
                  <a:lnTo>
                    <a:pt x="2007232" y="0"/>
                  </a:lnTo>
                  <a:lnTo>
                    <a:pt x="2007232" y="1130578"/>
                  </a:lnTo>
                  <a:lnTo>
                    <a:pt x="0" y="1130578"/>
                  </a:lnTo>
                  <a:close/>
                </a:path>
              </a:pathLst>
            </a:custGeom>
            <a:solidFill>
              <a:srgbClr val="FFFFFF"/>
            </a:solidFill>
            <a:ln w="19050" cap="sq">
              <a:solidFill>
                <a:srgbClr val="1FB5FF"/>
              </a:solidFill>
              <a:prstDash val="solid"/>
              <a:miter/>
            </a:ln>
          </p:spPr>
        </p:sp>
        <p:sp>
          <p:nvSpPr>
            <p:cNvPr name="TextBox 11" id="11"/>
            <p:cNvSpPr txBox="true"/>
            <p:nvPr/>
          </p:nvSpPr>
          <p:spPr>
            <a:xfrm>
              <a:off x="0" y="-47625"/>
              <a:ext cx="2007232" cy="117820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2545699" y="2813462"/>
            <a:ext cx="5135593" cy="3378766"/>
            <a:chOff x="0" y="0"/>
            <a:chExt cx="1192267" cy="784406"/>
          </a:xfrm>
        </p:grpSpPr>
        <p:sp>
          <p:nvSpPr>
            <p:cNvPr name="Freeform 13" id="13"/>
            <p:cNvSpPr/>
            <p:nvPr/>
          </p:nvSpPr>
          <p:spPr>
            <a:xfrm flipH="false" flipV="false" rot="0">
              <a:off x="0" y="0"/>
              <a:ext cx="1192267" cy="784406"/>
            </a:xfrm>
            <a:custGeom>
              <a:avLst/>
              <a:gdLst/>
              <a:ahLst/>
              <a:cxnLst/>
              <a:rect r="r" b="b" t="t" l="l"/>
              <a:pathLst>
                <a:path h="784406" w="1192267">
                  <a:moveTo>
                    <a:pt x="0" y="0"/>
                  </a:moveTo>
                  <a:lnTo>
                    <a:pt x="1192267" y="0"/>
                  </a:lnTo>
                  <a:lnTo>
                    <a:pt x="1192267" y="784406"/>
                  </a:lnTo>
                  <a:lnTo>
                    <a:pt x="0" y="784406"/>
                  </a:lnTo>
                  <a:close/>
                </a:path>
              </a:pathLst>
            </a:custGeom>
            <a:solidFill>
              <a:srgbClr val="FFFFFF"/>
            </a:solidFill>
            <a:ln w="19050" cap="sq">
              <a:solidFill>
                <a:srgbClr val="1FB5FF"/>
              </a:solidFill>
              <a:prstDash val="solid"/>
              <a:miter/>
            </a:ln>
          </p:spPr>
        </p:sp>
        <p:sp>
          <p:nvSpPr>
            <p:cNvPr name="TextBox 14" id="14"/>
            <p:cNvSpPr txBox="true"/>
            <p:nvPr/>
          </p:nvSpPr>
          <p:spPr>
            <a:xfrm>
              <a:off x="0" y="-47625"/>
              <a:ext cx="1192267" cy="832031"/>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2545699" y="6192228"/>
            <a:ext cx="5135593" cy="3378766"/>
            <a:chOff x="0" y="0"/>
            <a:chExt cx="1192267" cy="784406"/>
          </a:xfrm>
        </p:grpSpPr>
        <p:sp>
          <p:nvSpPr>
            <p:cNvPr name="Freeform 16" id="16"/>
            <p:cNvSpPr/>
            <p:nvPr/>
          </p:nvSpPr>
          <p:spPr>
            <a:xfrm flipH="false" flipV="false" rot="0">
              <a:off x="0" y="0"/>
              <a:ext cx="1192267" cy="784406"/>
            </a:xfrm>
            <a:custGeom>
              <a:avLst/>
              <a:gdLst/>
              <a:ahLst/>
              <a:cxnLst/>
              <a:rect r="r" b="b" t="t" l="l"/>
              <a:pathLst>
                <a:path h="784406" w="1192267">
                  <a:moveTo>
                    <a:pt x="0" y="0"/>
                  </a:moveTo>
                  <a:lnTo>
                    <a:pt x="1192267" y="0"/>
                  </a:lnTo>
                  <a:lnTo>
                    <a:pt x="1192267" y="784406"/>
                  </a:lnTo>
                  <a:lnTo>
                    <a:pt x="0" y="784406"/>
                  </a:lnTo>
                  <a:close/>
                </a:path>
              </a:pathLst>
            </a:custGeom>
            <a:solidFill>
              <a:srgbClr val="FFFFFF"/>
            </a:solidFill>
            <a:ln w="19050" cap="sq">
              <a:solidFill>
                <a:srgbClr val="1FB5FF"/>
              </a:solidFill>
              <a:prstDash val="solid"/>
              <a:miter/>
            </a:ln>
          </p:spPr>
        </p:sp>
        <p:sp>
          <p:nvSpPr>
            <p:cNvPr name="TextBox 17" id="17"/>
            <p:cNvSpPr txBox="true"/>
            <p:nvPr/>
          </p:nvSpPr>
          <p:spPr>
            <a:xfrm>
              <a:off x="0" y="-47625"/>
              <a:ext cx="1192267" cy="832031"/>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3849178" y="7683335"/>
            <a:ext cx="4102553" cy="1887659"/>
            <a:chOff x="0" y="0"/>
            <a:chExt cx="952439" cy="438234"/>
          </a:xfrm>
        </p:grpSpPr>
        <p:sp>
          <p:nvSpPr>
            <p:cNvPr name="Freeform 19" id="19"/>
            <p:cNvSpPr/>
            <p:nvPr/>
          </p:nvSpPr>
          <p:spPr>
            <a:xfrm flipH="false" flipV="false" rot="0">
              <a:off x="0" y="0"/>
              <a:ext cx="952439" cy="438234"/>
            </a:xfrm>
            <a:custGeom>
              <a:avLst/>
              <a:gdLst/>
              <a:ahLst/>
              <a:cxnLst/>
              <a:rect r="r" b="b" t="t" l="l"/>
              <a:pathLst>
                <a:path h="438234" w="952439">
                  <a:moveTo>
                    <a:pt x="0" y="0"/>
                  </a:moveTo>
                  <a:lnTo>
                    <a:pt x="952439" y="0"/>
                  </a:lnTo>
                  <a:lnTo>
                    <a:pt x="952439" y="438234"/>
                  </a:lnTo>
                  <a:lnTo>
                    <a:pt x="0" y="438234"/>
                  </a:lnTo>
                  <a:close/>
                </a:path>
              </a:pathLst>
            </a:custGeom>
            <a:solidFill>
              <a:srgbClr val="FFFFFF"/>
            </a:solidFill>
            <a:ln w="19050" cap="sq">
              <a:solidFill>
                <a:srgbClr val="1FB5FF"/>
              </a:solidFill>
              <a:prstDash val="solid"/>
              <a:miter/>
            </a:ln>
          </p:spPr>
        </p:sp>
        <p:sp>
          <p:nvSpPr>
            <p:cNvPr name="TextBox 20" id="20"/>
            <p:cNvSpPr txBox="true"/>
            <p:nvPr/>
          </p:nvSpPr>
          <p:spPr>
            <a:xfrm>
              <a:off x="0" y="-47625"/>
              <a:ext cx="952439" cy="485859"/>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028700" y="6192228"/>
            <a:ext cx="2871012" cy="3378766"/>
            <a:chOff x="0" y="0"/>
            <a:chExt cx="666527" cy="784406"/>
          </a:xfrm>
        </p:grpSpPr>
        <p:sp>
          <p:nvSpPr>
            <p:cNvPr name="Freeform 22" id="22"/>
            <p:cNvSpPr/>
            <p:nvPr/>
          </p:nvSpPr>
          <p:spPr>
            <a:xfrm flipH="false" flipV="false" rot="0">
              <a:off x="0" y="0"/>
              <a:ext cx="666527" cy="784406"/>
            </a:xfrm>
            <a:custGeom>
              <a:avLst/>
              <a:gdLst/>
              <a:ahLst/>
              <a:cxnLst/>
              <a:rect r="r" b="b" t="t" l="l"/>
              <a:pathLst>
                <a:path h="784406" w="666527">
                  <a:moveTo>
                    <a:pt x="0" y="0"/>
                  </a:moveTo>
                  <a:lnTo>
                    <a:pt x="666527" y="0"/>
                  </a:lnTo>
                  <a:lnTo>
                    <a:pt x="666527" y="784406"/>
                  </a:lnTo>
                  <a:lnTo>
                    <a:pt x="0" y="784406"/>
                  </a:lnTo>
                  <a:close/>
                </a:path>
              </a:pathLst>
            </a:custGeom>
            <a:solidFill>
              <a:srgbClr val="FFFFFF"/>
            </a:solidFill>
            <a:ln w="19050" cap="sq">
              <a:solidFill>
                <a:srgbClr val="1FB5FF"/>
              </a:solidFill>
              <a:prstDash val="solid"/>
              <a:miter/>
            </a:ln>
          </p:spPr>
        </p:sp>
        <p:sp>
          <p:nvSpPr>
            <p:cNvPr name="TextBox 23" id="23"/>
            <p:cNvSpPr txBox="true"/>
            <p:nvPr/>
          </p:nvSpPr>
          <p:spPr>
            <a:xfrm>
              <a:off x="0" y="-47625"/>
              <a:ext cx="666527" cy="832031"/>
            </a:xfrm>
            <a:prstGeom prst="rect">
              <a:avLst/>
            </a:prstGeom>
          </p:spPr>
          <p:txBody>
            <a:bodyPr anchor="ctr" rtlCol="false" tIns="50800" lIns="50800" bIns="50800" rIns="50800"/>
            <a:lstStyle/>
            <a:p>
              <a:pPr algn="ctr">
                <a:lnSpc>
                  <a:spcPts val="2659"/>
                </a:lnSpc>
                <a:spcBef>
                  <a:spcPct val="0"/>
                </a:spcBef>
              </a:pPr>
            </a:p>
          </p:txBody>
        </p:sp>
      </p:grpSp>
      <p:sp>
        <p:nvSpPr>
          <p:cNvPr name="Freeform 24" id="24"/>
          <p:cNvSpPr/>
          <p:nvPr/>
        </p:nvSpPr>
        <p:spPr>
          <a:xfrm flipH="false" flipV="false" rot="0">
            <a:off x="4916589" y="7872885"/>
            <a:ext cx="846016" cy="846016"/>
          </a:xfrm>
          <a:custGeom>
            <a:avLst/>
            <a:gdLst/>
            <a:ahLst/>
            <a:cxnLst/>
            <a:rect r="r" b="b" t="t" l="l"/>
            <a:pathLst>
              <a:path h="846016" w="846016">
                <a:moveTo>
                  <a:pt x="0" y="0"/>
                </a:moveTo>
                <a:lnTo>
                  <a:pt x="846015" y="0"/>
                </a:lnTo>
                <a:lnTo>
                  <a:pt x="846015" y="846016"/>
                </a:lnTo>
                <a:lnTo>
                  <a:pt x="0" y="846016"/>
                </a:lnTo>
                <a:lnTo>
                  <a:pt x="0" y="0"/>
                </a:lnTo>
                <a:close/>
              </a:path>
            </a:pathLst>
          </a:custGeom>
          <a:blipFill>
            <a:blip r:embed="rId2"/>
            <a:stretch>
              <a:fillRect l="0" t="0" r="0" b="0"/>
            </a:stretch>
          </a:blipFill>
        </p:spPr>
      </p:sp>
      <p:sp>
        <p:nvSpPr>
          <p:cNvPr name="Freeform 25" id="25"/>
          <p:cNvSpPr/>
          <p:nvPr/>
        </p:nvSpPr>
        <p:spPr>
          <a:xfrm flipH="false" flipV="false" rot="0">
            <a:off x="4031258" y="7775066"/>
            <a:ext cx="755888" cy="1135897"/>
          </a:xfrm>
          <a:custGeom>
            <a:avLst/>
            <a:gdLst/>
            <a:ahLst/>
            <a:cxnLst/>
            <a:rect r="r" b="b" t="t" l="l"/>
            <a:pathLst>
              <a:path h="1135897" w="755888">
                <a:moveTo>
                  <a:pt x="0" y="0"/>
                </a:moveTo>
                <a:lnTo>
                  <a:pt x="755888" y="0"/>
                </a:lnTo>
                <a:lnTo>
                  <a:pt x="755888" y="1135897"/>
                </a:lnTo>
                <a:lnTo>
                  <a:pt x="0" y="1135897"/>
                </a:lnTo>
                <a:lnTo>
                  <a:pt x="0" y="0"/>
                </a:lnTo>
                <a:close/>
              </a:path>
            </a:pathLst>
          </a:custGeom>
          <a:blipFill>
            <a:blip r:embed="rId3"/>
            <a:stretch>
              <a:fillRect l="0" t="0" r="0" b="0"/>
            </a:stretch>
          </a:blipFill>
        </p:spPr>
      </p:sp>
      <p:sp>
        <p:nvSpPr>
          <p:cNvPr name="Freeform 26" id="26"/>
          <p:cNvSpPr/>
          <p:nvPr/>
        </p:nvSpPr>
        <p:spPr>
          <a:xfrm flipH="false" flipV="false" rot="0">
            <a:off x="7980306" y="8007608"/>
            <a:ext cx="1447856" cy="1422585"/>
          </a:xfrm>
          <a:custGeom>
            <a:avLst/>
            <a:gdLst/>
            <a:ahLst/>
            <a:cxnLst/>
            <a:rect r="r" b="b" t="t" l="l"/>
            <a:pathLst>
              <a:path h="1422585" w="1447856">
                <a:moveTo>
                  <a:pt x="0" y="0"/>
                </a:moveTo>
                <a:lnTo>
                  <a:pt x="1447856" y="0"/>
                </a:lnTo>
                <a:lnTo>
                  <a:pt x="1447856" y="1422585"/>
                </a:lnTo>
                <a:lnTo>
                  <a:pt x="0" y="1422585"/>
                </a:lnTo>
                <a:lnTo>
                  <a:pt x="0" y="0"/>
                </a:lnTo>
                <a:close/>
              </a:path>
            </a:pathLst>
          </a:custGeom>
          <a:blipFill>
            <a:blip r:embed="rId4"/>
            <a:stretch>
              <a:fillRect l="-85374" t="-24704" r="-79053" b="-26510"/>
            </a:stretch>
          </a:blipFill>
        </p:spPr>
      </p:sp>
      <p:sp>
        <p:nvSpPr>
          <p:cNvPr name="Freeform 27" id="27"/>
          <p:cNvSpPr/>
          <p:nvPr/>
        </p:nvSpPr>
        <p:spPr>
          <a:xfrm flipH="false" flipV="false" rot="0">
            <a:off x="15334771" y="6425088"/>
            <a:ext cx="2467818" cy="2467818"/>
          </a:xfrm>
          <a:custGeom>
            <a:avLst/>
            <a:gdLst/>
            <a:ahLst/>
            <a:cxnLst/>
            <a:rect r="r" b="b" t="t" l="l"/>
            <a:pathLst>
              <a:path h="2467818" w="2467818">
                <a:moveTo>
                  <a:pt x="0" y="0"/>
                </a:moveTo>
                <a:lnTo>
                  <a:pt x="2467818" y="0"/>
                </a:lnTo>
                <a:lnTo>
                  <a:pt x="2467818" y="2467818"/>
                </a:lnTo>
                <a:lnTo>
                  <a:pt x="0" y="2467818"/>
                </a:lnTo>
                <a:lnTo>
                  <a:pt x="0" y="0"/>
                </a:lnTo>
                <a:close/>
              </a:path>
            </a:pathLst>
          </a:custGeom>
          <a:blipFill>
            <a:blip r:embed="rId5"/>
            <a:stretch>
              <a:fillRect l="0" t="0" r="0" b="0"/>
            </a:stretch>
          </a:blipFill>
        </p:spPr>
      </p:sp>
      <p:sp>
        <p:nvSpPr>
          <p:cNvPr name="Freeform 28" id="28"/>
          <p:cNvSpPr/>
          <p:nvPr/>
        </p:nvSpPr>
        <p:spPr>
          <a:xfrm flipH="false" flipV="false" rot="0">
            <a:off x="15334771" y="3960045"/>
            <a:ext cx="2295763" cy="978451"/>
          </a:xfrm>
          <a:custGeom>
            <a:avLst/>
            <a:gdLst/>
            <a:ahLst/>
            <a:cxnLst/>
            <a:rect r="r" b="b" t="t" l="l"/>
            <a:pathLst>
              <a:path h="978451" w="2295763">
                <a:moveTo>
                  <a:pt x="0" y="0"/>
                </a:moveTo>
                <a:lnTo>
                  <a:pt x="2295763" y="0"/>
                </a:lnTo>
                <a:lnTo>
                  <a:pt x="2295763" y="978450"/>
                </a:lnTo>
                <a:lnTo>
                  <a:pt x="0" y="978450"/>
                </a:lnTo>
                <a:lnTo>
                  <a:pt x="0" y="0"/>
                </a:lnTo>
                <a:close/>
              </a:path>
            </a:pathLst>
          </a:custGeom>
          <a:blipFill>
            <a:blip r:embed="rId6"/>
            <a:stretch>
              <a:fillRect l="-7871" t="0" r="-10201" b="0"/>
            </a:stretch>
          </a:blipFill>
        </p:spPr>
      </p:sp>
      <p:sp>
        <p:nvSpPr>
          <p:cNvPr name="Freeform 29" id="29"/>
          <p:cNvSpPr/>
          <p:nvPr/>
        </p:nvSpPr>
        <p:spPr>
          <a:xfrm flipH="false" flipV="false" rot="0">
            <a:off x="1170185" y="7072296"/>
            <a:ext cx="1396587" cy="1223597"/>
          </a:xfrm>
          <a:custGeom>
            <a:avLst/>
            <a:gdLst/>
            <a:ahLst/>
            <a:cxnLst/>
            <a:rect r="r" b="b" t="t" l="l"/>
            <a:pathLst>
              <a:path h="1223597" w="1396587">
                <a:moveTo>
                  <a:pt x="0" y="0"/>
                </a:moveTo>
                <a:lnTo>
                  <a:pt x="1396587" y="0"/>
                </a:lnTo>
                <a:lnTo>
                  <a:pt x="1396587" y="1223597"/>
                </a:lnTo>
                <a:lnTo>
                  <a:pt x="0" y="1223597"/>
                </a:lnTo>
                <a:lnTo>
                  <a:pt x="0" y="0"/>
                </a:lnTo>
                <a:close/>
              </a:path>
            </a:pathLst>
          </a:custGeom>
          <a:blipFill>
            <a:blip r:embed="rId7"/>
            <a:stretch>
              <a:fillRect l="-23880" t="0" r="-22142" b="0"/>
            </a:stretch>
          </a:blipFill>
        </p:spPr>
      </p:sp>
      <p:sp>
        <p:nvSpPr>
          <p:cNvPr name="Freeform 30" id="30"/>
          <p:cNvSpPr/>
          <p:nvPr/>
        </p:nvSpPr>
        <p:spPr>
          <a:xfrm flipH="false" flipV="false" rot="0">
            <a:off x="11183637" y="8030990"/>
            <a:ext cx="1142987" cy="1142987"/>
          </a:xfrm>
          <a:custGeom>
            <a:avLst/>
            <a:gdLst/>
            <a:ahLst/>
            <a:cxnLst/>
            <a:rect r="r" b="b" t="t" l="l"/>
            <a:pathLst>
              <a:path h="1142987" w="1142987">
                <a:moveTo>
                  <a:pt x="0" y="0"/>
                </a:moveTo>
                <a:lnTo>
                  <a:pt x="1142987" y="0"/>
                </a:lnTo>
                <a:lnTo>
                  <a:pt x="1142987" y="1142986"/>
                </a:lnTo>
                <a:lnTo>
                  <a:pt x="0" y="1142986"/>
                </a:lnTo>
                <a:lnTo>
                  <a:pt x="0" y="0"/>
                </a:lnTo>
                <a:close/>
              </a:path>
            </a:pathLst>
          </a:custGeom>
          <a:blipFill>
            <a:blip r:embed="rId8"/>
            <a:stretch>
              <a:fillRect l="0" t="0" r="0" b="0"/>
            </a:stretch>
          </a:blipFill>
        </p:spPr>
      </p:sp>
      <p:sp>
        <p:nvSpPr>
          <p:cNvPr name="Freeform 31" id="31"/>
          <p:cNvSpPr/>
          <p:nvPr/>
        </p:nvSpPr>
        <p:spPr>
          <a:xfrm flipH="false" flipV="false" rot="0">
            <a:off x="9490809" y="8554200"/>
            <a:ext cx="1690959" cy="713526"/>
          </a:xfrm>
          <a:custGeom>
            <a:avLst/>
            <a:gdLst/>
            <a:ahLst/>
            <a:cxnLst/>
            <a:rect r="r" b="b" t="t" l="l"/>
            <a:pathLst>
              <a:path h="713526" w="1690959">
                <a:moveTo>
                  <a:pt x="0" y="0"/>
                </a:moveTo>
                <a:lnTo>
                  <a:pt x="1690959" y="0"/>
                </a:lnTo>
                <a:lnTo>
                  <a:pt x="1690959" y="713526"/>
                </a:lnTo>
                <a:lnTo>
                  <a:pt x="0" y="713526"/>
                </a:lnTo>
                <a:lnTo>
                  <a:pt x="0" y="0"/>
                </a:lnTo>
                <a:close/>
              </a:path>
            </a:pathLst>
          </a:custGeom>
          <a:blipFill>
            <a:blip r:embed="rId9"/>
            <a:stretch>
              <a:fillRect l="0" t="0" r="0" b="0"/>
            </a:stretch>
          </a:blipFill>
        </p:spPr>
      </p:sp>
      <p:sp>
        <p:nvSpPr>
          <p:cNvPr name="Freeform 32" id="32"/>
          <p:cNvSpPr/>
          <p:nvPr/>
        </p:nvSpPr>
        <p:spPr>
          <a:xfrm flipH="false" flipV="false" rot="0">
            <a:off x="12602826" y="7209022"/>
            <a:ext cx="2510669" cy="1345178"/>
          </a:xfrm>
          <a:custGeom>
            <a:avLst/>
            <a:gdLst/>
            <a:ahLst/>
            <a:cxnLst/>
            <a:rect r="r" b="b" t="t" l="l"/>
            <a:pathLst>
              <a:path h="1345178" w="2510669">
                <a:moveTo>
                  <a:pt x="0" y="0"/>
                </a:moveTo>
                <a:lnTo>
                  <a:pt x="2510669" y="0"/>
                </a:lnTo>
                <a:lnTo>
                  <a:pt x="2510669" y="1345178"/>
                </a:lnTo>
                <a:lnTo>
                  <a:pt x="0" y="1345178"/>
                </a:lnTo>
                <a:lnTo>
                  <a:pt x="0" y="0"/>
                </a:lnTo>
                <a:close/>
              </a:path>
            </a:pathLst>
          </a:custGeom>
          <a:blipFill>
            <a:blip r:embed="rId10"/>
            <a:stretch>
              <a:fillRect l="-7156" t="0" r="0" b="0"/>
            </a:stretch>
          </a:blipFill>
        </p:spPr>
      </p:sp>
      <p:sp>
        <p:nvSpPr>
          <p:cNvPr name="Freeform 33" id="33"/>
          <p:cNvSpPr/>
          <p:nvPr/>
        </p:nvSpPr>
        <p:spPr>
          <a:xfrm flipH="false" flipV="false" rot="0">
            <a:off x="3998626" y="3905759"/>
            <a:ext cx="3609336" cy="559447"/>
          </a:xfrm>
          <a:custGeom>
            <a:avLst/>
            <a:gdLst/>
            <a:ahLst/>
            <a:cxnLst/>
            <a:rect r="r" b="b" t="t" l="l"/>
            <a:pathLst>
              <a:path h="559447" w="3609336">
                <a:moveTo>
                  <a:pt x="0" y="0"/>
                </a:moveTo>
                <a:lnTo>
                  <a:pt x="3609336" y="0"/>
                </a:lnTo>
                <a:lnTo>
                  <a:pt x="3609336" y="559447"/>
                </a:lnTo>
                <a:lnTo>
                  <a:pt x="0" y="559447"/>
                </a:lnTo>
                <a:lnTo>
                  <a:pt x="0" y="0"/>
                </a:lnTo>
                <a:close/>
              </a:path>
            </a:pathLst>
          </a:custGeom>
          <a:blipFill>
            <a:blip r:embed="rId11"/>
            <a:stretch>
              <a:fillRect l="0" t="0" r="0" b="0"/>
            </a:stretch>
          </a:blipFill>
        </p:spPr>
      </p:sp>
      <p:sp>
        <p:nvSpPr>
          <p:cNvPr name="Freeform 34" id="34"/>
          <p:cNvSpPr/>
          <p:nvPr/>
        </p:nvSpPr>
        <p:spPr>
          <a:xfrm flipH="false" flipV="false" rot="0">
            <a:off x="4195261" y="6069185"/>
            <a:ext cx="2612135" cy="711807"/>
          </a:xfrm>
          <a:custGeom>
            <a:avLst/>
            <a:gdLst/>
            <a:ahLst/>
            <a:cxnLst/>
            <a:rect r="r" b="b" t="t" l="l"/>
            <a:pathLst>
              <a:path h="711807" w="2612135">
                <a:moveTo>
                  <a:pt x="0" y="0"/>
                </a:moveTo>
                <a:lnTo>
                  <a:pt x="2612134" y="0"/>
                </a:lnTo>
                <a:lnTo>
                  <a:pt x="2612134" y="711806"/>
                </a:lnTo>
                <a:lnTo>
                  <a:pt x="0" y="711806"/>
                </a:lnTo>
                <a:lnTo>
                  <a:pt x="0" y="0"/>
                </a:lnTo>
                <a:close/>
              </a:path>
            </a:pathLst>
          </a:custGeom>
          <a:blipFill>
            <a:blip r:embed="rId12"/>
            <a:stretch>
              <a:fillRect l="0" t="0" r="0" b="0"/>
            </a:stretch>
          </a:blipFill>
        </p:spPr>
      </p:sp>
      <p:sp>
        <p:nvSpPr>
          <p:cNvPr name="Freeform 35" id="35"/>
          <p:cNvSpPr/>
          <p:nvPr/>
        </p:nvSpPr>
        <p:spPr>
          <a:xfrm flipH="false" flipV="false" rot="0">
            <a:off x="15904730" y="8348611"/>
            <a:ext cx="1280609" cy="1210175"/>
          </a:xfrm>
          <a:custGeom>
            <a:avLst/>
            <a:gdLst/>
            <a:ahLst/>
            <a:cxnLst/>
            <a:rect r="r" b="b" t="t" l="l"/>
            <a:pathLst>
              <a:path h="1210175" w="1280609">
                <a:moveTo>
                  <a:pt x="0" y="0"/>
                </a:moveTo>
                <a:lnTo>
                  <a:pt x="1280609" y="0"/>
                </a:lnTo>
                <a:lnTo>
                  <a:pt x="1280609" y="1210175"/>
                </a:lnTo>
                <a:lnTo>
                  <a:pt x="0" y="1210175"/>
                </a:lnTo>
                <a:lnTo>
                  <a:pt x="0" y="0"/>
                </a:lnTo>
                <a:close/>
              </a:path>
            </a:pathLst>
          </a:custGeom>
          <a:blipFill>
            <a:blip r:embed="rId13"/>
            <a:stretch>
              <a:fillRect l="0" t="0" r="0" b="0"/>
            </a:stretch>
          </a:blipFill>
        </p:spPr>
      </p:sp>
      <p:sp>
        <p:nvSpPr>
          <p:cNvPr name="Freeform 36" id="36"/>
          <p:cNvSpPr/>
          <p:nvPr/>
        </p:nvSpPr>
        <p:spPr>
          <a:xfrm flipH="false" flipV="false" rot="0">
            <a:off x="12602826" y="3818806"/>
            <a:ext cx="2216054" cy="1162298"/>
          </a:xfrm>
          <a:custGeom>
            <a:avLst/>
            <a:gdLst/>
            <a:ahLst/>
            <a:cxnLst/>
            <a:rect r="r" b="b" t="t" l="l"/>
            <a:pathLst>
              <a:path h="1162298" w="2216054">
                <a:moveTo>
                  <a:pt x="0" y="0"/>
                </a:moveTo>
                <a:lnTo>
                  <a:pt x="2216054" y="0"/>
                </a:lnTo>
                <a:lnTo>
                  <a:pt x="2216054" y="1162298"/>
                </a:lnTo>
                <a:lnTo>
                  <a:pt x="0" y="1162298"/>
                </a:lnTo>
                <a:lnTo>
                  <a:pt x="0" y="0"/>
                </a:lnTo>
                <a:close/>
              </a:path>
            </a:pathLst>
          </a:custGeom>
          <a:blipFill>
            <a:blip r:embed="rId14"/>
            <a:stretch>
              <a:fillRect l="0" t="0" r="0" b="0"/>
            </a:stretch>
          </a:blipFill>
        </p:spPr>
      </p:sp>
      <p:sp>
        <p:nvSpPr>
          <p:cNvPr name="Freeform 37" id="37"/>
          <p:cNvSpPr/>
          <p:nvPr/>
        </p:nvSpPr>
        <p:spPr>
          <a:xfrm flipH="false" flipV="false" rot="0">
            <a:off x="2473939" y="7913448"/>
            <a:ext cx="1308564" cy="1516744"/>
          </a:xfrm>
          <a:custGeom>
            <a:avLst/>
            <a:gdLst/>
            <a:ahLst/>
            <a:cxnLst/>
            <a:rect r="r" b="b" t="t" l="l"/>
            <a:pathLst>
              <a:path h="1516744" w="1308564">
                <a:moveTo>
                  <a:pt x="0" y="0"/>
                </a:moveTo>
                <a:lnTo>
                  <a:pt x="1308564" y="0"/>
                </a:lnTo>
                <a:lnTo>
                  <a:pt x="1308564" y="1516745"/>
                </a:lnTo>
                <a:lnTo>
                  <a:pt x="0" y="1516745"/>
                </a:lnTo>
                <a:lnTo>
                  <a:pt x="0" y="0"/>
                </a:lnTo>
                <a:close/>
              </a:path>
            </a:pathLst>
          </a:custGeom>
          <a:blipFill>
            <a:blip r:embed="rId15"/>
            <a:stretch>
              <a:fillRect l="-35399" t="-23209" r="-32104" b="-21303"/>
            </a:stretch>
          </a:blipFill>
        </p:spPr>
      </p:sp>
      <p:sp>
        <p:nvSpPr>
          <p:cNvPr name="Freeform 38" id="38"/>
          <p:cNvSpPr/>
          <p:nvPr/>
        </p:nvSpPr>
        <p:spPr>
          <a:xfrm flipH="false" flipV="false" rot="0">
            <a:off x="1240927" y="3823256"/>
            <a:ext cx="2368753" cy="1359179"/>
          </a:xfrm>
          <a:custGeom>
            <a:avLst/>
            <a:gdLst/>
            <a:ahLst/>
            <a:cxnLst/>
            <a:rect r="r" b="b" t="t" l="l"/>
            <a:pathLst>
              <a:path h="1359179" w="2368753">
                <a:moveTo>
                  <a:pt x="0" y="0"/>
                </a:moveTo>
                <a:lnTo>
                  <a:pt x="2368753" y="0"/>
                </a:lnTo>
                <a:lnTo>
                  <a:pt x="2368753" y="1359178"/>
                </a:lnTo>
                <a:lnTo>
                  <a:pt x="0" y="1359178"/>
                </a:lnTo>
                <a:lnTo>
                  <a:pt x="0" y="0"/>
                </a:lnTo>
                <a:close/>
              </a:path>
            </a:pathLst>
          </a:custGeom>
          <a:blipFill>
            <a:blip r:embed="rId16"/>
            <a:stretch>
              <a:fillRect l="-85802" t="-35182" r="-85753" b="-101781"/>
            </a:stretch>
          </a:blipFill>
        </p:spPr>
      </p:sp>
      <p:grpSp>
        <p:nvGrpSpPr>
          <p:cNvPr name="Group 39" id="39"/>
          <p:cNvGrpSpPr/>
          <p:nvPr/>
        </p:nvGrpSpPr>
        <p:grpSpPr>
          <a:xfrm rot="0">
            <a:off x="14876030" y="4171504"/>
            <a:ext cx="555533" cy="555533"/>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86B9B4"/>
            </a:solidFill>
          </p:spPr>
        </p:sp>
        <p:sp>
          <p:nvSpPr>
            <p:cNvPr name="TextBox 41" id="41"/>
            <p:cNvSpPr txBox="true"/>
            <p:nvPr/>
          </p:nvSpPr>
          <p:spPr>
            <a:xfrm>
              <a:off x="0" y="98425"/>
              <a:ext cx="711200" cy="511175"/>
            </a:xfrm>
            <a:prstGeom prst="rect">
              <a:avLst/>
            </a:prstGeom>
          </p:spPr>
          <p:txBody>
            <a:bodyPr anchor="ctr" rtlCol="false" tIns="50800" lIns="50800" bIns="50800" rIns="50800"/>
            <a:lstStyle/>
            <a:p>
              <a:pPr algn="ctr">
                <a:lnSpc>
                  <a:spcPts val="3739"/>
                </a:lnSpc>
              </a:pPr>
            </a:p>
          </p:txBody>
        </p:sp>
      </p:grpSp>
      <p:sp>
        <p:nvSpPr>
          <p:cNvPr name="Freeform 42" id="42"/>
          <p:cNvSpPr/>
          <p:nvPr/>
        </p:nvSpPr>
        <p:spPr>
          <a:xfrm flipH="false" flipV="false" rot="0">
            <a:off x="5374818" y="8627165"/>
            <a:ext cx="2510238" cy="828379"/>
          </a:xfrm>
          <a:custGeom>
            <a:avLst/>
            <a:gdLst/>
            <a:ahLst/>
            <a:cxnLst/>
            <a:rect r="r" b="b" t="t" l="l"/>
            <a:pathLst>
              <a:path h="828379" w="2510238">
                <a:moveTo>
                  <a:pt x="0" y="0"/>
                </a:moveTo>
                <a:lnTo>
                  <a:pt x="2510238" y="0"/>
                </a:lnTo>
                <a:lnTo>
                  <a:pt x="2510238" y="828378"/>
                </a:lnTo>
                <a:lnTo>
                  <a:pt x="0" y="828378"/>
                </a:lnTo>
                <a:lnTo>
                  <a:pt x="0" y="0"/>
                </a:lnTo>
                <a:close/>
              </a:path>
            </a:pathLst>
          </a:custGeom>
          <a:blipFill>
            <a:blip r:embed="rId17"/>
            <a:stretch>
              <a:fillRect l="0" t="0" r="0" b="0"/>
            </a:stretch>
          </a:blipFill>
        </p:spPr>
      </p:sp>
      <p:sp>
        <p:nvSpPr>
          <p:cNvPr name="Freeform 43" id="43"/>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18"/>
            <a:stretch>
              <a:fillRect l="0" t="-47685" r="0" b="-48823"/>
            </a:stretch>
          </a:blipFill>
        </p:spPr>
      </p:sp>
      <p:sp>
        <p:nvSpPr>
          <p:cNvPr name="Freeform 44" id="44"/>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19"/>
            <a:stretch>
              <a:fillRect l="0" t="-62703" r="0" b="-99999"/>
            </a:stretch>
          </a:blipFill>
        </p:spPr>
      </p:sp>
      <p:grpSp>
        <p:nvGrpSpPr>
          <p:cNvPr name="Group 45" id="45"/>
          <p:cNvGrpSpPr/>
          <p:nvPr/>
        </p:nvGrpSpPr>
        <p:grpSpPr>
          <a:xfrm rot="0">
            <a:off x="14945563" y="7560023"/>
            <a:ext cx="555533" cy="555533"/>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86B9B4"/>
            </a:solidFill>
          </p:spPr>
        </p:sp>
        <p:sp>
          <p:nvSpPr>
            <p:cNvPr name="TextBox 47" id="47"/>
            <p:cNvSpPr txBox="true"/>
            <p:nvPr/>
          </p:nvSpPr>
          <p:spPr>
            <a:xfrm>
              <a:off x="0" y="98425"/>
              <a:ext cx="711200" cy="511175"/>
            </a:xfrm>
            <a:prstGeom prst="rect">
              <a:avLst/>
            </a:prstGeom>
          </p:spPr>
          <p:txBody>
            <a:bodyPr anchor="ctr" rtlCol="false" tIns="50800" lIns="50800" bIns="50800" rIns="50800"/>
            <a:lstStyle/>
            <a:p>
              <a:pPr algn="ctr">
                <a:lnSpc>
                  <a:spcPts val="3739"/>
                </a:lnSpc>
              </a:pPr>
            </a:p>
          </p:txBody>
        </p:sp>
      </p:grpSp>
      <p:sp>
        <p:nvSpPr>
          <p:cNvPr name="Freeform 48" id="48"/>
          <p:cNvSpPr/>
          <p:nvPr/>
        </p:nvSpPr>
        <p:spPr>
          <a:xfrm flipH="false" flipV="false" rot="0">
            <a:off x="7102944" y="4727036"/>
            <a:ext cx="1987815" cy="1987815"/>
          </a:xfrm>
          <a:custGeom>
            <a:avLst/>
            <a:gdLst/>
            <a:ahLst/>
            <a:cxnLst/>
            <a:rect r="r" b="b" t="t" l="l"/>
            <a:pathLst>
              <a:path h="1987815" w="1987815">
                <a:moveTo>
                  <a:pt x="0" y="0"/>
                </a:moveTo>
                <a:lnTo>
                  <a:pt x="1987815" y="0"/>
                </a:lnTo>
                <a:lnTo>
                  <a:pt x="1987815" y="1987815"/>
                </a:lnTo>
                <a:lnTo>
                  <a:pt x="0" y="1987815"/>
                </a:lnTo>
                <a:lnTo>
                  <a:pt x="0" y="0"/>
                </a:lnTo>
                <a:close/>
              </a:path>
            </a:pathLst>
          </a:custGeom>
          <a:blipFill>
            <a:blip r:embed="rId20"/>
            <a:stretch>
              <a:fillRect l="0" t="0" r="0" b="0"/>
            </a:stretch>
          </a:blipFill>
        </p:spPr>
      </p:sp>
      <p:sp>
        <p:nvSpPr>
          <p:cNvPr name="Freeform 49" id="49"/>
          <p:cNvSpPr/>
          <p:nvPr/>
        </p:nvSpPr>
        <p:spPr>
          <a:xfrm flipH="false" flipV="false" rot="0">
            <a:off x="9490809" y="6026631"/>
            <a:ext cx="2659277" cy="1420766"/>
          </a:xfrm>
          <a:custGeom>
            <a:avLst/>
            <a:gdLst/>
            <a:ahLst/>
            <a:cxnLst/>
            <a:rect r="r" b="b" t="t" l="l"/>
            <a:pathLst>
              <a:path h="1420766" w="2659277">
                <a:moveTo>
                  <a:pt x="0" y="0"/>
                </a:moveTo>
                <a:lnTo>
                  <a:pt x="2659277" y="0"/>
                </a:lnTo>
                <a:lnTo>
                  <a:pt x="2659277" y="1420767"/>
                </a:lnTo>
                <a:lnTo>
                  <a:pt x="0" y="1420767"/>
                </a:lnTo>
                <a:lnTo>
                  <a:pt x="0" y="0"/>
                </a:lnTo>
                <a:close/>
              </a:path>
            </a:pathLst>
          </a:custGeom>
          <a:blipFill>
            <a:blip r:embed="rId21"/>
            <a:stretch>
              <a:fillRect l="0" t="0" r="0" b="0"/>
            </a:stretch>
          </a:blipFill>
        </p:spPr>
      </p:sp>
      <p:sp>
        <p:nvSpPr>
          <p:cNvPr name="Freeform 50" id="50"/>
          <p:cNvSpPr/>
          <p:nvPr/>
        </p:nvSpPr>
        <p:spPr>
          <a:xfrm flipH="false" flipV="false" rot="0">
            <a:off x="9490809" y="4897082"/>
            <a:ext cx="2659277" cy="992322"/>
          </a:xfrm>
          <a:custGeom>
            <a:avLst/>
            <a:gdLst/>
            <a:ahLst/>
            <a:cxnLst/>
            <a:rect r="r" b="b" t="t" l="l"/>
            <a:pathLst>
              <a:path h="992322" w="2659277">
                <a:moveTo>
                  <a:pt x="0" y="0"/>
                </a:moveTo>
                <a:lnTo>
                  <a:pt x="2659277" y="0"/>
                </a:lnTo>
                <a:lnTo>
                  <a:pt x="2659277" y="992321"/>
                </a:lnTo>
                <a:lnTo>
                  <a:pt x="0" y="992321"/>
                </a:lnTo>
                <a:lnTo>
                  <a:pt x="0" y="0"/>
                </a:lnTo>
                <a:close/>
              </a:path>
            </a:pathLst>
          </a:custGeom>
          <a:blipFill>
            <a:blip r:embed="rId22"/>
            <a:stretch>
              <a:fillRect l="0" t="-22322" r="0" b="-18585"/>
            </a:stretch>
          </a:blipFill>
        </p:spPr>
      </p:sp>
      <p:sp>
        <p:nvSpPr>
          <p:cNvPr name="TextBox 51" id="51"/>
          <p:cNvSpPr txBox="true"/>
          <p:nvPr/>
        </p:nvSpPr>
        <p:spPr>
          <a:xfrm rot="0">
            <a:off x="1660245" y="1272098"/>
            <a:ext cx="8428581"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02. 기술 스택</a:t>
            </a:r>
          </a:p>
        </p:txBody>
      </p:sp>
      <p:sp>
        <p:nvSpPr>
          <p:cNvPr name="TextBox 52" id="52"/>
          <p:cNvSpPr txBox="true"/>
          <p:nvPr/>
        </p:nvSpPr>
        <p:spPr>
          <a:xfrm rot="0">
            <a:off x="1028700" y="2843987"/>
            <a:ext cx="2510238" cy="523870"/>
          </a:xfrm>
          <a:prstGeom prst="rect">
            <a:avLst/>
          </a:prstGeom>
        </p:spPr>
        <p:txBody>
          <a:bodyPr anchor="t" rtlCol="false" tIns="0" lIns="0" bIns="0" rIns="0">
            <a:spAutoFit/>
          </a:bodyPr>
          <a:lstStyle/>
          <a:p>
            <a:pPr algn="ctr">
              <a:lnSpc>
                <a:spcPts val="4200"/>
              </a:lnSpc>
            </a:pPr>
            <a:r>
              <a:rPr lang="en-US" sz="3000">
                <a:solidFill>
                  <a:srgbClr val="004AAD"/>
                </a:solidFill>
                <a:latin typeface="TDTD원고딕"/>
                <a:ea typeface="TDTD원고딕"/>
                <a:cs typeface="TDTD원고딕"/>
                <a:sym typeface="TDTD원고딕"/>
              </a:rPr>
              <a:t>FRONTEND</a:t>
            </a:r>
          </a:p>
        </p:txBody>
      </p:sp>
      <p:sp>
        <p:nvSpPr>
          <p:cNvPr name="TextBox 53" id="53"/>
          <p:cNvSpPr txBox="true"/>
          <p:nvPr/>
        </p:nvSpPr>
        <p:spPr>
          <a:xfrm rot="0">
            <a:off x="15754380" y="6444308"/>
            <a:ext cx="1689081" cy="523870"/>
          </a:xfrm>
          <a:prstGeom prst="rect">
            <a:avLst/>
          </a:prstGeom>
        </p:spPr>
        <p:txBody>
          <a:bodyPr anchor="t" rtlCol="false" tIns="0" lIns="0" bIns="0" rIns="0">
            <a:spAutoFit/>
          </a:bodyPr>
          <a:lstStyle/>
          <a:p>
            <a:pPr algn="ctr">
              <a:lnSpc>
                <a:spcPts val="4200"/>
              </a:lnSpc>
            </a:pPr>
            <a:r>
              <a:rPr lang="en-US" sz="3000">
                <a:solidFill>
                  <a:srgbClr val="004AAD"/>
                </a:solidFill>
                <a:latin typeface="TDTD원고딕"/>
                <a:ea typeface="TDTD원고딕"/>
                <a:cs typeface="TDTD원고딕"/>
                <a:sym typeface="TDTD원고딕"/>
              </a:rPr>
              <a:t>DB</a:t>
            </a:r>
          </a:p>
        </p:txBody>
      </p:sp>
      <p:sp>
        <p:nvSpPr>
          <p:cNvPr name="TextBox 54" id="54"/>
          <p:cNvSpPr txBox="true"/>
          <p:nvPr/>
        </p:nvSpPr>
        <p:spPr>
          <a:xfrm rot="0">
            <a:off x="5470068" y="7730965"/>
            <a:ext cx="2510238" cy="523870"/>
          </a:xfrm>
          <a:prstGeom prst="rect">
            <a:avLst/>
          </a:prstGeom>
        </p:spPr>
        <p:txBody>
          <a:bodyPr anchor="t" rtlCol="false" tIns="0" lIns="0" bIns="0" rIns="0">
            <a:spAutoFit/>
          </a:bodyPr>
          <a:lstStyle/>
          <a:p>
            <a:pPr algn="ctr">
              <a:lnSpc>
                <a:spcPts val="4200"/>
              </a:lnSpc>
            </a:pPr>
            <a:r>
              <a:rPr lang="en-US" sz="3000">
                <a:solidFill>
                  <a:srgbClr val="004AAD"/>
                </a:solidFill>
                <a:latin typeface="TDTD원고딕"/>
                <a:ea typeface="TDTD원고딕"/>
                <a:cs typeface="TDTD원고딕"/>
                <a:sym typeface="TDTD원고딕"/>
              </a:rPr>
              <a:t>TOOLS</a:t>
            </a:r>
          </a:p>
        </p:txBody>
      </p:sp>
      <p:sp>
        <p:nvSpPr>
          <p:cNvPr name="TextBox 55" id="55"/>
          <p:cNvSpPr txBox="true"/>
          <p:nvPr/>
        </p:nvSpPr>
        <p:spPr>
          <a:xfrm rot="0">
            <a:off x="5880808" y="2943739"/>
            <a:ext cx="2510238" cy="523870"/>
          </a:xfrm>
          <a:prstGeom prst="rect">
            <a:avLst/>
          </a:prstGeom>
        </p:spPr>
        <p:txBody>
          <a:bodyPr anchor="t" rtlCol="false" tIns="0" lIns="0" bIns="0" rIns="0">
            <a:spAutoFit/>
          </a:bodyPr>
          <a:lstStyle/>
          <a:p>
            <a:pPr algn="ctr">
              <a:lnSpc>
                <a:spcPts val="4200"/>
              </a:lnSpc>
            </a:pPr>
            <a:r>
              <a:rPr lang="en-US" sz="3000">
                <a:solidFill>
                  <a:srgbClr val="004AAD"/>
                </a:solidFill>
                <a:latin typeface="TDTD원고딕"/>
                <a:ea typeface="TDTD원고딕"/>
                <a:cs typeface="TDTD원고딕"/>
                <a:sym typeface="TDTD원고딕"/>
              </a:rPr>
              <a:t>AI/ML</a:t>
            </a:r>
          </a:p>
        </p:txBody>
      </p:sp>
      <p:sp>
        <p:nvSpPr>
          <p:cNvPr name="TextBox 56" id="56"/>
          <p:cNvSpPr txBox="true"/>
          <p:nvPr/>
        </p:nvSpPr>
        <p:spPr>
          <a:xfrm rot="0">
            <a:off x="15126532" y="2914208"/>
            <a:ext cx="2510238" cy="523870"/>
          </a:xfrm>
          <a:prstGeom prst="rect">
            <a:avLst/>
          </a:prstGeom>
        </p:spPr>
        <p:txBody>
          <a:bodyPr anchor="t" rtlCol="false" tIns="0" lIns="0" bIns="0" rIns="0">
            <a:spAutoFit/>
          </a:bodyPr>
          <a:lstStyle/>
          <a:p>
            <a:pPr algn="ctr">
              <a:lnSpc>
                <a:spcPts val="4200"/>
              </a:lnSpc>
            </a:pPr>
            <a:r>
              <a:rPr lang="en-US" sz="3000">
                <a:solidFill>
                  <a:srgbClr val="004AAD"/>
                </a:solidFill>
                <a:latin typeface="TDTD원고딕"/>
                <a:ea typeface="TDTD원고딕"/>
                <a:cs typeface="TDTD원고딕"/>
                <a:sym typeface="TDTD원고딕"/>
              </a:rPr>
              <a:t>BACKEND</a:t>
            </a:r>
          </a:p>
        </p:txBody>
      </p:sp>
      <p:sp>
        <p:nvSpPr>
          <p:cNvPr name="TextBox 57" id="57"/>
          <p:cNvSpPr txBox="true"/>
          <p:nvPr/>
        </p:nvSpPr>
        <p:spPr>
          <a:xfrm rot="0">
            <a:off x="8977894" y="7735717"/>
            <a:ext cx="2510238" cy="523870"/>
          </a:xfrm>
          <a:prstGeom prst="rect">
            <a:avLst/>
          </a:prstGeom>
        </p:spPr>
        <p:txBody>
          <a:bodyPr anchor="t" rtlCol="false" tIns="0" lIns="0" bIns="0" rIns="0">
            <a:spAutoFit/>
          </a:bodyPr>
          <a:lstStyle/>
          <a:p>
            <a:pPr algn="ctr">
              <a:lnSpc>
                <a:spcPts val="4200"/>
              </a:lnSpc>
            </a:pPr>
            <a:r>
              <a:rPr lang="en-US" sz="3000">
                <a:solidFill>
                  <a:srgbClr val="004AAD"/>
                </a:solidFill>
                <a:latin typeface="TDTD원고딕"/>
                <a:ea typeface="TDTD원고딕"/>
                <a:cs typeface="TDTD원고딕"/>
                <a:sym typeface="TDTD원고딕"/>
              </a:rPr>
              <a:t>협업</a:t>
            </a:r>
          </a:p>
        </p:txBody>
      </p:sp>
      <p:sp>
        <p:nvSpPr>
          <p:cNvPr name="TextBox 58" id="58"/>
          <p:cNvSpPr txBox="true"/>
          <p:nvPr/>
        </p:nvSpPr>
        <p:spPr>
          <a:xfrm rot="0">
            <a:off x="1170185" y="6358413"/>
            <a:ext cx="2510238" cy="523870"/>
          </a:xfrm>
          <a:prstGeom prst="rect">
            <a:avLst/>
          </a:prstGeom>
        </p:spPr>
        <p:txBody>
          <a:bodyPr anchor="t" rtlCol="false" tIns="0" lIns="0" bIns="0" rIns="0">
            <a:spAutoFit/>
          </a:bodyPr>
          <a:lstStyle/>
          <a:p>
            <a:pPr algn="ctr">
              <a:lnSpc>
                <a:spcPts val="4200"/>
              </a:lnSpc>
            </a:pPr>
            <a:r>
              <a:rPr lang="en-US" sz="3000">
                <a:solidFill>
                  <a:srgbClr val="004AAD"/>
                </a:solidFill>
                <a:latin typeface="TDTD원고딕"/>
                <a:ea typeface="TDTD원고딕"/>
                <a:cs typeface="TDTD원고딕"/>
                <a:sym typeface="TDTD원고딕"/>
              </a:rPr>
              <a:t>INFRA</a:t>
            </a:r>
          </a:p>
        </p:txBody>
      </p:sp>
      <p:sp>
        <p:nvSpPr>
          <p:cNvPr name="Freeform 59" id="59"/>
          <p:cNvSpPr/>
          <p:nvPr/>
        </p:nvSpPr>
        <p:spPr>
          <a:xfrm flipH="false" flipV="false" rot="0">
            <a:off x="9428162" y="3867725"/>
            <a:ext cx="2659277" cy="859312"/>
          </a:xfrm>
          <a:custGeom>
            <a:avLst/>
            <a:gdLst/>
            <a:ahLst/>
            <a:cxnLst/>
            <a:rect r="r" b="b" t="t" l="l"/>
            <a:pathLst>
              <a:path h="859312" w="2659277">
                <a:moveTo>
                  <a:pt x="0" y="0"/>
                </a:moveTo>
                <a:lnTo>
                  <a:pt x="2659277" y="0"/>
                </a:lnTo>
                <a:lnTo>
                  <a:pt x="2659277" y="859311"/>
                </a:lnTo>
                <a:lnTo>
                  <a:pt x="0" y="859311"/>
                </a:lnTo>
                <a:lnTo>
                  <a:pt x="0" y="0"/>
                </a:lnTo>
                <a:close/>
              </a:path>
            </a:pathLst>
          </a:custGeom>
          <a:blipFill>
            <a:blip r:embed="rId23"/>
            <a:stretch>
              <a:fillRect l="0" t="-50139" r="0" b="-41155"/>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62253" y="1028700"/>
            <a:ext cx="14305829" cy="0"/>
          </a:xfrm>
          <a:prstGeom prst="line">
            <a:avLst/>
          </a:prstGeom>
          <a:ln cap="flat" w="28575">
            <a:solidFill>
              <a:srgbClr val="1FB5FF"/>
            </a:solidFill>
            <a:prstDash val="solid"/>
            <a:headEnd type="none" len="sm" w="sm"/>
            <a:tailEnd type="none" len="sm" w="sm"/>
          </a:ln>
        </p:spPr>
      </p:sp>
      <p:sp>
        <p:nvSpPr>
          <p:cNvPr name="Freeform 3" id="3"/>
          <p:cNvSpPr/>
          <p:nvPr/>
        </p:nvSpPr>
        <p:spPr>
          <a:xfrm flipH="false" flipV="false" rot="0">
            <a:off x="1479698" y="1523848"/>
            <a:ext cx="14357400" cy="8183718"/>
          </a:xfrm>
          <a:custGeom>
            <a:avLst/>
            <a:gdLst/>
            <a:ahLst/>
            <a:cxnLst/>
            <a:rect r="r" b="b" t="t" l="l"/>
            <a:pathLst>
              <a:path h="8183718" w="14357400">
                <a:moveTo>
                  <a:pt x="0" y="0"/>
                </a:moveTo>
                <a:lnTo>
                  <a:pt x="14357400" y="0"/>
                </a:lnTo>
                <a:lnTo>
                  <a:pt x="14357400" y="8183718"/>
                </a:lnTo>
                <a:lnTo>
                  <a:pt x="0" y="8183718"/>
                </a:lnTo>
                <a:lnTo>
                  <a:pt x="0" y="0"/>
                </a:lnTo>
                <a:close/>
              </a:path>
            </a:pathLst>
          </a:custGeom>
          <a:blipFill>
            <a:blip r:embed="rId2"/>
            <a:stretch>
              <a:fillRect l="0" t="0" r="0" b="0"/>
            </a:stretch>
          </a:blipFill>
        </p:spPr>
      </p:sp>
      <p:sp>
        <p:nvSpPr>
          <p:cNvPr name="Freeform 4" id="4"/>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3"/>
            <a:stretch>
              <a:fillRect l="0" t="-47685" r="0" b="-48823"/>
            </a:stretch>
          </a:blipFill>
        </p:spPr>
      </p:sp>
      <p:sp>
        <p:nvSpPr>
          <p:cNvPr name="Freeform 5" id="5"/>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4"/>
            <a:stretch>
              <a:fillRect l="0" t="-62703" r="0" b="-99999"/>
            </a:stretch>
          </a:blipFill>
        </p:spPr>
      </p:sp>
      <p:sp>
        <p:nvSpPr>
          <p:cNvPr name="TextBox 6" id="6"/>
          <p:cNvSpPr txBox="true"/>
          <p:nvPr/>
        </p:nvSpPr>
        <p:spPr>
          <a:xfrm rot="0">
            <a:off x="1576841" y="480695"/>
            <a:ext cx="8428581"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03. 아키텍쳐 구조</a:t>
            </a:r>
          </a:p>
        </p:txBody>
      </p:sp>
      <p:sp>
        <p:nvSpPr>
          <p:cNvPr name="Freeform 7" id="7"/>
          <p:cNvSpPr/>
          <p:nvPr/>
        </p:nvSpPr>
        <p:spPr>
          <a:xfrm flipH="false" flipV="false" rot="0">
            <a:off x="8276726" y="3921198"/>
            <a:ext cx="7101432" cy="4903680"/>
          </a:xfrm>
          <a:custGeom>
            <a:avLst/>
            <a:gdLst/>
            <a:ahLst/>
            <a:cxnLst/>
            <a:rect r="r" b="b" t="t" l="l"/>
            <a:pathLst>
              <a:path h="4903680" w="7101432">
                <a:moveTo>
                  <a:pt x="0" y="0"/>
                </a:moveTo>
                <a:lnTo>
                  <a:pt x="7101431" y="0"/>
                </a:lnTo>
                <a:lnTo>
                  <a:pt x="7101431" y="4903680"/>
                </a:lnTo>
                <a:lnTo>
                  <a:pt x="0" y="4903680"/>
                </a:lnTo>
                <a:lnTo>
                  <a:pt x="0" y="0"/>
                </a:lnTo>
                <a:close/>
              </a:path>
            </a:pathLst>
          </a:custGeom>
          <a:blipFill>
            <a:blip r:embed="rId2"/>
            <a:stretch>
              <a:fillRect l="-175297" t="-159689" r="-61107" b="-18000"/>
            </a:stretch>
          </a:blipFill>
        </p:spPr>
      </p:sp>
      <p:grpSp>
        <p:nvGrpSpPr>
          <p:cNvPr name="Group 8" id="8"/>
          <p:cNvGrpSpPr/>
          <p:nvPr/>
        </p:nvGrpSpPr>
        <p:grpSpPr>
          <a:xfrm rot="0">
            <a:off x="8484188" y="4128571"/>
            <a:ext cx="6693098" cy="4463714"/>
            <a:chOff x="0" y="0"/>
            <a:chExt cx="1762791" cy="1175628"/>
          </a:xfrm>
        </p:grpSpPr>
        <p:sp>
          <p:nvSpPr>
            <p:cNvPr name="Freeform 9" id="9"/>
            <p:cNvSpPr/>
            <p:nvPr/>
          </p:nvSpPr>
          <p:spPr>
            <a:xfrm flipH="false" flipV="false" rot="0">
              <a:off x="0" y="0"/>
              <a:ext cx="1762791" cy="1175628"/>
            </a:xfrm>
            <a:custGeom>
              <a:avLst/>
              <a:gdLst/>
              <a:ahLst/>
              <a:cxnLst/>
              <a:rect r="r" b="b" t="t" l="l"/>
              <a:pathLst>
                <a:path h="1175628" w="1762791">
                  <a:moveTo>
                    <a:pt x="58992" y="0"/>
                  </a:moveTo>
                  <a:lnTo>
                    <a:pt x="1703799" y="0"/>
                  </a:lnTo>
                  <a:cubicBezTo>
                    <a:pt x="1719445" y="0"/>
                    <a:pt x="1734450" y="6215"/>
                    <a:pt x="1745513" y="17278"/>
                  </a:cubicBezTo>
                  <a:cubicBezTo>
                    <a:pt x="1756576" y="28341"/>
                    <a:pt x="1762791" y="43346"/>
                    <a:pt x="1762791" y="58992"/>
                  </a:cubicBezTo>
                  <a:lnTo>
                    <a:pt x="1762791" y="1116636"/>
                  </a:lnTo>
                  <a:cubicBezTo>
                    <a:pt x="1762791" y="1149217"/>
                    <a:pt x="1736379" y="1175628"/>
                    <a:pt x="1703799" y="1175628"/>
                  </a:cubicBezTo>
                  <a:lnTo>
                    <a:pt x="58992" y="1175628"/>
                  </a:lnTo>
                  <a:cubicBezTo>
                    <a:pt x="43346" y="1175628"/>
                    <a:pt x="28341" y="1169413"/>
                    <a:pt x="17278" y="1158350"/>
                  </a:cubicBezTo>
                  <a:cubicBezTo>
                    <a:pt x="6215" y="1147287"/>
                    <a:pt x="0" y="1132282"/>
                    <a:pt x="0" y="1116636"/>
                  </a:cubicBezTo>
                  <a:lnTo>
                    <a:pt x="0" y="58992"/>
                  </a:lnTo>
                  <a:cubicBezTo>
                    <a:pt x="0" y="43346"/>
                    <a:pt x="6215" y="28341"/>
                    <a:pt x="17278" y="17278"/>
                  </a:cubicBezTo>
                  <a:cubicBezTo>
                    <a:pt x="28341" y="6215"/>
                    <a:pt x="43346" y="0"/>
                    <a:pt x="58992" y="0"/>
                  </a:cubicBezTo>
                  <a:close/>
                </a:path>
              </a:pathLst>
            </a:custGeom>
            <a:solidFill>
              <a:srgbClr val="000000">
                <a:alpha val="0"/>
              </a:srgbClr>
            </a:solidFill>
            <a:ln w="76200" cap="rnd">
              <a:solidFill>
                <a:srgbClr val="5E17EB"/>
              </a:solidFill>
              <a:prstDash val="solid"/>
              <a:round/>
            </a:ln>
          </p:spPr>
        </p:sp>
        <p:sp>
          <p:nvSpPr>
            <p:cNvPr name="TextBox 10" id="10"/>
            <p:cNvSpPr txBox="true"/>
            <p:nvPr/>
          </p:nvSpPr>
          <p:spPr>
            <a:xfrm>
              <a:off x="0" y="-9525"/>
              <a:ext cx="1762791" cy="1185153"/>
            </a:xfrm>
            <a:prstGeom prst="rect">
              <a:avLst/>
            </a:prstGeom>
          </p:spPr>
          <p:txBody>
            <a:bodyPr anchor="ctr" rtlCol="false" tIns="50800" lIns="50800" bIns="50800" rIns="50800"/>
            <a:lstStyle/>
            <a:p>
              <a:pPr algn="ctr">
                <a:lnSpc>
                  <a:spcPts val="3000"/>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F6FF"/>
        </a:solidFill>
      </p:bgPr>
    </p:bg>
    <p:spTree>
      <p:nvGrpSpPr>
        <p:cNvPr id="1" name=""/>
        <p:cNvGrpSpPr/>
        <p:nvPr/>
      </p:nvGrpSpPr>
      <p:grpSpPr>
        <a:xfrm>
          <a:off x="0" y="0"/>
          <a:ext cx="0" cy="0"/>
          <a:chOff x="0" y="0"/>
          <a:chExt cx="0" cy="0"/>
        </a:xfrm>
      </p:grpSpPr>
      <p:sp>
        <p:nvSpPr>
          <p:cNvPr name="AutoShape 2" id="2"/>
          <p:cNvSpPr/>
          <p:nvPr/>
        </p:nvSpPr>
        <p:spPr>
          <a:xfrm>
            <a:off x="8098237" y="2197175"/>
            <a:ext cx="14305829" cy="0"/>
          </a:xfrm>
          <a:prstGeom prst="line">
            <a:avLst/>
          </a:prstGeom>
          <a:ln cap="flat" w="28575">
            <a:solidFill>
              <a:srgbClr val="1FB5FF"/>
            </a:solidFill>
            <a:prstDash val="solid"/>
            <a:headEnd type="none" len="sm" w="sm"/>
            <a:tailEnd type="none" len="sm" w="sm"/>
          </a:ln>
        </p:spPr>
      </p:sp>
      <p:sp>
        <p:nvSpPr>
          <p:cNvPr name="Freeform 3" id="3"/>
          <p:cNvSpPr/>
          <p:nvPr/>
        </p:nvSpPr>
        <p:spPr>
          <a:xfrm flipH="false" flipV="false" rot="0">
            <a:off x="16161823" y="9483351"/>
            <a:ext cx="2126177" cy="803649"/>
          </a:xfrm>
          <a:custGeom>
            <a:avLst/>
            <a:gdLst/>
            <a:ahLst/>
            <a:cxnLst/>
            <a:rect r="r" b="b" t="t" l="l"/>
            <a:pathLst>
              <a:path h="803649" w="2126177">
                <a:moveTo>
                  <a:pt x="0" y="0"/>
                </a:moveTo>
                <a:lnTo>
                  <a:pt x="2126177" y="0"/>
                </a:lnTo>
                <a:lnTo>
                  <a:pt x="2126177" y="803649"/>
                </a:lnTo>
                <a:lnTo>
                  <a:pt x="0" y="803649"/>
                </a:lnTo>
                <a:lnTo>
                  <a:pt x="0" y="0"/>
                </a:lnTo>
                <a:close/>
              </a:path>
            </a:pathLst>
          </a:custGeom>
          <a:blipFill>
            <a:blip r:embed="rId2"/>
            <a:stretch>
              <a:fillRect l="0" t="-47685" r="0" b="-48823"/>
            </a:stretch>
          </a:blipFill>
        </p:spPr>
      </p:sp>
      <p:sp>
        <p:nvSpPr>
          <p:cNvPr name="Freeform 4" id="4"/>
          <p:cNvSpPr/>
          <p:nvPr/>
        </p:nvSpPr>
        <p:spPr>
          <a:xfrm flipH="false" flipV="false" rot="0">
            <a:off x="14374664" y="9483351"/>
            <a:ext cx="2006986" cy="763975"/>
          </a:xfrm>
          <a:custGeom>
            <a:avLst/>
            <a:gdLst/>
            <a:ahLst/>
            <a:cxnLst/>
            <a:rect r="r" b="b" t="t" l="l"/>
            <a:pathLst>
              <a:path h="763975" w="2006986">
                <a:moveTo>
                  <a:pt x="0" y="0"/>
                </a:moveTo>
                <a:lnTo>
                  <a:pt x="2006986" y="0"/>
                </a:lnTo>
                <a:lnTo>
                  <a:pt x="2006986" y="763975"/>
                </a:lnTo>
                <a:lnTo>
                  <a:pt x="0" y="763975"/>
                </a:lnTo>
                <a:lnTo>
                  <a:pt x="0" y="0"/>
                </a:lnTo>
                <a:close/>
              </a:path>
            </a:pathLst>
          </a:custGeom>
          <a:blipFill>
            <a:blip r:embed="rId3"/>
            <a:stretch>
              <a:fillRect l="0" t="-62703" r="0" b="-99999"/>
            </a:stretch>
          </a:blipFill>
        </p:spPr>
      </p:sp>
      <p:sp>
        <p:nvSpPr>
          <p:cNvPr name="Freeform 5" id="5"/>
          <p:cNvSpPr/>
          <p:nvPr/>
        </p:nvSpPr>
        <p:spPr>
          <a:xfrm flipH="false" flipV="false" rot="0">
            <a:off x="-144656" y="4520824"/>
            <a:ext cx="9288656" cy="3657408"/>
          </a:xfrm>
          <a:custGeom>
            <a:avLst/>
            <a:gdLst/>
            <a:ahLst/>
            <a:cxnLst/>
            <a:rect r="r" b="b" t="t" l="l"/>
            <a:pathLst>
              <a:path h="3657408" w="9288656">
                <a:moveTo>
                  <a:pt x="0" y="0"/>
                </a:moveTo>
                <a:lnTo>
                  <a:pt x="9288656" y="0"/>
                </a:lnTo>
                <a:lnTo>
                  <a:pt x="9288656" y="3657408"/>
                </a:lnTo>
                <a:lnTo>
                  <a:pt x="0" y="3657408"/>
                </a:lnTo>
                <a:lnTo>
                  <a:pt x="0" y="0"/>
                </a:lnTo>
                <a:close/>
              </a:path>
            </a:pathLst>
          </a:custGeom>
          <a:blipFill>
            <a:blip r:embed="rId4"/>
            <a:stretch>
              <a:fillRect l="0" t="0" r="0" b="0"/>
            </a:stretch>
          </a:blipFill>
        </p:spPr>
      </p:sp>
      <p:sp>
        <p:nvSpPr>
          <p:cNvPr name="Freeform 6" id="6"/>
          <p:cNvSpPr/>
          <p:nvPr/>
        </p:nvSpPr>
        <p:spPr>
          <a:xfrm flipH="false" flipV="false" rot="0">
            <a:off x="9144000" y="3789460"/>
            <a:ext cx="9144000" cy="4286250"/>
          </a:xfrm>
          <a:custGeom>
            <a:avLst/>
            <a:gdLst/>
            <a:ahLst/>
            <a:cxnLst/>
            <a:rect r="r" b="b" t="t" l="l"/>
            <a:pathLst>
              <a:path h="4286250" w="9144000">
                <a:moveTo>
                  <a:pt x="0" y="0"/>
                </a:moveTo>
                <a:lnTo>
                  <a:pt x="9144000" y="0"/>
                </a:lnTo>
                <a:lnTo>
                  <a:pt x="9144000" y="4286250"/>
                </a:lnTo>
                <a:lnTo>
                  <a:pt x="0" y="4286250"/>
                </a:lnTo>
                <a:lnTo>
                  <a:pt x="0" y="0"/>
                </a:lnTo>
                <a:close/>
              </a:path>
            </a:pathLst>
          </a:custGeom>
          <a:blipFill>
            <a:blip r:embed="rId5"/>
            <a:stretch>
              <a:fillRect l="0" t="0" r="0" b="0"/>
            </a:stretch>
          </a:blipFill>
        </p:spPr>
      </p:sp>
      <p:sp>
        <p:nvSpPr>
          <p:cNvPr name="TextBox 7" id="7"/>
          <p:cNvSpPr txBox="true"/>
          <p:nvPr/>
        </p:nvSpPr>
        <p:spPr>
          <a:xfrm rot="0">
            <a:off x="1612825" y="1649170"/>
            <a:ext cx="6059915" cy="972185"/>
          </a:xfrm>
          <a:prstGeom prst="rect">
            <a:avLst/>
          </a:prstGeom>
        </p:spPr>
        <p:txBody>
          <a:bodyPr anchor="t" rtlCol="false" tIns="0" lIns="0" bIns="0" rIns="0">
            <a:spAutoFit/>
          </a:bodyPr>
          <a:lstStyle/>
          <a:p>
            <a:pPr algn="l">
              <a:lnSpc>
                <a:spcPts val="7840"/>
              </a:lnSpc>
            </a:pPr>
            <a:r>
              <a:rPr lang="en-US" sz="5600">
                <a:solidFill>
                  <a:srgbClr val="004AAD"/>
                </a:solidFill>
                <a:latin typeface="TDTD원고딕"/>
                <a:ea typeface="TDTD원고딕"/>
                <a:cs typeface="TDTD원고딕"/>
                <a:sym typeface="TDTD원고딕"/>
              </a:rPr>
              <a:t>04. </a:t>
            </a:r>
            <a:r>
              <a:rPr lang="en-US" sz="5600">
                <a:solidFill>
                  <a:srgbClr val="004AAD"/>
                </a:solidFill>
                <a:latin typeface="TDTD원고딕"/>
                <a:ea typeface="TDTD원고딕"/>
                <a:cs typeface="TDTD원고딕"/>
                <a:sym typeface="TDTD원고딕"/>
              </a:rPr>
              <a:t> Agent 흐름도</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DAGtwC_qUN8</dc:identifier>
  <dcterms:modified xsi:type="dcterms:W3CDTF">2011-08-01T06:04:30Z</dcterms:modified>
  <cp:revision>1</cp:revision>
  <dc:title>회의실유랑단_AI_Agent기반채용솔루션</dc:title>
</cp:coreProperties>
</file>